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</p:sldMasterIdLst>
  <p:notesMasterIdLst>
    <p:notesMasterId r:id="rId294"/>
  </p:notesMasterIdLst>
  <p:handoutMasterIdLst>
    <p:handoutMasterId r:id="rId295"/>
  </p:handoutMasterIdLst>
  <p:sldIdLst>
    <p:sldId id="287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596" r:id="rId17"/>
    <p:sldId id="302" r:id="rId18"/>
    <p:sldId id="303" r:id="rId19"/>
    <p:sldId id="504" r:id="rId20"/>
    <p:sldId id="505" r:id="rId21"/>
    <p:sldId id="304" r:id="rId22"/>
    <p:sldId id="599" r:id="rId23"/>
    <p:sldId id="305" r:id="rId24"/>
    <p:sldId id="306" r:id="rId25"/>
    <p:sldId id="307" r:id="rId26"/>
    <p:sldId id="308" r:id="rId27"/>
    <p:sldId id="600" r:id="rId28"/>
    <p:sldId id="309" r:id="rId29"/>
    <p:sldId id="601" r:id="rId30"/>
    <p:sldId id="310" r:id="rId31"/>
    <p:sldId id="311" r:id="rId32"/>
    <p:sldId id="602" r:id="rId33"/>
    <p:sldId id="312" r:id="rId34"/>
    <p:sldId id="506" r:id="rId35"/>
    <p:sldId id="313" r:id="rId36"/>
    <p:sldId id="314" r:id="rId37"/>
    <p:sldId id="315" r:id="rId38"/>
    <p:sldId id="316" r:id="rId39"/>
    <p:sldId id="317" r:id="rId40"/>
    <p:sldId id="318" r:id="rId41"/>
    <p:sldId id="319" r:id="rId42"/>
    <p:sldId id="322" r:id="rId43"/>
    <p:sldId id="508" r:id="rId44"/>
    <p:sldId id="507" r:id="rId45"/>
    <p:sldId id="323" r:id="rId46"/>
    <p:sldId id="324" r:id="rId47"/>
    <p:sldId id="540" r:id="rId48"/>
    <p:sldId id="326" r:id="rId49"/>
    <p:sldId id="327" r:id="rId50"/>
    <p:sldId id="328" r:id="rId51"/>
    <p:sldId id="594" r:id="rId52"/>
    <p:sldId id="595" r:id="rId53"/>
    <p:sldId id="329" r:id="rId54"/>
    <p:sldId id="330" r:id="rId55"/>
    <p:sldId id="331" r:id="rId56"/>
    <p:sldId id="332" r:id="rId57"/>
    <p:sldId id="333" r:id="rId58"/>
    <p:sldId id="334" r:id="rId59"/>
    <p:sldId id="335" r:id="rId60"/>
    <p:sldId id="336" r:id="rId61"/>
    <p:sldId id="337" r:id="rId62"/>
    <p:sldId id="338" r:id="rId63"/>
    <p:sldId id="339" r:id="rId64"/>
    <p:sldId id="340" r:id="rId65"/>
    <p:sldId id="341" r:id="rId66"/>
    <p:sldId id="342" r:id="rId67"/>
    <p:sldId id="343" r:id="rId68"/>
    <p:sldId id="344" r:id="rId69"/>
    <p:sldId id="345" r:id="rId70"/>
    <p:sldId id="346" r:id="rId71"/>
    <p:sldId id="347" r:id="rId72"/>
    <p:sldId id="348" r:id="rId73"/>
    <p:sldId id="349" r:id="rId74"/>
    <p:sldId id="350" r:id="rId75"/>
    <p:sldId id="351" r:id="rId76"/>
    <p:sldId id="352" r:id="rId77"/>
    <p:sldId id="353" r:id="rId78"/>
    <p:sldId id="354" r:id="rId79"/>
    <p:sldId id="355" r:id="rId80"/>
    <p:sldId id="356" r:id="rId81"/>
    <p:sldId id="539" r:id="rId82"/>
    <p:sldId id="489" r:id="rId83"/>
    <p:sldId id="509" r:id="rId84"/>
    <p:sldId id="358" r:id="rId85"/>
    <p:sldId id="541" r:id="rId86"/>
    <p:sldId id="542" r:id="rId87"/>
    <p:sldId id="597" r:id="rId88"/>
    <p:sldId id="598" r:id="rId89"/>
    <p:sldId id="510" r:id="rId90"/>
    <p:sldId id="491" r:id="rId91"/>
    <p:sldId id="492" r:id="rId92"/>
    <p:sldId id="493" r:id="rId93"/>
    <p:sldId id="494" r:id="rId94"/>
    <p:sldId id="495" r:id="rId95"/>
    <p:sldId id="496" r:id="rId96"/>
    <p:sldId id="498" r:id="rId97"/>
    <p:sldId id="490" r:id="rId98"/>
    <p:sldId id="359" r:id="rId99"/>
    <p:sldId id="360" r:id="rId100"/>
    <p:sldId id="361" r:id="rId101"/>
    <p:sldId id="362" r:id="rId102"/>
    <p:sldId id="363" r:id="rId103"/>
    <p:sldId id="364" r:id="rId104"/>
    <p:sldId id="365" r:id="rId105"/>
    <p:sldId id="511" r:id="rId106"/>
    <p:sldId id="512" r:id="rId107"/>
    <p:sldId id="513" r:id="rId108"/>
    <p:sldId id="500" r:id="rId109"/>
    <p:sldId id="366" r:id="rId110"/>
    <p:sldId id="367" r:id="rId111"/>
    <p:sldId id="368" r:id="rId112"/>
    <p:sldId id="369" r:id="rId113"/>
    <p:sldId id="370" r:id="rId114"/>
    <p:sldId id="371" r:id="rId115"/>
    <p:sldId id="373" r:id="rId116"/>
    <p:sldId id="374" r:id="rId117"/>
    <p:sldId id="375" r:id="rId118"/>
    <p:sldId id="376" r:id="rId119"/>
    <p:sldId id="377" r:id="rId120"/>
    <p:sldId id="378" r:id="rId121"/>
    <p:sldId id="379" r:id="rId122"/>
    <p:sldId id="380" r:id="rId123"/>
    <p:sldId id="381" r:id="rId124"/>
    <p:sldId id="382" r:id="rId125"/>
    <p:sldId id="383" r:id="rId126"/>
    <p:sldId id="384" r:id="rId127"/>
    <p:sldId id="538" r:id="rId128"/>
    <p:sldId id="385" r:id="rId129"/>
    <p:sldId id="514" r:id="rId130"/>
    <p:sldId id="387" r:id="rId131"/>
    <p:sldId id="516" r:id="rId132"/>
    <p:sldId id="543" r:id="rId133"/>
    <p:sldId id="559" r:id="rId134"/>
    <p:sldId id="544" r:id="rId135"/>
    <p:sldId id="545" r:id="rId136"/>
    <p:sldId id="546" r:id="rId137"/>
    <p:sldId id="547" r:id="rId138"/>
    <p:sldId id="548" r:id="rId139"/>
    <p:sldId id="549" r:id="rId140"/>
    <p:sldId id="550" r:id="rId141"/>
    <p:sldId id="551" r:id="rId142"/>
    <p:sldId id="552" r:id="rId143"/>
    <p:sldId id="553" r:id="rId144"/>
    <p:sldId id="554" r:id="rId145"/>
    <p:sldId id="555" r:id="rId146"/>
    <p:sldId id="556" r:id="rId147"/>
    <p:sldId id="557" r:id="rId148"/>
    <p:sldId id="558" r:id="rId149"/>
    <p:sldId id="517" r:id="rId150"/>
    <p:sldId id="388" r:id="rId151"/>
    <p:sldId id="560" r:id="rId152"/>
    <p:sldId id="561" r:id="rId153"/>
    <p:sldId id="562" r:id="rId154"/>
    <p:sldId id="563" r:id="rId155"/>
    <p:sldId id="564" r:id="rId156"/>
    <p:sldId id="565" r:id="rId157"/>
    <p:sldId id="566" r:id="rId158"/>
    <p:sldId id="567" r:id="rId159"/>
    <p:sldId id="568" r:id="rId160"/>
    <p:sldId id="569" r:id="rId161"/>
    <p:sldId id="570" r:id="rId162"/>
    <p:sldId id="571" r:id="rId163"/>
    <p:sldId id="572" r:id="rId164"/>
    <p:sldId id="573" r:id="rId165"/>
    <p:sldId id="574" r:id="rId166"/>
    <p:sldId id="575" r:id="rId167"/>
    <p:sldId id="576" r:id="rId168"/>
    <p:sldId id="577" r:id="rId169"/>
    <p:sldId id="578" r:id="rId170"/>
    <p:sldId id="579" r:id="rId171"/>
    <p:sldId id="580" r:id="rId172"/>
    <p:sldId id="389" r:id="rId173"/>
    <p:sldId id="390" r:id="rId174"/>
    <p:sldId id="391" r:id="rId175"/>
    <p:sldId id="518" r:id="rId176"/>
    <p:sldId id="392" r:id="rId177"/>
    <p:sldId id="393" r:id="rId178"/>
    <p:sldId id="394" r:id="rId179"/>
    <p:sldId id="395" r:id="rId180"/>
    <p:sldId id="396" r:id="rId181"/>
    <p:sldId id="397" r:id="rId182"/>
    <p:sldId id="398" r:id="rId183"/>
    <p:sldId id="399" r:id="rId184"/>
    <p:sldId id="400" r:id="rId185"/>
    <p:sldId id="401" r:id="rId186"/>
    <p:sldId id="402" r:id="rId187"/>
    <p:sldId id="403" r:id="rId188"/>
    <p:sldId id="404" r:id="rId189"/>
    <p:sldId id="405" r:id="rId190"/>
    <p:sldId id="406" r:id="rId191"/>
    <p:sldId id="408" r:id="rId192"/>
    <p:sldId id="581" r:id="rId193"/>
    <p:sldId id="409" r:id="rId194"/>
    <p:sldId id="410" r:id="rId195"/>
    <p:sldId id="411" r:id="rId196"/>
    <p:sldId id="412" r:id="rId197"/>
    <p:sldId id="413" r:id="rId198"/>
    <p:sldId id="414" r:id="rId199"/>
    <p:sldId id="520" r:id="rId200"/>
    <p:sldId id="415" r:id="rId201"/>
    <p:sldId id="521" r:id="rId202"/>
    <p:sldId id="519" r:id="rId203"/>
    <p:sldId id="522" r:id="rId204"/>
    <p:sldId id="416" r:id="rId205"/>
    <p:sldId id="582" r:id="rId206"/>
    <p:sldId id="583" r:id="rId207"/>
    <p:sldId id="584" r:id="rId208"/>
    <p:sldId id="585" r:id="rId209"/>
    <p:sldId id="586" r:id="rId210"/>
    <p:sldId id="587" r:id="rId211"/>
    <p:sldId id="588" r:id="rId212"/>
    <p:sldId id="417" r:id="rId213"/>
    <p:sldId id="418" r:id="rId214"/>
    <p:sldId id="419" r:id="rId215"/>
    <p:sldId id="420" r:id="rId216"/>
    <p:sldId id="589" r:id="rId217"/>
    <p:sldId id="590" r:id="rId218"/>
    <p:sldId id="591" r:id="rId219"/>
    <p:sldId id="592" r:id="rId220"/>
    <p:sldId id="593" r:id="rId221"/>
    <p:sldId id="421" r:id="rId222"/>
    <p:sldId id="422" r:id="rId223"/>
    <p:sldId id="423" r:id="rId224"/>
    <p:sldId id="424" r:id="rId225"/>
    <p:sldId id="425" r:id="rId226"/>
    <p:sldId id="426" r:id="rId227"/>
    <p:sldId id="427" r:id="rId228"/>
    <p:sldId id="428" r:id="rId229"/>
    <p:sldId id="429" r:id="rId230"/>
    <p:sldId id="430" r:id="rId231"/>
    <p:sldId id="431" r:id="rId232"/>
    <p:sldId id="432" r:id="rId233"/>
    <p:sldId id="433" r:id="rId234"/>
    <p:sldId id="434" r:id="rId235"/>
    <p:sldId id="435" r:id="rId236"/>
    <p:sldId id="436" r:id="rId237"/>
    <p:sldId id="437" r:id="rId238"/>
    <p:sldId id="438" r:id="rId239"/>
    <p:sldId id="439" r:id="rId240"/>
    <p:sldId id="440" r:id="rId241"/>
    <p:sldId id="441" r:id="rId242"/>
    <p:sldId id="442" r:id="rId243"/>
    <p:sldId id="443" r:id="rId244"/>
    <p:sldId id="444" r:id="rId245"/>
    <p:sldId id="445" r:id="rId246"/>
    <p:sldId id="446" r:id="rId247"/>
    <p:sldId id="447" r:id="rId248"/>
    <p:sldId id="448" r:id="rId249"/>
    <p:sldId id="449" r:id="rId250"/>
    <p:sldId id="450" r:id="rId251"/>
    <p:sldId id="451" r:id="rId252"/>
    <p:sldId id="452" r:id="rId253"/>
    <p:sldId id="453" r:id="rId254"/>
    <p:sldId id="501" r:id="rId255"/>
    <p:sldId id="502" r:id="rId256"/>
    <p:sldId id="454" r:id="rId257"/>
    <p:sldId id="455" r:id="rId258"/>
    <p:sldId id="456" r:id="rId259"/>
    <p:sldId id="457" r:id="rId260"/>
    <p:sldId id="459" r:id="rId261"/>
    <p:sldId id="462" r:id="rId262"/>
    <p:sldId id="463" r:id="rId263"/>
    <p:sldId id="464" r:id="rId264"/>
    <p:sldId id="465" r:id="rId265"/>
    <p:sldId id="466" r:id="rId266"/>
    <p:sldId id="467" r:id="rId267"/>
    <p:sldId id="468" r:id="rId268"/>
    <p:sldId id="469" r:id="rId269"/>
    <p:sldId id="470" r:id="rId270"/>
    <p:sldId id="471" r:id="rId271"/>
    <p:sldId id="472" r:id="rId272"/>
    <p:sldId id="473" r:id="rId273"/>
    <p:sldId id="475" r:id="rId274"/>
    <p:sldId id="476" r:id="rId275"/>
    <p:sldId id="477" r:id="rId276"/>
    <p:sldId id="478" r:id="rId277"/>
    <p:sldId id="523" r:id="rId278"/>
    <p:sldId id="524" r:id="rId279"/>
    <p:sldId id="525" r:id="rId280"/>
    <p:sldId id="526" r:id="rId281"/>
    <p:sldId id="527" r:id="rId282"/>
    <p:sldId id="528" r:id="rId283"/>
    <p:sldId id="529" r:id="rId284"/>
    <p:sldId id="530" r:id="rId285"/>
    <p:sldId id="531" r:id="rId286"/>
    <p:sldId id="532" r:id="rId287"/>
    <p:sldId id="533" r:id="rId288"/>
    <p:sldId id="534" r:id="rId289"/>
    <p:sldId id="535" r:id="rId290"/>
    <p:sldId id="536" r:id="rId291"/>
    <p:sldId id="537" r:id="rId292"/>
    <p:sldId id="480" r:id="rId293"/>
  </p:sldIdLst>
  <p:sldSz cx="9144000" cy="6858000" type="screen4x3"/>
  <p:notesSz cx="6648450" cy="978217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bg2"/>
        </a:solidFill>
        <a:latin typeface="Frutiger 45 Light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bg2"/>
        </a:solidFill>
        <a:latin typeface="Frutiger 45 Light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bg2"/>
        </a:solidFill>
        <a:latin typeface="Frutiger 45 Light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bg2"/>
        </a:solidFill>
        <a:latin typeface="Frutiger 45 Light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bg2"/>
        </a:solidFill>
        <a:latin typeface="Frutiger 45 Light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bg2"/>
        </a:solidFill>
        <a:latin typeface="Frutiger 45 Light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bg2"/>
        </a:solidFill>
        <a:latin typeface="Frutiger 45 Light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bg2"/>
        </a:solidFill>
        <a:latin typeface="Frutiger 45 Light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bg2"/>
        </a:solidFill>
        <a:latin typeface="Frutiger 45 Light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FFFF00"/>
    <a:srgbClr val="FFFF99"/>
    <a:srgbClr val="FFFF66"/>
    <a:srgbClr val="0000CC"/>
    <a:srgbClr val="00FFFF"/>
    <a:srgbClr val="A50021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327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slide" Target="slides/slide249.xml"/><Relationship Id="rId255" Type="http://schemas.openxmlformats.org/officeDocument/2006/relationships/slide" Target="slides/slide254.xml"/><Relationship Id="rId271" Type="http://schemas.openxmlformats.org/officeDocument/2006/relationships/slide" Target="slides/slide270.xml"/><Relationship Id="rId276" Type="http://schemas.openxmlformats.org/officeDocument/2006/relationships/slide" Target="slides/slide275.xml"/><Relationship Id="rId292" Type="http://schemas.openxmlformats.org/officeDocument/2006/relationships/slide" Target="slides/slide291.xml"/><Relationship Id="rId297" Type="http://schemas.openxmlformats.org/officeDocument/2006/relationships/viewProps" Target="viewProps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slide" Target="slides/slide260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282" Type="http://schemas.openxmlformats.org/officeDocument/2006/relationships/slide" Target="slides/slide28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theme" Target="theme/theme1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notesMaster" Target="notesMasters/notesMaster1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handoutMaster" Target="handoutMasters/handoutMaster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presProps" Target="presProps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5E03A1-C7A2-435A-B0A4-5BE9865E4904}" type="doc">
      <dgm:prSet loTypeId="urn:microsoft.com/office/officeart/2005/8/layout/hierarchy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A466B8A2-7E35-450C-AE22-C48F9B8D400E}">
      <dgm:prSet custT="1"/>
      <dgm:spPr/>
      <dgm:t>
        <a:bodyPr/>
        <a:lstStyle/>
        <a:p>
          <a:pPr rtl="0"/>
          <a:r>
            <a:rPr lang="de-DE" sz="1600" b="1" dirty="0" smtClean="0">
              <a:latin typeface="Arial" pitchFamily="34" charset="0"/>
              <a:cs typeface="Arial" pitchFamily="34" charset="0"/>
            </a:rPr>
            <a:t>Umsetzungsstrategien für IT-Standards</a:t>
          </a:r>
          <a:endParaRPr lang="de-DE" sz="1600" dirty="0">
            <a:latin typeface="Arial" pitchFamily="34" charset="0"/>
            <a:cs typeface="Arial" pitchFamily="34" charset="0"/>
          </a:endParaRPr>
        </a:p>
      </dgm:t>
    </dgm:pt>
    <dgm:pt modelId="{3CC06162-8E62-4E63-9B8A-8F17E1A0A461}" type="parTrans" cxnId="{8D117356-7343-4FFB-A717-1D2DDDFFCA04}">
      <dgm:prSet/>
      <dgm:spPr/>
      <dgm:t>
        <a:bodyPr/>
        <a:lstStyle/>
        <a:p>
          <a:endParaRPr lang="de-DE" sz="1800">
            <a:latin typeface="Arial" pitchFamily="34" charset="0"/>
            <a:cs typeface="Arial" pitchFamily="34" charset="0"/>
          </a:endParaRPr>
        </a:p>
      </dgm:t>
    </dgm:pt>
    <dgm:pt modelId="{57FDA2AA-1E59-444F-8079-03616AAB79F0}" type="sibTrans" cxnId="{8D117356-7343-4FFB-A717-1D2DDDFFCA04}">
      <dgm:prSet/>
      <dgm:spPr/>
      <dgm:t>
        <a:bodyPr/>
        <a:lstStyle/>
        <a:p>
          <a:endParaRPr lang="de-DE" sz="1800">
            <a:latin typeface="Arial" pitchFamily="34" charset="0"/>
            <a:cs typeface="Arial" pitchFamily="34" charset="0"/>
          </a:endParaRPr>
        </a:p>
      </dgm:t>
    </dgm:pt>
    <dgm:pt modelId="{6E8F7046-8A6E-41F5-A3A9-B791BE2CBEB5}">
      <dgm:prSet custT="1"/>
      <dgm:spPr/>
      <dgm:t>
        <a:bodyPr/>
        <a:lstStyle/>
        <a:p>
          <a:pPr rtl="0"/>
          <a:r>
            <a:rPr lang="de-DE" sz="1400" b="1" dirty="0" smtClean="0">
              <a:latin typeface="Arial" pitchFamily="34" charset="0"/>
              <a:cs typeface="Arial" pitchFamily="34" charset="0"/>
            </a:rPr>
            <a:t>Keine </a:t>
          </a:r>
          <a:br>
            <a:rPr lang="de-DE" sz="1400" b="1" dirty="0" smtClean="0">
              <a:latin typeface="Arial" pitchFamily="34" charset="0"/>
              <a:cs typeface="Arial" pitchFamily="34" charset="0"/>
            </a:rPr>
          </a:br>
          <a:r>
            <a:rPr lang="de-DE" sz="1400" b="1" dirty="0" smtClean="0">
              <a:latin typeface="Arial" pitchFamily="34" charset="0"/>
              <a:cs typeface="Arial" pitchFamily="34" charset="0"/>
            </a:rPr>
            <a:t>IT-Standards festlegen</a:t>
          </a:r>
          <a:endParaRPr lang="de-DE" sz="1400" b="1" dirty="0">
            <a:latin typeface="Arial" pitchFamily="34" charset="0"/>
            <a:cs typeface="Arial" pitchFamily="34" charset="0"/>
          </a:endParaRPr>
        </a:p>
      </dgm:t>
    </dgm:pt>
    <dgm:pt modelId="{5EA7873E-35E6-4606-A137-30D54B9ECCF6}" type="parTrans" cxnId="{0AFF3F17-AD95-4935-87A9-02269250F2C7}">
      <dgm:prSet/>
      <dgm:spPr/>
      <dgm:t>
        <a:bodyPr/>
        <a:lstStyle/>
        <a:p>
          <a:endParaRPr lang="de-DE" sz="1800">
            <a:latin typeface="Arial" pitchFamily="34" charset="0"/>
            <a:cs typeface="Arial" pitchFamily="34" charset="0"/>
          </a:endParaRPr>
        </a:p>
      </dgm:t>
    </dgm:pt>
    <dgm:pt modelId="{58E30C2B-CC2A-4BA5-BA94-70EEFF510185}" type="sibTrans" cxnId="{0AFF3F17-AD95-4935-87A9-02269250F2C7}">
      <dgm:prSet/>
      <dgm:spPr/>
      <dgm:t>
        <a:bodyPr/>
        <a:lstStyle/>
        <a:p>
          <a:endParaRPr lang="de-DE" sz="1800">
            <a:latin typeface="Arial" pitchFamily="34" charset="0"/>
            <a:cs typeface="Arial" pitchFamily="34" charset="0"/>
          </a:endParaRPr>
        </a:p>
      </dgm:t>
    </dgm:pt>
    <dgm:pt modelId="{ADD4DE55-71E4-4F80-BAB6-7C674C827B51}">
      <dgm:prSet custT="1"/>
      <dgm:spPr/>
      <dgm:t>
        <a:bodyPr/>
        <a:lstStyle/>
        <a:p>
          <a:pPr rtl="0"/>
          <a:r>
            <a:rPr lang="de-DE" sz="1400" b="1" smtClean="0">
              <a:latin typeface="Arial" pitchFamily="34" charset="0"/>
              <a:cs typeface="Arial" pitchFamily="34" charset="0"/>
            </a:rPr>
            <a:t>IT-Standards als Empfehlung</a:t>
          </a:r>
          <a:endParaRPr lang="de-DE" sz="1400" b="1" dirty="0">
            <a:latin typeface="Arial" pitchFamily="34" charset="0"/>
            <a:cs typeface="Arial" pitchFamily="34" charset="0"/>
          </a:endParaRPr>
        </a:p>
      </dgm:t>
    </dgm:pt>
    <dgm:pt modelId="{924E4588-4D79-4153-B528-78D279FDC81F}" type="parTrans" cxnId="{3302D462-58F7-40C7-8016-97CCC60A1D57}">
      <dgm:prSet/>
      <dgm:spPr/>
      <dgm:t>
        <a:bodyPr/>
        <a:lstStyle/>
        <a:p>
          <a:endParaRPr lang="de-DE" sz="1800">
            <a:latin typeface="Arial" pitchFamily="34" charset="0"/>
            <a:cs typeface="Arial" pitchFamily="34" charset="0"/>
          </a:endParaRPr>
        </a:p>
      </dgm:t>
    </dgm:pt>
    <dgm:pt modelId="{2B110136-5285-4BC8-A23C-97497F1467B7}" type="sibTrans" cxnId="{3302D462-58F7-40C7-8016-97CCC60A1D57}">
      <dgm:prSet/>
      <dgm:spPr/>
      <dgm:t>
        <a:bodyPr/>
        <a:lstStyle/>
        <a:p>
          <a:endParaRPr lang="de-DE" sz="1800">
            <a:latin typeface="Arial" pitchFamily="34" charset="0"/>
            <a:cs typeface="Arial" pitchFamily="34" charset="0"/>
          </a:endParaRPr>
        </a:p>
      </dgm:t>
    </dgm:pt>
    <dgm:pt modelId="{A8E28F0A-3D1E-4BB0-AE57-093D1D80817A}">
      <dgm:prSet custT="1"/>
      <dgm:spPr/>
      <dgm:t>
        <a:bodyPr/>
        <a:lstStyle/>
        <a:p>
          <a:pPr rtl="0"/>
          <a:r>
            <a:rPr lang="de-DE" sz="1400" b="1" smtClean="0">
              <a:latin typeface="Arial" pitchFamily="34" charset="0"/>
              <a:cs typeface="Arial" pitchFamily="34" charset="0"/>
            </a:rPr>
            <a:t>IT-Standards </a:t>
          </a:r>
          <a:br>
            <a:rPr lang="de-DE" sz="1400" b="1" smtClean="0">
              <a:latin typeface="Arial" pitchFamily="34" charset="0"/>
              <a:cs typeface="Arial" pitchFamily="34" charset="0"/>
            </a:rPr>
          </a:br>
          <a:r>
            <a:rPr lang="de-DE" sz="1400" b="1" smtClean="0">
              <a:latin typeface="Arial" pitchFamily="34" charset="0"/>
              <a:cs typeface="Arial" pitchFamily="34" charset="0"/>
            </a:rPr>
            <a:t>(ggf. selektiv) obligatorisch festlegen</a:t>
          </a:r>
          <a:endParaRPr lang="de-DE" sz="1400" b="1" dirty="0">
            <a:latin typeface="Arial" pitchFamily="34" charset="0"/>
            <a:cs typeface="Arial" pitchFamily="34" charset="0"/>
          </a:endParaRPr>
        </a:p>
      </dgm:t>
    </dgm:pt>
    <dgm:pt modelId="{D993E82D-F073-4D5A-B41A-A3213C5267A7}" type="parTrans" cxnId="{FD472447-6349-455F-96EA-9B63B7C685EC}">
      <dgm:prSet/>
      <dgm:spPr/>
      <dgm:t>
        <a:bodyPr/>
        <a:lstStyle/>
        <a:p>
          <a:endParaRPr lang="de-DE" sz="1800">
            <a:latin typeface="Arial" pitchFamily="34" charset="0"/>
            <a:cs typeface="Arial" pitchFamily="34" charset="0"/>
          </a:endParaRPr>
        </a:p>
      </dgm:t>
    </dgm:pt>
    <dgm:pt modelId="{5D612DC9-1D0B-4901-80F0-37BE5126FF48}" type="sibTrans" cxnId="{FD472447-6349-455F-96EA-9B63B7C685EC}">
      <dgm:prSet/>
      <dgm:spPr/>
      <dgm:t>
        <a:bodyPr/>
        <a:lstStyle/>
        <a:p>
          <a:endParaRPr lang="de-DE" sz="1800">
            <a:latin typeface="Arial" pitchFamily="34" charset="0"/>
            <a:cs typeface="Arial" pitchFamily="34" charset="0"/>
          </a:endParaRPr>
        </a:p>
      </dgm:t>
    </dgm:pt>
    <dgm:pt modelId="{738AAE6D-B747-445C-8829-852B3ED26406}" type="pres">
      <dgm:prSet presAssocID="{F85E03A1-C7A2-435A-B0A4-5BE9865E490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CB79CBBB-1833-4AB9-B50C-B02542120709}" type="pres">
      <dgm:prSet presAssocID="{A466B8A2-7E35-450C-AE22-C48F9B8D400E}" presName="hierRoot1" presStyleCnt="0"/>
      <dgm:spPr/>
      <dgm:t>
        <a:bodyPr/>
        <a:lstStyle/>
        <a:p>
          <a:endParaRPr lang="de-DE"/>
        </a:p>
      </dgm:t>
    </dgm:pt>
    <dgm:pt modelId="{52F1671D-310C-4429-A25C-CCE0DC58A62F}" type="pres">
      <dgm:prSet presAssocID="{A466B8A2-7E35-450C-AE22-C48F9B8D400E}" presName="composite" presStyleCnt="0"/>
      <dgm:spPr/>
      <dgm:t>
        <a:bodyPr/>
        <a:lstStyle/>
        <a:p>
          <a:endParaRPr lang="de-DE"/>
        </a:p>
      </dgm:t>
    </dgm:pt>
    <dgm:pt modelId="{D32BBA91-0A9E-471D-A178-641EA1C169FD}" type="pres">
      <dgm:prSet presAssocID="{A466B8A2-7E35-450C-AE22-C48F9B8D400E}" presName="background" presStyleLbl="node0" presStyleIdx="0" presStyleCnt="1"/>
      <dgm:spPr/>
      <dgm:t>
        <a:bodyPr/>
        <a:lstStyle/>
        <a:p>
          <a:endParaRPr lang="de-DE"/>
        </a:p>
      </dgm:t>
    </dgm:pt>
    <dgm:pt modelId="{87C653C2-92E6-43F9-A597-A209802CFBBE}" type="pres">
      <dgm:prSet presAssocID="{A466B8A2-7E35-450C-AE22-C48F9B8D400E}" presName="text" presStyleLbl="fgAcc0" presStyleIdx="0" presStyleCnt="1" custScaleX="147425" custScaleY="44689" custLinFactNeighborY="-8428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AC0DF3E-2810-4D1F-9C20-48AEF95B83DA}" type="pres">
      <dgm:prSet presAssocID="{A466B8A2-7E35-450C-AE22-C48F9B8D400E}" presName="hierChild2" presStyleCnt="0"/>
      <dgm:spPr/>
      <dgm:t>
        <a:bodyPr/>
        <a:lstStyle/>
        <a:p>
          <a:endParaRPr lang="de-DE"/>
        </a:p>
      </dgm:t>
    </dgm:pt>
    <dgm:pt modelId="{1362F5AE-3E57-4816-B2B6-4E5FA5657FD6}" type="pres">
      <dgm:prSet presAssocID="{5EA7873E-35E6-4606-A137-30D54B9ECCF6}" presName="Name10" presStyleLbl="parChTrans1D2" presStyleIdx="0" presStyleCnt="3"/>
      <dgm:spPr/>
      <dgm:t>
        <a:bodyPr/>
        <a:lstStyle/>
        <a:p>
          <a:endParaRPr lang="de-DE"/>
        </a:p>
      </dgm:t>
    </dgm:pt>
    <dgm:pt modelId="{9F33973A-E904-4AEA-A378-CD890C4817C7}" type="pres">
      <dgm:prSet presAssocID="{6E8F7046-8A6E-41F5-A3A9-B791BE2CBEB5}" presName="hierRoot2" presStyleCnt="0"/>
      <dgm:spPr/>
      <dgm:t>
        <a:bodyPr/>
        <a:lstStyle/>
        <a:p>
          <a:endParaRPr lang="de-DE"/>
        </a:p>
      </dgm:t>
    </dgm:pt>
    <dgm:pt modelId="{2A28434D-8C20-4A50-91CD-E7F3BA7F3B06}" type="pres">
      <dgm:prSet presAssocID="{6E8F7046-8A6E-41F5-A3A9-B791BE2CBEB5}" presName="composite2" presStyleCnt="0"/>
      <dgm:spPr/>
      <dgm:t>
        <a:bodyPr/>
        <a:lstStyle/>
        <a:p>
          <a:endParaRPr lang="de-DE"/>
        </a:p>
      </dgm:t>
    </dgm:pt>
    <dgm:pt modelId="{A5884A22-4275-4382-85F9-49E8F0AA94EB}" type="pres">
      <dgm:prSet presAssocID="{6E8F7046-8A6E-41F5-A3A9-B791BE2CBEB5}" presName="background2" presStyleLbl="node2" presStyleIdx="0" presStyleCnt="3"/>
      <dgm:spPr/>
      <dgm:t>
        <a:bodyPr/>
        <a:lstStyle/>
        <a:p>
          <a:endParaRPr lang="de-DE"/>
        </a:p>
      </dgm:t>
    </dgm:pt>
    <dgm:pt modelId="{6689FD0A-0E4C-4859-8882-A45420B75B13}" type="pres">
      <dgm:prSet presAssocID="{6E8F7046-8A6E-41F5-A3A9-B791BE2CBEB5}" presName="text2" presStyleLbl="fgAcc2" presStyleIdx="0" presStyleCnt="3" custScaleY="45872" custLinFactNeighborY="-8428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56ED2FB-E2AA-4D0B-AC0A-787BDA2F16A1}" type="pres">
      <dgm:prSet presAssocID="{6E8F7046-8A6E-41F5-A3A9-B791BE2CBEB5}" presName="hierChild3" presStyleCnt="0"/>
      <dgm:spPr/>
      <dgm:t>
        <a:bodyPr/>
        <a:lstStyle/>
        <a:p>
          <a:endParaRPr lang="de-DE"/>
        </a:p>
      </dgm:t>
    </dgm:pt>
    <dgm:pt modelId="{1FAB16EE-738F-4C07-902D-9D29EA3450C7}" type="pres">
      <dgm:prSet presAssocID="{924E4588-4D79-4153-B528-78D279FDC81F}" presName="Name10" presStyleLbl="parChTrans1D2" presStyleIdx="1" presStyleCnt="3"/>
      <dgm:spPr/>
      <dgm:t>
        <a:bodyPr/>
        <a:lstStyle/>
        <a:p>
          <a:endParaRPr lang="de-DE"/>
        </a:p>
      </dgm:t>
    </dgm:pt>
    <dgm:pt modelId="{85B2C50F-8C63-49E9-92E8-C2A07C717FC7}" type="pres">
      <dgm:prSet presAssocID="{ADD4DE55-71E4-4F80-BAB6-7C674C827B51}" presName="hierRoot2" presStyleCnt="0"/>
      <dgm:spPr/>
      <dgm:t>
        <a:bodyPr/>
        <a:lstStyle/>
        <a:p>
          <a:endParaRPr lang="de-DE"/>
        </a:p>
      </dgm:t>
    </dgm:pt>
    <dgm:pt modelId="{C24B4756-15B3-459F-ACBA-FF3D286D9A58}" type="pres">
      <dgm:prSet presAssocID="{ADD4DE55-71E4-4F80-BAB6-7C674C827B51}" presName="composite2" presStyleCnt="0"/>
      <dgm:spPr/>
      <dgm:t>
        <a:bodyPr/>
        <a:lstStyle/>
        <a:p>
          <a:endParaRPr lang="de-DE"/>
        </a:p>
      </dgm:t>
    </dgm:pt>
    <dgm:pt modelId="{C57BF861-535B-4AAC-A356-B0CDE0890E5C}" type="pres">
      <dgm:prSet presAssocID="{ADD4DE55-71E4-4F80-BAB6-7C674C827B51}" presName="background2" presStyleLbl="node2" presStyleIdx="1" presStyleCnt="3"/>
      <dgm:spPr/>
      <dgm:t>
        <a:bodyPr/>
        <a:lstStyle/>
        <a:p>
          <a:endParaRPr lang="de-DE"/>
        </a:p>
      </dgm:t>
    </dgm:pt>
    <dgm:pt modelId="{07DD7EEE-3573-4D4A-B758-1462595A3312}" type="pres">
      <dgm:prSet presAssocID="{ADD4DE55-71E4-4F80-BAB6-7C674C827B51}" presName="text2" presStyleLbl="fgAcc2" presStyleIdx="1" presStyleCnt="3" custScaleY="45872" custLinFactNeighborY="-8428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D2407CDD-9D41-43CD-B6ED-F4213476037E}" type="pres">
      <dgm:prSet presAssocID="{ADD4DE55-71E4-4F80-BAB6-7C674C827B51}" presName="hierChild3" presStyleCnt="0"/>
      <dgm:spPr/>
      <dgm:t>
        <a:bodyPr/>
        <a:lstStyle/>
        <a:p>
          <a:endParaRPr lang="de-DE"/>
        </a:p>
      </dgm:t>
    </dgm:pt>
    <dgm:pt modelId="{69865BB5-C3A9-4CF6-BBFE-35F659516983}" type="pres">
      <dgm:prSet presAssocID="{D993E82D-F073-4D5A-B41A-A3213C5267A7}" presName="Name10" presStyleLbl="parChTrans1D2" presStyleIdx="2" presStyleCnt="3"/>
      <dgm:spPr/>
      <dgm:t>
        <a:bodyPr/>
        <a:lstStyle/>
        <a:p>
          <a:endParaRPr lang="de-DE"/>
        </a:p>
      </dgm:t>
    </dgm:pt>
    <dgm:pt modelId="{E11B14AC-71E3-49E8-AD25-2679D9E8EED1}" type="pres">
      <dgm:prSet presAssocID="{A8E28F0A-3D1E-4BB0-AE57-093D1D80817A}" presName="hierRoot2" presStyleCnt="0"/>
      <dgm:spPr/>
      <dgm:t>
        <a:bodyPr/>
        <a:lstStyle/>
        <a:p>
          <a:endParaRPr lang="de-DE"/>
        </a:p>
      </dgm:t>
    </dgm:pt>
    <dgm:pt modelId="{5EAC6DFD-B2A9-451B-BEB0-3CE665BB5C24}" type="pres">
      <dgm:prSet presAssocID="{A8E28F0A-3D1E-4BB0-AE57-093D1D80817A}" presName="composite2" presStyleCnt="0"/>
      <dgm:spPr/>
      <dgm:t>
        <a:bodyPr/>
        <a:lstStyle/>
        <a:p>
          <a:endParaRPr lang="de-DE"/>
        </a:p>
      </dgm:t>
    </dgm:pt>
    <dgm:pt modelId="{429A3F5F-996D-4FA7-BE27-0B6B28BF0760}" type="pres">
      <dgm:prSet presAssocID="{A8E28F0A-3D1E-4BB0-AE57-093D1D80817A}" presName="background2" presStyleLbl="node2" presStyleIdx="2" presStyleCnt="3"/>
      <dgm:spPr/>
      <dgm:t>
        <a:bodyPr/>
        <a:lstStyle/>
        <a:p>
          <a:endParaRPr lang="de-DE"/>
        </a:p>
      </dgm:t>
    </dgm:pt>
    <dgm:pt modelId="{0C3A8E3F-1AAA-4C3E-8650-96BDA2204D63}" type="pres">
      <dgm:prSet presAssocID="{A8E28F0A-3D1E-4BB0-AE57-093D1D80817A}" presName="text2" presStyleLbl="fgAcc2" presStyleIdx="2" presStyleCnt="3" custScaleY="45872" custLinFactNeighborY="-8428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33239AA2-F772-43A4-8A5A-0771B54D7647}" type="pres">
      <dgm:prSet presAssocID="{A8E28F0A-3D1E-4BB0-AE57-093D1D80817A}" presName="hierChild3" presStyleCnt="0"/>
      <dgm:spPr/>
      <dgm:t>
        <a:bodyPr/>
        <a:lstStyle/>
        <a:p>
          <a:endParaRPr lang="de-DE"/>
        </a:p>
      </dgm:t>
    </dgm:pt>
  </dgm:ptLst>
  <dgm:cxnLst>
    <dgm:cxn modelId="{8D117356-7343-4FFB-A717-1D2DDDFFCA04}" srcId="{F85E03A1-C7A2-435A-B0A4-5BE9865E4904}" destId="{A466B8A2-7E35-450C-AE22-C48F9B8D400E}" srcOrd="0" destOrd="0" parTransId="{3CC06162-8E62-4E63-9B8A-8F17E1A0A461}" sibTransId="{57FDA2AA-1E59-444F-8079-03616AAB79F0}"/>
    <dgm:cxn modelId="{3302D462-58F7-40C7-8016-97CCC60A1D57}" srcId="{A466B8A2-7E35-450C-AE22-C48F9B8D400E}" destId="{ADD4DE55-71E4-4F80-BAB6-7C674C827B51}" srcOrd="1" destOrd="0" parTransId="{924E4588-4D79-4153-B528-78D279FDC81F}" sibTransId="{2B110136-5285-4BC8-A23C-97497F1467B7}"/>
    <dgm:cxn modelId="{CC88599D-C7D4-4A71-9934-8E4628A6165D}" type="presOf" srcId="{A466B8A2-7E35-450C-AE22-C48F9B8D400E}" destId="{87C653C2-92E6-43F9-A597-A209802CFBBE}" srcOrd="0" destOrd="0" presId="urn:microsoft.com/office/officeart/2005/8/layout/hierarchy1"/>
    <dgm:cxn modelId="{B3529906-80BB-492F-817C-135676B78D00}" type="presOf" srcId="{ADD4DE55-71E4-4F80-BAB6-7C674C827B51}" destId="{07DD7EEE-3573-4D4A-B758-1462595A3312}" srcOrd="0" destOrd="0" presId="urn:microsoft.com/office/officeart/2005/8/layout/hierarchy1"/>
    <dgm:cxn modelId="{938272D4-6593-49A8-A516-16CF629B086E}" type="presOf" srcId="{924E4588-4D79-4153-B528-78D279FDC81F}" destId="{1FAB16EE-738F-4C07-902D-9D29EA3450C7}" srcOrd="0" destOrd="0" presId="urn:microsoft.com/office/officeart/2005/8/layout/hierarchy1"/>
    <dgm:cxn modelId="{0AFF3F17-AD95-4935-87A9-02269250F2C7}" srcId="{A466B8A2-7E35-450C-AE22-C48F9B8D400E}" destId="{6E8F7046-8A6E-41F5-A3A9-B791BE2CBEB5}" srcOrd="0" destOrd="0" parTransId="{5EA7873E-35E6-4606-A137-30D54B9ECCF6}" sibTransId="{58E30C2B-CC2A-4BA5-BA94-70EEFF510185}"/>
    <dgm:cxn modelId="{36ED6F9E-4F54-4003-A541-CF7001E75CE0}" type="presOf" srcId="{5EA7873E-35E6-4606-A137-30D54B9ECCF6}" destId="{1362F5AE-3E57-4816-B2B6-4E5FA5657FD6}" srcOrd="0" destOrd="0" presId="urn:microsoft.com/office/officeart/2005/8/layout/hierarchy1"/>
    <dgm:cxn modelId="{FD472447-6349-455F-96EA-9B63B7C685EC}" srcId="{A466B8A2-7E35-450C-AE22-C48F9B8D400E}" destId="{A8E28F0A-3D1E-4BB0-AE57-093D1D80817A}" srcOrd="2" destOrd="0" parTransId="{D993E82D-F073-4D5A-B41A-A3213C5267A7}" sibTransId="{5D612DC9-1D0B-4901-80F0-37BE5126FF48}"/>
    <dgm:cxn modelId="{7C466AAF-F1F3-4DBF-AB2D-496667242851}" type="presOf" srcId="{6E8F7046-8A6E-41F5-A3A9-B791BE2CBEB5}" destId="{6689FD0A-0E4C-4859-8882-A45420B75B13}" srcOrd="0" destOrd="0" presId="urn:microsoft.com/office/officeart/2005/8/layout/hierarchy1"/>
    <dgm:cxn modelId="{28CA47EE-F6CE-4DBC-ADF1-8FDEE87ABB5F}" type="presOf" srcId="{D993E82D-F073-4D5A-B41A-A3213C5267A7}" destId="{69865BB5-C3A9-4CF6-BBFE-35F659516983}" srcOrd="0" destOrd="0" presId="urn:microsoft.com/office/officeart/2005/8/layout/hierarchy1"/>
    <dgm:cxn modelId="{08074E5C-8D06-45BF-B2D0-6A2CDBAE1C4F}" type="presOf" srcId="{A8E28F0A-3D1E-4BB0-AE57-093D1D80817A}" destId="{0C3A8E3F-1AAA-4C3E-8650-96BDA2204D63}" srcOrd="0" destOrd="0" presId="urn:microsoft.com/office/officeart/2005/8/layout/hierarchy1"/>
    <dgm:cxn modelId="{13D73122-80CA-4B02-B5D3-8B6B16C64FE8}" type="presOf" srcId="{F85E03A1-C7A2-435A-B0A4-5BE9865E4904}" destId="{738AAE6D-B747-445C-8829-852B3ED26406}" srcOrd="0" destOrd="0" presId="urn:microsoft.com/office/officeart/2005/8/layout/hierarchy1"/>
    <dgm:cxn modelId="{108CE14F-40A9-48C3-A09A-A4774DCD1107}" type="presParOf" srcId="{738AAE6D-B747-445C-8829-852B3ED26406}" destId="{CB79CBBB-1833-4AB9-B50C-B02542120709}" srcOrd="0" destOrd="0" presId="urn:microsoft.com/office/officeart/2005/8/layout/hierarchy1"/>
    <dgm:cxn modelId="{037B53AE-3059-420F-937A-C6A49D52C01C}" type="presParOf" srcId="{CB79CBBB-1833-4AB9-B50C-B02542120709}" destId="{52F1671D-310C-4429-A25C-CCE0DC58A62F}" srcOrd="0" destOrd="0" presId="urn:microsoft.com/office/officeart/2005/8/layout/hierarchy1"/>
    <dgm:cxn modelId="{4E7A9FB6-9A5C-4F3B-ABDB-CAD484704AF6}" type="presParOf" srcId="{52F1671D-310C-4429-A25C-CCE0DC58A62F}" destId="{D32BBA91-0A9E-471D-A178-641EA1C169FD}" srcOrd="0" destOrd="0" presId="urn:microsoft.com/office/officeart/2005/8/layout/hierarchy1"/>
    <dgm:cxn modelId="{7A5CE024-1385-4C9C-BD4F-958E84450FA3}" type="presParOf" srcId="{52F1671D-310C-4429-A25C-CCE0DC58A62F}" destId="{87C653C2-92E6-43F9-A597-A209802CFBBE}" srcOrd="1" destOrd="0" presId="urn:microsoft.com/office/officeart/2005/8/layout/hierarchy1"/>
    <dgm:cxn modelId="{4742D0C6-7492-4A70-AFEA-88A6EFB9FECD}" type="presParOf" srcId="{CB79CBBB-1833-4AB9-B50C-B02542120709}" destId="{0AC0DF3E-2810-4D1F-9C20-48AEF95B83DA}" srcOrd="1" destOrd="0" presId="urn:microsoft.com/office/officeart/2005/8/layout/hierarchy1"/>
    <dgm:cxn modelId="{2603345A-7216-4165-8992-DD5B29EFCB6D}" type="presParOf" srcId="{0AC0DF3E-2810-4D1F-9C20-48AEF95B83DA}" destId="{1362F5AE-3E57-4816-B2B6-4E5FA5657FD6}" srcOrd="0" destOrd="0" presId="urn:microsoft.com/office/officeart/2005/8/layout/hierarchy1"/>
    <dgm:cxn modelId="{462C8338-26D2-4E2F-A929-ABE38E82F625}" type="presParOf" srcId="{0AC0DF3E-2810-4D1F-9C20-48AEF95B83DA}" destId="{9F33973A-E904-4AEA-A378-CD890C4817C7}" srcOrd="1" destOrd="0" presId="urn:microsoft.com/office/officeart/2005/8/layout/hierarchy1"/>
    <dgm:cxn modelId="{A0B70A69-E7ED-4276-A377-739EB0AD476E}" type="presParOf" srcId="{9F33973A-E904-4AEA-A378-CD890C4817C7}" destId="{2A28434D-8C20-4A50-91CD-E7F3BA7F3B06}" srcOrd="0" destOrd="0" presId="urn:microsoft.com/office/officeart/2005/8/layout/hierarchy1"/>
    <dgm:cxn modelId="{213A0B29-29A1-44C2-9BBF-7A4B2CF6C33A}" type="presParOf" srcId="{2A28434D-8C20-4A50-91CD-E7F3BA7F3B06}" destId="{A5884A22-4275-4382-85F9-49E8F0AA94EB}" srcOrd="0" destOrd="0" presId="urn:microsoft.com/office/officeart/2005/8/layout/hierarchy1"/>
    <dgm:cxn modelId="{D06FF33B-E333-446E-8AC8-95B9D090A766}" type="presParOf" srcId="{2A28434D-8C20-4A50-91CD-E7F3BA7F3B06}" destId="{6689FD0A-0E4C-4859-8882-A45420B75B13}" srcOrd="1" destOrd="0" presId="urn:microsoft.com/office/officeart/2005/8/layout/hierarchy1"/>
    <dgm:cxn modelId="{452F4165-44C2-4472-BEDE-B43E21CD65CE}" type="presParOf" srcId="{9F33973A-E904-4AEA-A378-CD890C4817C7}" destId="{556ED2FB-E2AA-4D0B-AC0A-787BDA2F16A1}" srcOrd="1" destOrd="0" presId="urn:microsoft.com/office/officeart/2005/8/layout/hierarchy1"/>
    <dgm:cxn modelId="{B14359D5-86D8-4339-AAC1-E4BD31BD55D8}" type="presParOf" srcId="{0AC0DF3E-2810-4D1F-9C20-48AEF95B83DA}" destId="{1FAB16EE-738F-4C07-902D-9D29EA3450C7}" srcOrd="2" destOrd="0" presId="urn:microsoft.com/office/officeart/2005/8/layout/hierarchy1"/>
    <dgm:cxn modelId="{1DA4D699-9B87-4F94-A44D-527D87DE2E96}" type="presParOf" srcId="{0AC0DF3E-2810-4D1F-9C20-48AEF95B83DA}" destId="{85B2C50F-8C63-49E9-92E8-C2A07C717FC7}" srcOrd="3" destOrd="0" presId="urn:microsoft.com/office/officeart/2005/8/layout/hierarchy1"/>
    <dgm:cxn modelId="{9D662F6D-8B85-428F-B582-6543CFA4901A}" type="presParOf" srcId="{85B2C50F-8C63-49E9-92E8-C2A07C717FC7}" destId="{C24B4756-15B3-459F-ACBA-FF3D286D9A58}" srcOrd="0" destOrd="0" presId="urn:microsoft.com/office/officeart/2005/8/layout/hierarchy1"/>
    <dgm:cxn modelId="{B3EDE2DE-DEA9-4236-ABBF-FEECC96B866F}" type="presParOf" srcId="{C24B4756-15B3-459F-ACBA-FF3D286D9A58}" destId="{C57BF861-535B-4AAC-A356-B0CDE0890E5C}" srcOrd="0" destOrd="0" presId="urn:microsoft.com/office/officeart/2005/8/layout/hierarchy1"/>
    <dgm:cxn modelId="{ADBC1B9D-EA46-49C5-AE3C-79430C7ABE19}" type="presParOf" srcId="{C24B4756-15B3-459F-ACBA-FF3D286D9A58}" destId="{07DD7EEE-3573-4D4A-B758-1462595A3312}" srcOrd="1" destOrd="0" presId="urn:microsoft.com/office/officeart/2005/8/layout/hierarchy1"/>
    <dgm:cxn modelId="{82221C8D-AACE-4C52-8140-F08F2B469956}" type="presParOf" srcId="{85B2C50F-8C63-49E9-92E8-C2A07C717FC7}" destId="{D2407CDD-9D41-43CD-B6ED-F4213476037E}" srcOrd="1" destOrd="0" presId="urn:microsoft.com/office/officeart/2005/8/layout/hierarchy1"/>
    <dgm:cxn modelId="{17CDC003-E2F5-4659-B130-D989C82DD53C}" type="presParOf" srcId="{0AC0DF3E-2810-4D1F-9C20-48AEF95B83DA}" destId="{69865BB5-C3A9-4CF6-BBFE-35F659516983}" srcOrd="4" destOrd="0" presId="urn:microsoft.com/office/officeart/2005/8/layout/hierarchy1"/>
    <dgm:cxn modelId="{60390317-67D8-4A2D-8BCA-123263FDBAEE}" type="presParOf" srcId="{0AC0DF3E-2810-4D1F-9C20-48AEF95B83DA}" destId="{E11B14AC-71E3-49E8-AD25-2679D9E8EED1}" srcOrd="5" destOrd="0" presId="urn:microsoft.com/office/officeart/2005/8/layout/hierarchy1"/>
    <dgm:cxn modelId="{237D3992-BFD8-4D6E-A3C2-039F9DB187DF}" type="presParOf" srcId="{E11B14AC-71E3-49E8-AD25-2679D9E8EED1}" destId="{5EAC6DFD-B2A9-451B-BEB0-3CE665BB5C24}" srcOrd="0" destOrd="0" presId="urn:microsoft.com/office/officeart/2005/8/layout/hierarchy1"/>
    <dgm:cxn modelId="{F6F5471A-0EEE-490F-9663-2133D820CF46}" type="presParOf" srcId="{5EAC6DFD-B2A9-451B-BEB0-3CE665BB5C24}" destId="{429A3F5F-996D-4FA7-BE27-0B6B28BF0760}" srcOrd="0" destOrd="0" presId="urn:microsoft.com/office/officeart/2005/8/layout/hierarchy1"/>
    <dgm:cxn modelId="{0B6E37DA-EF96-4437-8432-BB8E5580168F}" type="presParOf" srcId="{5EAC6DFD-B2A9-451B-BEB0-3CE665BB5C24}" destId="{0C3A8E3F-1AAA-4C3E-8650-96BDA2204D63}" srcOrd="1" destOrd="0" presId="urn:microsoft.com/office/officeart/2005/8/layout/hierarchy1"/>
    <dgm:cxn modelId="{5B66A5DD-5A68-4DC7-B77E-585C83E3D624}" type="presParOf" srcId="{E11B14AC-71E3-49E8-AD25-2679D9E8EED1}" destId="{33239AA2-F772-43A4-8A5A-0771B54D764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082528-B729-4BA5-9401-58CCD002CC2E}" type="doc">
      <dgm:prSet loTypeId="urn:microsoft.com/office/officeart/2005/8/layout/venn1" loCatId="relationship" qsTypeId="urn:microsoft.com/office/officeart/2005/8/quickstyle/simple2" qsCatId="simple" csTypeId="urn:microsoft.com/office/officeart/2005/8/colors/accent1_2" csCatId="accent1" phldr="1"/>
      <dgm:spPr/>
    </dgm:pt>
    <dgm:pt modelId="{CEA96325-4265-4ED3-961F-60C7C1A7997D}">
      <dgm:prSet phldrT="[Text]" custT="1"/>
      <dgm:spPr>
        <a:solidFill>
          <a:schemeClr val="tx2">
            <a:lumMod val="95000"/>
            <a:alpha val="5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de-DE" sz="2400" b="1" dirty="0" smtClean="0"/>
            <a:t>Green </a:t>
          </a:r>
        </a:p>
        <a:p>
          <a:r>
            <a:rPr lang="de-DE" sz="2400" b="1" dirty="0" smtClean="0"/>
            <a:t>IT</a:t>
          </a:r>
          <a:endParaRPr lang="de-DE" sz="2400" b="1" dirty="0"/>
        </a:p>
      </dgm:t>
    </dgm:pt>
    <dgm:pt modelId="{64275F52-0E9F-4B4C-9E46-8D8B02755854}" type="parTrans" cxnId="{CF761818-5E39-46B8-8FB8-004DD365C167}">
      <dgm:prSet/>
      <dgm:spPr/>
      <dgm:t>
        <a:bodyPr/>
        <a:lstStyle/>
        <a:p>
          <a:endParaRPr lang="de-DE"/>
        </a:p>
      </dgm:t>
    </dgm:pt>
    <dgm:pt modelId="{9DDB7470-8350-49BE-A9C9-B7CD0A5B09BC}" type="sibTrans" cxnId="{CF761818-5E39-46B8-8FB8-004DD365C167}">
      <dgm:prSet/>
      <dgm:spPr/>
      <dgm:t>
        <a:bodyPr/>
        <a:lstStyle/>
        <a:p>
          <a:endParaRPr lang="de-DE"/>
        </a:p>
      </dgm:t>
    </dgm:pt>
    <dgm:pt modelId="{D4EE62C2-3A9A-4493-B51F-65B43FAF689B}">
      <dgm:prSet phldrT="[Text]" custT="1"/>
      <dgm:spPr>
        <a:solidFill>
          <a:schemeClr val="tx2">
            <a:lumMod val="95000"/>
            <a:alpha val="5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de-DE" sz="2400" b="1" dirty="0" smtClean="0"/>
            <a:t>Green </a:t>
          </a:r>
        </a:p>
        <a:p>
          <a:r>
            <a:rPr lang="de-DE" sz="2400" b="1" dirty="0" smtClean="0"/>
            <a:t>Business</a:t>
          </a:r>
          <a:endParaRPr lang="de-DE" sz="2400" b="1" dirty="0"/>
        </a:p>
      </dgm:t>
    </dgm:pt>
    <dgm:pt modelId="{B72D0884-F646-4171-821B-F19461015AFC}" type="parTrans" cxnId="{0B156FB9-E7F9-4847-BF12-36566ED2792C}">
      <dgm:prSet/>
      <dgm:spPr/>
      <dgm:t>
        <a:bodyPr/>
        <a:lstStyle/>
        <a:p>
          <a:endParaRPr lang="de-DE"/>
        </a:p>
      </dgm:t>
    </dgm:pt>
    <dgm:pt modelId="{3B98C85C-949D-4AEF-B5AA-6D9DA530A055}" type="sibTrans" cxnId="{0B156FB9-E7F9-4847-BF12-36566ED2792C}">
      <dgm:prSet/>
      <dgm:spPr/>
      <dgm:t>
        <a:bodyPr/>
        <a:lstStyle/>
        <a:p>
          <a:endParaRPr lang="de-DE"/>
        </a:p>
      </dgm:t>
    </dgm:pt>
    <dgm:pt modelId="{6DA5DD14-2C66-41CC-BC39-6C8B0CC4F2D0}" type="pres">
      <dgm:prSet presAssocID="{AC082528-B729-4BA5-9401-58CCD002CC2E}" presName="compositeShape" presStyleCnt="0">
        <dgm:presLayoutVars>
          <dgm:chMax val="7"/>
          <dgm:dir/>
          <dgm:resizeHandles val="exact"/>
        </dgm:presLayoutVars>
      </dgm:prSet>
      <dgm:spPr/>
    </dgm:pt>
    <dgm:pt modelId="{9C608497-6EC8-4D26-A193-761F942AB602}" type="pres">
      <dgm:prSet presAssocID="{CEA96325-4265-4ED3-961F-60C7C1A7997D}" presName="circ1" presStyleLbl="vennNode1" presStyleIdx="0" presStyleCnt="2" custScaleX="116828" custScaleY="70076"/>
      <dgm:spPr/>
      <dgm:t>
        <a:bodyPr/>
        <a:lstStyle/>
        <a:p>
          <a:endParaRPr lang="de-DE"/>
        </a:p>
      </dgm:t>
    </dgm:pt>
    <dgm:pt modelId="{A9AF7B92-8D72-4C6D-B80F-4A5E60AA06E5}" type="pres">
      <dgm:prSet presAssocID="{CEA96325-4265-4ED3-961F-60C7C1A7997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7247C1F-77C7-45E9-9E62-0982F41EC428}" type="pres">
      <dgm:prSet presAssocID="{D4EE62C2-3A9A-4493-B51F-65B43FAF689B}" presName="circ2" presStyleLbl="vennNode1" presStyleIdx="1" presStyleCnt="2" custScaleX="119683" custScaleY="70076"/>
      <dgm:spPr/>
      <dgm:t>
        <a:bodyPr/>
        <a:lstStyle/>
        <a:p>
          <a:endParaRPr lang="de-DE"/>
        </a:p>
      </dgm:t>
    </dgm:pt>
    <dgm:pt modelId="{F6F512E4-BD11-4BD6-B0C5-3D8728AF70F0}" type="pres">
      <dgm:prSet presAssocID="{D4EE62C2-3A9A-4493-B51F-65B43FAF689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1BA0080D-8F58-4B7C-A1FD-6A518AA42E00}" type="presOf" srcId="{D4EE62C2-3A9A-4493-B51F-65B43FAF689B}" destId="{C7247C1F-77C7-45E9-9E62-0982F41EC428}" srcOrd="0" destOrd="0" presId="urn:microsoft.com/office/officeart/2005/8/layout/venn1"/>
    <dgm:cxn modelId="{9A275630-F390-4849-BAFF-59EE2D32F3F0}" type="presOf" srcId="{CEA96325-4265-4ED3-961F-60C7C1A7997D}" destId="{A9AF7B92-8D72-4C6D-B80F-4A5E60AA06E5}" srcOrd="1" destOrd="0" presId="urn:microsoft.com/office/officeart/2005/8/layout/venn1"/>
    <dgm:cxn modelId="{EB9A4E78-2718-4951-AF9F-6AC2A4BA5AA4}" type="presOf" srcId="{AC082528-B729-4BA5-9401-58CCD002CC2E}" destId="{6DA5DD14-2C66-41CC-BC39-6C8B0CC4F2D0}" srcOrd="0" destOrd="0" presId="urn:microsoft.com/office/officeart/2005/8/layout/venn1"/>
    <dgm:cxn modelId="{CF761818-5E39-46B8-8FB8-004DD365C167}" srcId="{AC082528-B729-4BA5-9401-58CCD002CC2E}" destId="{CEA96325-4265-4ED3-961F-60C7C1A7997D}" srcOrd="0" destOrd="0" parTransId="{64275F52-0E9F-4B4C-9E46-8D8B02755854}" sibTransId="{9DDB7470-8350-49BE-A9C9-B7CD0A5B09BC}"/>
    <dgm:cxn modelId="{0B156FB9-E7F9-4847-BF12-36566ED2792C}" srcId="{AC082528-B729-4BA5-9401-58CCD002CC2E}" destId="{D4EE62C2-3A9A-4493-B51F-65B43FAF689B}" srcOrd="1" destOrd="0" parTransId="{B72D0884-F646-4171-821B-F19461015AFC}" sibTransId="{3B98C85C-949D-4AEF-B5AA-6D9DA530A055}"/>
    <dgm:cxn modelId="{C3042064-D394-45CE-AD32-C57B5275DEC5}" type="presOf" srcId="{D4EE62C2-3A9A-4493-B51F-65B43FAF689B}" destId="{F6F512E4-BD11-4BD6-B0C5-3D8728AF70F0}" srcOrd="1" destOrd="0" presId="urn:microsoft.com/office/officeart/2005/8/layout/venn1"/>
    <dgm:cxn modelId="{22DD4158-53CD-45D9-AD57-1E26D4A907A8}" type="presOf" srcId="{CEA96325-4265-4ED3-961F-60C7C1A7997D}" destId="{9C608497-6EC8-4D26-A193-761F942AB602}" srcOrd="0" destOrd="0" presId="urn:microsoft.com/office/officeart/2005/8/layout/venn1"/>
    <dgm:cxn modelId="{BC8FD255-6BAE-4F05-B5DA-3CB75486AB9E}" type="presParOf" srcId="{6DA5DD14-2C66-41CC-BC39-6C8B0CC4F2D0}" destId="{9C608497-6EC8-4D26-A193-761F942AB602}" srcOrd="0" destOrd="0" presId="urn:microsoft.com/office/officeart/2005/8/layout/venn1"/>
    <dgm:cxn modelId="{8FA807B7-607D-46EC-8CD5-C90541E03811}" type="presParOf" srcId="{6DA5DD14-2C66-41CC-BC39-6C8B0CC4F2D0}" destId="{A9AF7B92-8D72-4C6D-B80F-4A5E60AA06E5}" srcOrd="1" destOrd="0" presId="urn:microsoft.com/office/officeart/2005/8/layout/venn1"/>
    <dgm:cxn modelId="{DB033FD4-6DCE-41B6-A153-EDB104E06203}" type="presParOf" srcId="{6DA5DD14-2C66-41CC-BC39-6C8B0CC4F2D0}" destId="{C7247C1F-77C7-45E9-9E62-0982F41EC428}" srcOrd="2" destOrd="0" presId="urn:microsoft.com/office/officeart/2005/8/layout/venn1"/>
    <dgm:cxn modelId="{C2490BF2-24A0-42F4-8F2A-D507189A1A0A}" type="presParOf" srcId="{6DA5DD14-2C66-41CC-BC39-6C8B0CC4F2D0}" destId="{F6F512E4-BD11-4BD6-B0C5-3D8728AF70F0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865BB5-C3A9-4CF6-BBFE-35F659516983}">
      <dsp:nvSpPr>
        <dsp:cNvPr id="0" name=""/>
        <dsp:cNvSpPr/>
      </dsp:nvSpPr>
      <dsp:spPr>
        <a:xfrm>
          <a:off x="3858567" y="643919"/>
          <a:ext cx="2738338" cy="6516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4046"/>
              </a:lnTo>
              <a:lnTo>
                <a:pt x="2738338" y="444046"/>
              </a:lnTo>
              <a:lnTo>
                <a:pt x="2738338" y="6516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AB16EE-738F-4C07-902D-9D29EA3450C7}">
      <dsp:nvSpPr>
        <dsp:cNvPr id="0" name=""/>
        <dsp:cNvSpPr/>
      </dsp:nvSpPr>
      <dsp:spPr>
        <a:xfrm>
          <a:off x="3812847" y="643919"/>
          <a:ext cx="91440" cy="6516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516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62F5AE-3E57-4816-B2B6-4E5FA5657FD6}">
      <dsp:nvSpPr>
        <dsp:cNvPr id="0" name=""/>
        <dsp:cNvSpPr/>
      </dsp:nvSpPr>
      <dsp:spPr>
        <a:xfrm>
          <a:off x="1120229" y="643919"/>
          <a:ext cx="2738338" cy="651600"/>
        </a:xfrm>
        <a:custGeom>
          <a:avLst/>
          <a:gdLst/>
          <a:ahLst/>
          <a:cxnLst/>
          <a:rect l="0" t="0" r="0" b="0"/>
          <a:pathLst>
            <a:path>
              <a:moveTo>
                <a:pt x="2738338" y="0"/>
              </a:moveTo>
              <a:lnTo>
                <a:pt x="2738338" y="444046"/>
              </a:lnTo>
              <a:lnTo>
                <a:pt x="0" y="444046"/>
              </a:lnTo>
              <a:lnTo>
                <a:pt x="0" y="6516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2BBA91-0A9E-471D-A178-641EA1C169FD}">
      <dsp:nvSpPr>
        <dsp:cNvPr id="0" name=""/>
        <dsp:cNvSpPr/>
      </dsp:nvSpPr>
      <dsp:spPr>
        <a:xfrm>
          <a:off x="2207069" y="8133"/>
          <a:ext cx="3302996" cy="6357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7C653C2-92E6-43F9-A597-A209802CFBBE}">
      <dsp:nvSpPr>
        <dsp:cNvPr id="0" name=""/>
        <dsp:cNvSpPr/>
      </dsp:nvSpPr>
      <dsp:spPr>
        <a:xfrm>
          <a:off x="2456009" y="244625"/>
          <a:ext cx="3302996" cy="6357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b="1" kern="1200" dirty="0" smtClean="0">
              <a:latin typeface="Arial" pitchFamily="34" charset="0"/>
              <a:cs typeface="Arial" pitchFamily="34" charset="0"/>
            </a:rPr>
            <a:t>Umsetzungsstrategien für IT-Standards</a:t>
          </a:r>
          <a:endParaRPr lang="de-DE" sz="1600" kern="1200" dirty="0">
            <a:latin typeface="Arial" pitchFamily="34" charset="0"/>
            <a:cs typeface="Arial" pitchFamily="34" charset="0"/>
          </a:endParaRPr>
        </a:p>
      </dsp:txBody>
      <dsp:txXfrm>
        <a:off x="2474631" y="263247"/>
        <a:ext cx="3265752" cy="598542"/>
      </dsp:txXfrm>
    </dsp:sp>
    <dsp:sp modelId="{A5884A22-4275-4382-85F9-49E8F0AA94EB}">
      <dsp:nvSpPr>
        <dsp:cNvPr id="0" name=""/>
        <dsp:cNvSpPr/>
      </dsp:nvSpPr>
      <dsp:spPr>
        <a:xfrm>
          <a:off x="0" y="1295519"/>
          <a:ext cx="2240458" cy="6526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689FD0A-0E4C-4859-8882-A45420B75B13}">
      <dsp:nvSpPr>
        <dsp:cNvPr id="0" name=""/>
        <dsp:cNvSpPr/>
      </dsp:nvSpPr>
      <dsp:spPr>
        <a:xfrm>
          <a:off x="248939" y="1532012"/>
          <a:ext cx="2240458" cy="652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b="1" kern="1200" dirty="0" smtClean="0">
              <a:latin typeface="Arial" pitchFamily="34" charset="0"/>
              <a:cs typeface="Arial" pitchFamily="34" charset="0"/>
            </a:rPr>
            <a:t>Keine </a:t>
          </a:r>
          <a:br>
            <a:rPr lang="de-DE" sz="1400" b="1" kern="1200" dirty="0" smtClean="0">
              <a:latin typeface="Arial" pitchFamily="34" charset="0"/>
              <a:cs typeface="Arial" pitchFamily="34" charset="0"/>
            </a:rPr>
          </a:br>
          <a:r>
            <a:rPr lang="de-DE" sz="1400" b="1" kern="1200" dirty="0" smtClean="0">
              <a:latin typeface="Arial" pitchFamily="34" charset="0"/>
              <a:cs typeface="Arial" pitchFamily="34" charset="0"/>
            </a:rPr>
            <a:t>IT-Standards festlegen</a:t>
          </a:r>
          <a:endParaRPr lang="de-DE" sz="1400" b="1" kern="1200" dirty="0">
            <a:latin typeface="Arial" pitchFamily="34" charset="0"/>
            <a:cs typeface="Arial" pitchFamily="34" charset="0"/>
          </a:endParaRPr>
        </a:p>
      </dsp:txBody>
      <dsp:txXfrm>
        <a:off x="268053" y="1551126"/>
        <a:ext cx="2202230" cy="614388"/>
      </dsp:txXfrm>
    </dsp:sp>
    <dsp:sp modelId="{C57BF861-535B-4AAC-A356-B0CDE0890E5C}">
      <dsp:nvSpPr>
        <dsp:cNvPr id="0" name=""/>
        <dsp:cNvSpPr/>
      </dsp:nvSpPr>
      <dsp:spPr>
        <a:xfrm>
          <a:off x="2738338" y="1295519"/>
          <a:ext cx="2240458" cy="6526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7DD7EEE-3573-4D4A-B758-1462595A3312}">
      <dsp:nvSpPr>
        <dsp:cNvPr id="0" name=""/>
        <dsp:cNvSpPr/>
      </dsp:nvSpPr>
      <dsp:spPr>
        <a:xfrm>
          <a:off x="2987278" y="1532012"/>
          <a:ext cx="2240458" cy="652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b="1" kern="1200" smtClean="0">
              <a:latin typeface="Arial" pitchFamily="34" charset="0"/>
              <a:cs typeface="Arial" pitchFamily="34" charset="0"/>
            </a:rPr>
            <a:t>IT-Standards als Empfehlung</a:t>
          </a:r>
          <a:endParaRPr lang="de-DE" sz="1400" b="1" kern="1200" dirty="0">
            <a:latin typeface="Arial" pitchFamily="34" charset="0"/>
            <a:cs typeface="Arial" pitchFamily="34" charset="0"/>
          </a:endParaRPr>
        </a:p>
      </dsp:txBody>
      <dsp:txXfrm>
        <a:off x="3006392" y="1551126"/>
        <a:ext cx="2202230" cy="614388"/>
      </dsp:txXfrm>
    </dsp:sp>
    <dsp:sp modelId="{429A3F5F-996D-4FA7-BE27-0B6B28BF0760}">
      <dsp:nvSpPr>
        <dsp:cNvPr id="0" name=""/>
        <dsp:cNvSpPr/>
      </dsp:nvSpPr>
      <dsp:spPr>
        <a:xfrm>
          <a:off x="5476676" y="1295519"/>
          <a:ext cx="2240458" cy="6526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C3A8E3F-1AAA-4C3E-8650-96BDA2204D63}">
      <dsp:nvSpPr>
        <dsp:cNvPr id="0" name=""/>
        <dsp:cNvSpPr/>
      </dsp:nvSpPr>
      <dsp:spPr>
        <a:xfrm>
          <a:off x="5725616" y="1532012"/>
          <a:ext cx="2240458" cy="652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b="1" kern="1200" smtClean="0">
              <a:latin typeface="Arial" pitchFamily="34" charset="0"/>
              <a:cs typeface="Arial" pitchFamily="34" charset="0"/>
            </a:rPr>
            <a:t>IT-Standards </a:t>
          </a:r>
          <a:br>
            <a:rPr lang="de-DE" sz="1400" b="1" kern="1200" smtClean="0">
              <a:latin typeface="Arial" pitchFamily="34" charset="0"/>
              <a:cs typeface="Arial" pitchFamily="34" charset="0"/>
            </a:rPr>
          </a:br>
          <a:r>
            <a:rPr lang="de-DE" sz="1400" b="1" kern="1200" smtClean="0">
              <a:latin typeface="Arial" pitchFamily="34" charset="0"/>
              <a:cs typeface="Arial" pitchFamily="34" charset="0"/>
            </a:rPr>
            <a:t>(ggf. selektiv) obligatorisch festlegen</a:t>
          </a:r>
          <a:endParaRPr lang="de-DE" sz="1400" b="1" kern="1200" dirty="0">
            <a:latin typeface="Arial" pitchFamily="34" charset="0"/>
            <a:cs typeface="Arial" pitchFamily="34" charset="0"/>
          </a:endParaRPr>
        </a:p>
      </dsp:txBody>
      <dsp:txXfrm>
        <a:off x="5744730" y="1551126"/>
        <a:ext cx="2202230" cy="6143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9525"/>
            <a:ext cx="28797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1" tIns="0" rIns="19051" bIns="0" numCol="1" anchor="t" anchorCtr="0" compatLnSpc="1">
            <a:prstTxWarp prst="textNoShape">
              <a:avLst/>
            </a:prstTxWarp>
          </a:bodyPr>
          <a:lstStyle>
            <a:lvl1pPr defTabSz="762000"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8725" y="9525"/>
            <a:ext cx="28797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1" tIns="0" rIns="19051" bIns="0" numCol="1" anchor="t" anchorCtr="0" compatLnSpc="1">
            <a:prstTxWarp prst="textNoShape">
              <a:avLst/>
            </a:prstTxWarp>
          </a:bodyPr>
          <a:lstStyle>
            <a:lvl1pPr algn="r" defTabSz="762000"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12275"/>
            <a:ext cx="28797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1" tIns="0" rIns="19051" bIns="0" numCol="1" anchor="b" anchorCtr="0" compatLnSpc="1">
            <a:prstTxWarp prst="textNoShape">
              <a:avLst/>
            </a:prstTxWarp>
          </a:bodyPr>
          <a:lstStyle>
            <a:lvl1pPr defTabSz="762000"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8725" y="9312275"/>
            <a:ext cx="28797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1" tIns="0" rIns="19051" bIns="0" numCol="1" anchor="b" anchorCtr="0" compatLnSpc="1">
            <a:prstTxWarp prst="textNoShape">
              <a:avLst/>
            </a:prstTxWarp>
          </a:bodyPr>
          <a:lstStyle>
            <a:lvl1pPr algn="r" defTabSz="762000"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227BA24-93BC-4646-945E-BE86819EF6B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06803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9525"/>
            <a:ext cx="28797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1" tIns="0" rIns="19051" bIns="0" numCol="1" anchor="t" anchorCtr="0" compatLnSpc="1">
            <a:prstTxWarp prst="textNoShape">
              <a:avLst/>
            </a:prstTxWarp>
          </a:bodyPr>
          <a:lstStyle>
            <a:lvl1pPr defTabSz="762000"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8725" y="9525"/>
            <a:ext cx="28797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1" tIns="0" rIns="19051" bIns="0" numCol="1" anchor="t" anchorCtr="0" compatLnSpc="1">
            <a:prstTxWarp prst="textNoShape">
              <a:avLst/>
            </a:prstTxWarp>
          </a:bodyPr>
          <a:lstStyle>
            <a:lvl1pPr algn="r" defTabSz="762000"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12275"/>
            <a:ext cx="28797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1" tIns="0" rIns="19051" bIns="0" numCol="1" anchor="b" anchorCtr="0" compatLnSpc="1">
            <a:prstTxWarp prst="textNoShape">
              <a:avLst/>
            </a:prstTxWarp>
          </a:bodyPr>
          <a:lstStyle>
            <a:lvl1pPr defTabSz="762000"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8725" y="9312275"/>
            <a:ext cx="28797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1" tIns="0" rIns="19051" bIns="0" numCol="1" anchor="b" anchorCtr="0" compatLnSpc="1">
            <a:prstTxWarp prst="textNoShape">
              <a:avLst/>
            </a:prstTxWarp>
          </a:bodyPr>
          <a:lstStyle>
            <a:lvl1pPr algn="r" defTabSz="762000"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C228F9A-88B2-44E6-B6A4-72DEDA22DFC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243718" name="Rectangle 6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47750" y="855663"/>
            <a:ext cx="4559300" cy="34194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5" name="Rectangle 7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6613"/>
            <a:ext cx="4876800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84" tIns="46042" rIns="92084" bIns="460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7209865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44B4FD-212B-48A8-BD87-A39BC0C498F3}" type="slidenum">
              <a:rPr lang="de-DE" smtClean="0"/>
              <a:pPr/>
              <a:t>22</a:t>
            </a:fld>
            <a:endParaRPr lang="de-DE" smtClean="0"/>
          </a:p>
        </p:txBody>
      </p:sp>
      <p:sp>
        <p:nvSpPr>
          <p:cNvPr id="95235" name="Rectangle 2"/>
          <p:cNvSpPr>
            <a:spLocks noChangeArrowheads="1"/>
          </p:cNvSpPr>
          <p:nvPr/>
        </p:nvSpPr>
        <p:spPr bwMode="auto">
          <a:xfrm>
            <a:off x="3767257" y="-1518"/>
            <a:ext cx="2881193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95236" name="Rectangle 3"/>
          <p:cNvSpPr>
            <a:spLocks noChangeArrowheads="1"/>
          </p:cNvSpPr>
          <p:nvPr/>
        </p:nvSpPr>
        <p:spPr bwMode="auto">
          <a:xfrm>
            <a:off x="3767257" y="9290562"/>
            <a:ext cx="2881193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971" tIns="0" rIns="18971" bIns="0" anchor="b"/>
          <a:lstStyle/>
          <a:p>
            <a:pPr algn="r" defTabSz="758335"/>
            <a:r>
              <a:rPr lang="de-DE" sz="1000" b="0" i="1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95237" name="Rectangle 4"/>
          <p:cNvSpPr>
            <a:spLocks noChangeArrowheads="1"/>
          </p:cNvSpPr>
          <p:nvPr/>
        </p:nvSpPr>
        <p:spPr bwMode="auto">
          <a:xfrm>
            <a:off x="1" y="9290562"/>
            <a:ext cx="2881193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95238" name="Rectangle 5"/>
          <p:cNvSpPr>
            <a:spLocks noChangeArrowheads="1"/>
          </p:cNvSpPr>
          <p:nvPr/>
        </p:nvSpPr>
        <p:spPr bwMode="auto">
          <a:xfrm>
            <a:off x="1" y="-1518"/>
            <a:ext cx="2881193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95239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5240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694" tIns="45846" rIns="91694" bIns="45846"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4AA984-7255-4520-A360-14CC6461C16E}" type="slidenum">
              <a:rPr lang="de-DE"/>
              <a:pPr/>
              <a:t>210</a:t>
            </a:fld>
            <a:endParaRPr lang="de-DE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857250"/>
            <a:ext cx="4557713" cy="3417888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7525" y="4646613"/>
            <a:ext cx="5686425" cy="4119562"/>
          </a:xfrm>
          <a:noFill/>
          <a:ln/>
        </p:spPr>
        <p:txBody>
          <a:bodyPr/>
          <a:lstStyle/>
          <a:p>
            <a:endParaRPr lang="de-DE" smtClean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33FA51-0115-4E0F-B276-49CDC70C12CF}" type="slidenum">
              <a:rPr lang="de-DE"/>
              <a:pPr/>
              <a:t>211</a:t>
            </a:fld>
            <a:endParaRPr lang="de-DE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857250"/>
            <a:ext cx="4557713" cy="3417888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7525" y="4646613"/>
            <a:ext cx="5686425" cy="4119562"/>
          </a:xfrm>
          <a:noFill/>
          <a:ln/>
        </p:spPr>
        <p:txBody>
          <a:bodyPr/>
          <a:lstStyle/>
          <a:p>
            <a:endParaRPr lang="de-DE" smtClean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AE0196-927E-49D2-8AEE-4C2CF4616350}" type="slidenum">
              <a:rPr lang="de-DE"/>
              <a:pPr/>
              <a:t>216</a:t>
            </a:fld>
            <a:endParaRPr lang="de-DE"/>
          </a:p>
        </p:txBody>
      </p:sp>
      <p:sp>
        <p:nvSpPr>
          <p:cNvPr id="407554" name="Rectangle 2"/>
          <p:cNvSpPr>
            <a:spLocks noChangeArrowheads="1"/>
          </p:cNvSpPr>
          <p:nvPr/>
        </p:nvSpPr>
        <p:spPr bwMode="auto">
          <a:xfrm>
            <a:off x="3768744" y="-1518"/>
            <a:ext cx="2879706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07555" name="Rectangle 3"/>
          <p:cNvSpPr>
            <a:spLocks noChangeArrowheads="1"/>
          </p:cNvSpPr>
          <p:nvPr/>
        </p:nvSpPr>
        <p:spPr bwMode="auto">
          <a:xfrm>
            <a:off x="3768744" y="9290562"/>
            <a:ext cx="2879706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976" tIns="0" rIns="18976" bIns="0" anchor="b"/>
          <a:lstStyle/>
          <a:p>
            <a:pPr algn="r" defTabSz="758335"/>
            <a:r>
              <a:rPr lang="de-DE" sz="1000" b="0" i="1" dirty="0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07556" name="Rectangle 4"/>
          <p:cNvSpPr>
            <a:spLocks noChangeArrowheads="1"/>
          </p:cNvSpPr>
          <p:nvPr/>
        </p:nvSpPr>
        <p:spPr bwMode="auto">
          <a:xfrm>
            <a:off x="0" y="9290562"/>
            <a:ext cx="2879707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07557" name="Rectangle 5"/>
          <p:cNvSpPr>
            <a:spLocks noChangeArrowheads="1"/>
          </p:cNvSpPr>
          <p:nvPr/>
        </p:nvSpPr>
        <p:spPr bwMode="auto">
          <a:xfrm>
            <a:off x="0" y="-1518"/>
            <a:ext cx="2879707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0755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0755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470614-5F46-4ECA-825E-E964B63E4292}" type="slidenum">
              <a:rPr lang="de-DE"/>
              <a:pPr/>
              <a:t>217</a:t>
            </a:fld>
            <a:endParaRPr lang="de-DE"/>
          </a:p>
        </p:txBody>
      </p:sp>
      <p:sp>
        <p:nvSpPr>
          <p:cNvPr id="451586" name="Rectangle 2"/>
          <p:cNvSpPr>
            <a:spLocks noChangeArrowheads="1"/>
          </p:cNvSpPr>
          <p:nvPr/>
        </p:nvSpPr>
        <p:spPr bwMode="auto">
          <a:xfrm>
            <a:off x="3768744" y="-1518"/>
            <a:ext cx="2879706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51587" name="Rectangle 3"/>
          <p:cNvSpPr>
            <a:spLocks noChangeArrowheads="1"/>
          </p:cNvSpPr>
          <p:nvPr/>
        </p:nvSpPr>
        <p:spPr bwMode="auto">
          <a:xfrm>
            <a:off x="3768744" y="9290562"/>
            <a:ext cx="2879706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976" tIns="0" rIns="18976" bIns="0" anchor="b"/>
          <a:lstStyle/>
          <a:p>
            <a:pPr algn="r" defTabSz="758335"/>
            <a:r>
              <a:rPr lang="de-DE" sz="1000" b="0" i="1" dirty="0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51588" name="Rectangle 4"/>
          <p:cNvSpPr>
            <a:spLocks noChangeArrowheads="1"/>
          </p:cNvSpPr>
          <p:nvPr/>
        </p:nvSpPr>
        <p:spPr bwMode="auto">
          <a:xfrm>
            <a:off x="0" y="9290562"/>
            <a:ext cx="2879707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51589" name="Rectangle 5"/>
          <p:cNvSpPr>
            <a:spLocks noChangeArrowheads="1"/>
          </p:cNvSpPr>
          <p:nvPr/>
        </p:nvSpPr>
        <p:spPr bwMode="auto">
          <a:xfrm>
            <a:off x="0" y="-1518"/>
            <a:ext cx="2879707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515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5159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FA59C8-C744-43EC-858B-AAF8C667D2EB}" type="slidenum">
              <a:rPr lang="de-DE"/>
              <a:pPr/>
              <a:t>218</a:t>
            </a:fld>
            <a:endParaRPr lang="de-DE"/>
          </a:p>
        </p:txBody>
      </p:sp>
      <p:sp>
        <p:nvSpPr>
          <p:cNvPr id="417794" name="Rectangle 2"/>
          <p:cNvSpPr>
            <a:spLocks noChangeArrowheads="1"/>
          </p:cNvSpPr>
          <p:nvPr/>
        </p:nvSpPr>
        <p:spPr bwMode="auto">
          <a:xfrm>
            <a:off x="3768744" y="-1518"/>
            <a:ext cx="2879706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17795" name="Rectangle 3"/>
          <p:cNvSpPr>
            <a:spLocks noChangeArrowheads="1"/>
          </p:cNvSpPr>
          <p:nvPr/>
        </p:nvSpPr>
        <p:spPr bwMode="auto">
          <a:xfrm>
            <a:off x="3768744" y="9290562"/>
            <a:ext cx="2879706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976" tIns="0" rIns="18976" bIns="0" anchor="b"/>
          <a:lstStyle/>
          <a:p>
            <a:pPr algn="r" defTabSz="758335"/>
            <a:r>
              <a:rPr lang="de-DE" sz="1000" b="0" i="1" dirty="0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17796" name="Rectangle 4"/>
          <p:cNvSpPr>
            <a:spLocks noChangeArrowheads="1"/>
          </p:cNvSpPr>
          <p:nvPr/>
        </p:nvSpPr>
        <p:spPr bwMode="auto">
          <a:xfrm>
            <a:off x="0" y="9290562"/>
            <a:ext cx="2879707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17797" name="Rectangle 5"/>
          <p:cNvSpPr>
            <a:spLocks noChangeArrowheads="1"/>
          </p:cNvSpPr>
          <p:nvPr/>
        </p:nvSpPr>
        <p:spPr bwMode="auto">
          <a:xfrm>
            <a:off x="0" y="-1518"/>
            <a:ext cx="2879707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1779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779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2270D3-D494-4A87-BB75-23555B85980D}" type="slidenum">
              <a:rPr lang="de-DE"/>
              <a:pPr/>
              <a:t>219</a:t>
            </a:fld>
            <a:endParaRPr lang="de-DE"/>
          </a:p>
        </p:txBody>
      </p:sp>
      <p:sp>
        <p:nvSpPr>
          <p:cNvPr id="423938" name="Rectangle 2"/>
          <p:cNvSpPr>
            <a:spLocks noChangeArrowheads="1"/>
          </p:cNvSpPr>
          <p:nvPr/>
        </p:nvSpPr>
        <p:spPr bwMode="auto">
          <a:xfrm>
            <a:off x="3768744" y="-1518"/>
            <a:ext cx="2879706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23939" name="Rectangle 3"/>
          <p:cNvSpPr>
            <a:spLocks noChangeArrowheads="1"/>
          </p:cNvSpPr>
          <p:nvPr/>
        </p:nvSpPr>
        <p:spPr bwMode="auto">
          <a:xfrm>
            <a:off x="3768744" y="9290562"/>
            <a:ext cx="2879706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976" tIns="0" rIns="18976" bIns="0" anchor="b"/>
          <a:lstStyle/>
          <a:p>
            <a:pPr algn="r" defTabSz="758335"/>
            <a:r>
              <a:rPr lang="de-DE" sz="1000" b="0" i="1" dirty="0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23940" name="Rectangle 4"/>
          <p:cNvSpPr>
            <a:spLocks noChangeArrowheads="1"/>
          </p:cNvSpPr>
          <p:nvPr/>
        </p:nvSpPr>
        <p:spPr bwMode="auto">
          <a:xfrm>
            <a:off x="0" y="9290562"/>
            <a:ext cx="2879707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23941" name="Rectangle 5"/>
          <p:cNvSpPr>
            <a:spLocks noChangeArrowheads="1"/>
          </p:cNvSpPr>
          <p:nvPr/>
        </p:nvSpPr>
        <p:spPr bwMode="auto">
          <a:xfrm>
            <a:off x="0" y="-1518"/>
            <a:ext cx="2879707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239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23943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682614-9685-470A-9565-5B48B36F95A0}" type="slidenum">
              <a:rPr lang="de-DE"/>
              <a:pPr/>
              <a:t>220</a:t>
            </a:fld>
            <a:endParaRPr lang="de-DE"/>
          </a:p>
        </p:txBody>
      </p:sp>
      <p:sp>
        <p:nvSpPr>
          <p:cNvPr id="428034" name="Rectangle 2"/>
          <p:cNvSpPr>
            <a:spLocks noChangeArrowheads="1"/>
          </p:cNvSpPr>
          <p:nvPr/>
        </p:nvSpPr>
        <p:spPr bwMode="auto">
          <a:xfrm>
            <a:off x="3768744" y="-1518"/>
            <a:ext cx="2879706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28035" name="Rectangle 3"/>
          <p:cNvSpPr>
            <a:spLocks noChangeArrowheads="1"/>
          </p:cNvSpPr>
          <p:nvPr/>
        </p:nvSpPr>
        <p:spPr bwMode="auto">
          <a:xfrm>
            <a:off x="3768744" y="9290562"/>
            <a:ext cx="2879706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976" tIns="0" rIns="18976" bIns="0" anchor="b"/>
          <a:lstStyle/>
          <a:p>
            <a:pPr algn="r" defTabSz="758335"/>
            <a:r>
              <a:rPr lang="de-DE" sz="1000" b="0" i="1" dirty="0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428036" name="Rectangle 4"/>
          <p:cNvSpPr>
            <a:spLocks noChangeArrowheads="1"/>
          </p:cNvSpPr>
          <p:nvPr/>
        </p:nvSpPr>
        <p:spPr bwMode="auto">
          <a:xfrm>
            <a:off x="0" y="9290562"/>
            <a:ext cx="2879707" cy="49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28037" name="Rectangle 5"/>
          <p:cNvSpPr>
            <a:spLocks noChangeArrowheads="1"/>
          </p:cNvSpPr>
          <p:nvPr/>
        </p:nvSpPr>
        <p:spPr bwMode="auto">
          <a:xfrm>
            <a:off x="0" y="-1518"/>
            <a:ext cx="2879707" cy="48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6667" tIns="43333" rIns="86667" bIns="43333" anchor="ctr"/>
          <a:lstStyle/>
          <a:p>
            <a:endParaRPr lang="de-DE"/>
          </a:p>
        </p:txBody>
      </p:sp>
      <p:sp>
        <p:nvSpPr>
          <p:cNvPr id="4280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28039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0A4D44-5E25-4A4C-A8CA-AD6B281AB0F2}" type="slidenum">
              <a:rPr lang="de-DE"/>
              <a:pPr/>
              <a:t>32</a:t>
            </a:fld>
            <a:endParaRPr lang="de-DE"/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3767143" y="-1593"/>
            <a:ext cx="2881308" cy="48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3767143" y="9290201"/>
            <a:ext cx="2881308" cy="490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9053" tIns="0" rIns="19053" bIns="0" anchor="b"/>
          <a:lstStyle/>
          <a:p>
            <a:pPr algn="r" defTabSz="762000"/>
            <a:r>
              <a:rPr lang="de-DE" sz="1000" b="0" i="1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9290201"/>
            <a:ext cx="2881309" cy="490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0" y="-1593"/>
            <a:ext cx="2881309" cy="48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1264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2647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0129F9-4045-4D7F-A975-A26DABD669D9}" type="slidenum">
              <a:rPr lang="de-DE" smtClean="0"/>
              <a:pPr/>
              <a:t>47</a:t>
            </a:fld>
            <a:endParaRPr lang="de-DE" smtClean="0"/>
          </a:p>
        </p:txBody>
      </p:sp>
      <p:sp>
        <p:nvSpPr>
          <p:cNvPr id="244739" name="Rectangle 2"/>
          <p:cNvSpPr>
            <a:spLocks noChangeArrowheads="1"/>
          </p:cNvSpPr>
          <p:nvPr/>
        </p:nvSpPr>
        <p:spPr bwMode="auto">
          <a:xfrm>
            <a:off x="3768725" y="-1588"/>
            <a:ext cx="28797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44740" name="Rectangle 3"/>
          <p:cNvSpPr>
            <a:spLocks noChangeArrowheads="1"/>
          </p:cNvSpPr>
          <p:nvPr/>
        </p:nvSpPr>
        <p:spPr bwMode="auto">
          <a:xfrm>
            <a:off x="3768725" y="9290050"/>
            <a:ext cx="28797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5" tIns="0" rIns="19055" bIns="0" anchor="b"/>
          <a:lstStyle/>
          <a:p>
            <a:pPr algn="r" defTabSz="762000"/>
            <a:r>
              <a:rPr lang="de-DE" sz="1000" b="0" i="1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44741" name="Rectangle 4"/>
          <p:cNvSpPr>
            <a:spLocks noChangeArrowheads="1"/>
          </p:cNvSpPr>
          <p:nvPr/>
        </p:nvSpPr>
        <p:spPr bwMode="auto">
          <a:xfrm>
            <a:off x="0" y="9290050"/>
            <a:ext cx="287972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44742" name="Rectangle 5"/>
          <p:cNvSpPr>
            <a:spLocks noChangeArrowheads="1"/>
          </p:cNvSpPr>
          <p:nvPr/>
        </p:nvSpPr>
        <p:spPr bwMode="auto">
          <a:xfrm>
            <a:off x="0" y="-1588"/>
            <a:ext cx="28797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44743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857250"/>
            <a:ext cx="4557713" cy="3417888"/>
          </a:xfrm>
          <a:ln cap="flat"/>
        </p:spPr>
      </p:sp>
      <p:sp>
        <p:nvSpPr>
          <p:cNvPr id="244744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96" tIns="46048" rIns="92096" bIns="46048"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8ED561-FD08-4E49-85A5-17860F51133D}" type="slidenum">
              <a:rPr lang="de-DE" smtClean="0"/>
              <a:pPr>
                <a:defRPr/>
              </a:pPr>
              <a:t>88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B35868-F5B3-42AE-BCED-32FD0AAEAC86}" type="slidenum">
              <a:rPr lang="de-DE"/>
              <a:pPr/>
              <a:t>205</a:t>
            </a:fld>
            <a:endParaRPr lang="de-DE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814388"/>
            <a:ext cx="4560888" cy="3421062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4646613"/>
            <a:ext cx="5759450" cy="4727575"/>
          </a:xfrm>
          <a:noFill/>
          <a:ln/>
        </p:spPr>
        <p:txBody>
          <a:bodyPr/>
          <a:lstStyle/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Ein Aktuelle Trendsist das Schlagwort ASP.</a:t>
            </a:r>
          </a:p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Unter ASP ist die Vermietung von Software einschließlich Netzleistungen, Hardware, Einführung und Betreuung zu verstehen.</a:t>
            </a:r>
          </a:p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Ein Beispiel ist der Betrieb einer WebSite, eines E-Mail-Servers, eines kompletten E-Shops oder sogar der Standardanwendungssoftware SAP R/3</a:t>
            </a:r>
          </a:p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Neu an diesem Fullservice ist, dass der Anwender praktisch keinerlei Investitionen in Hardware, Software und Mitarbeitern tätigen muss. </a:t>
            </a:r>
          </a:p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Konzeptionell ist es jedoch nur eine häufig diskutierte Form des Systemmanagements.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F81D1C-F83E-4D25-B564-A6C4C9AA199D}" type="slidenum">
              <a:rPr lang="de-DE"/>
              <a:pPr/>
              <a:t>206</a:t>
            </a:fld>
            <a:endParaRPr lang="de-DE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814388"/>
            <a:ext cx="4560888" cy="3421062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4646613"/>
            <a:ext cx="5759450" cy="4727575"/>
          </a:xfrm>
          <a:noFill/>
          <a:ln/>
        </p:spPr>
        <p:txBody>
          <a:bodyPr/>
          <a:lstStyle/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Ein Aktuelle Trendsist das Schlagwort ASP.</a:t>
            </a:r>
          </a:p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Unter ASP ist die Vermietung von Software einschließlich Netzleistungen, Hardware, Einführung und Betreuung zu verstehen.</a:t>
            </a:r>
          </a:p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Ein Beispiel ist der Betrieb einer WebSite, eines E-Mail-Servers, eines kompletten E-Shops oder sogar der Standardanwendungssoftware SAP R/3</a:t>
            </a:r>
          </a:p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Neu an diesem Fullservice ist, dass der Anwender praktisch keinerlei Investitionen in Hardware, Software und Mitarbeitern tätigen muss. </a:t>
            </a:r>
          </a:p>
          <a:p>
            <a:pPr marL="228600" indent="-228600" defTabSz="914400"/>
            <a:r>
              <a:rPr lang="de-DE" sz="1600" smtClean="0">
                <a:cs typeface="Times New Roman" pitchFamily="18" charset="0"/>
              </a:rPr>
              <a:t>Konzeptionell ist es jedoch nur eine häufig diskutierte Form des Systemmanagements.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ADB8E5-0B28-45F8-86DB-1A15885C4273}" type="slidenum">
              <a:rPr lang="de-DE"/>
              <a:pPr/>
              <a:t>207</a:t>
            </a:fld>
            <a:endParaRPr 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857250"/>
            <a:ext cx="4557713" cy="3417888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7525" y="4646613"/>
            <a:ext cx="5686425" cy="4119562"/>
          </a:xfrm>
          <a:noFill/>
          <a:ln/>
        </p:spPr>
        <p:txBody>
          <a:bodyPr/>
          <a:lstStyle/>
          <a:p>
            <a:endParaRPr lang="de-DE" smtClean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6204F-B8F0-4FFB-9067-4EDEB025C570}" type="slidenum">
              <a:rPr lang="de-DE"/>
              <a:pPr/>
              <a:t>208</a:t>
            </a:fld>
            <a:endParaRPr lang="de-DE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857250"/>
            <a:ext cx="4557713" cy="3417888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7525" y="4646613"/>
            <a:ext cx="5686425" cy="4119562"/>
          </a:xfrm>
          <a:noFill/>
          <a:ln/>
        </p:spPr>
        <p:txBody>
          <a:bodyPr/>
          <a:lstStyle/>
          <a:p>
            <a:endParaRPr lang="de-DE" smtClean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6204F-B8F0-4FFB-9067-4EDEB025C570}" type="slidenum">
              <a:rPr lang="de-DE"/>
              <a:pPr/>
              <a:t>209</a:t>
            </a:fld>
            <a:endParaRPr lang="de-DE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857250"/>
            <a:ext cx="4557713" cy="3417888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7525" y="4646613"/>
            <a:ext cx="5686425" cy="4119562"/>
          </a:xfrm>
          <a:noFill/>
          <a:ln/>
        </p:spPr>
        <p:txBody>
          <a:bodyPr/>
          <a:lstStyle/>
          <a:p>
            <a:endParaRPr lang="de-DE" smtClean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1596E347-54C3-4960-B499-EF551A229799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05B84503-F322-4FA0-ADB9-60234F4F9864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64313" y="609600"/>
            <a:ext cx="1990725" cy="55816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88963" y="609600"/>
            <a:ext cx="5822950" cy="55816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D9F61AC9-58F8-429D-A48D-82D4959F9D02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3263" y="609600"/>
            <a:ext cx="7737475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588963" y="1600200"/>
            <a:ext cx="7966075" cy="4591050"/>
          </a:xfrm>
        </p:spPr>
        <p:txBody>
          <a:bodyPr/>
          <a:lstStyle/>
          <a:p>
            <a:pPr lvl="0"/>
            <a:endParaRPr lang="de-DE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999AB321-ACBE-4868-A453-133274FEA96D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3263" y="609600"/>
            <a:ext cx="7737475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531813" y="1600200"/>
            <a:ext cx="7966075" cy="4591050"/>
          </a:xfrm>
        </p:spPr>
        <p:txBody>
          <a:bodyPr/>
          <a:lstStyle/>
          <a:p>
            <a:pPr lvl="0"/>
            <a:endParaRPr lang="de-DE" noProof="0" smtClean="0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EE9989B0-ECB4-44BE-8B00-ED15A6616090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8599D43E-14F3-44A0-ADFD-13AEEA6FC848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88963" y="1600200"/>
            <a:ext cx="3906837" cy="4591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906838" cy="4591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EB59864C-A097-4FDF-A1E4-F0A10FB9D90F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D1C2E927-8B30-4029-B8ED-6B3DE9EDB8EA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0D98F016-611B-4F93-BEA6-66A236ACBA73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BE4BAD09-F021-4E8D-81B0-FF30314356B4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A9E92A1A-90A0-43FA-B25C-9A5362C4AB45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03A86167-3135-431F-A140-4ACE74361642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ChangeArrowheads="1"/>
          </p:cNvSpPr>
          <p:nvPr/>
        </p:nvSpPr>
        <p:spPr bwMode="auto">
          <a:xfrm>
            <a:off x="446088" y="1524000"/>
            <a:ext cx="8199437" cy="48323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919191"/>
            </a:outerShdw>
          </a:effectLst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8963" y="1600200"/>
            <a:ext cx="79660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Hauptteiltext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123825" y="6521450"/>
            <a:ext cx="8429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>
              <a:defRPr/>
            </a:pPr>
            <a:r>
              <a:rPr lang="en-US" sz="600">
                <a:solidFill>
                  <a:schemeClr val="tx1"/>
                </a:solidFill>
              </a:rPr>
              <a:t>© Andreas Gadatsch</a:t>
            </a:r>
          </a:p>
        </p:txBody>
      </p:sp>
      <p:sp>
        <p:nvSpPr>
          <p:cNvPr id="175110" name="Rectangle 6"/>
          <p:cNvSpPr>
            <a:spLocks noChangeArrowheads="1"/>
          </p:cNvSpPr>
          <p:nvPr/>
        </p:nvSpPr>
        <p:spPr bwMode="auto">
          <a:xfrm>
            <a:off x="6511925" y="57150"/>
            <a:ext cx="23145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>
              <a:defRPr/>
            </a:pPr>
            <a:r>
              <a:rPr lang="en-US" sz="1400"/>
              <a:t>Gadatsch/Mayer</a:t>
            </a:r>
            <a:br>
              <a:rPr lang="en-US" sz="1400"/>
            </a:br>
            <a:r>
              <a:rPr lang="en-US" sz="1400"/>
              <a:t>Masterkurs IT-Controlling</a:t>
            </a:r>
          </a:p>
        </p:txBody>
      </p:sp>
      <p:sp>
        <p:nvSpPr>
          <p:cNvPr id="410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703263" y="609600"/>
            <a:ext cx="7737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751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8175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330099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5113" name="Rectangle 9"/>
          <p:cNvSpPr>
            <a:spLocks noChangeArrowheads="1"/>
          </p:cNvSpPr>
          <p:nvPr userDrawn="1"/>
        </p:nvSpPr>
        <p:spPr bwMode="auto">
          <a:xfrm>
            <a:off x="6470650" y="6383338"/>
            <a:ext cx="2292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r" defTabSz="762000">
              <a:defRPr/>
            </a:pPr>
            <a:r>
              <a:rPr lang="de-DE" sz="1200">
                <a:solidFill>
                  <a:srgbClr val="330099"/>
                </a:solidFill>
                <a:latin typeface="Times New Roman" pitchFamily="18" charset="0"/>
              </a:rPr>
              <a:t>Vieweg-Verlag</a:t>
            </a:r>
          </a:p>
          <a:p>
            <a:pPr algn="r" defTabSz="762000">
              <a:defRPr/>
            </a:pPr>
            <a:r>
              <a:rPr lang="de-DE" sz="1200">
                <a:solidFill>
                  <a:srgbClr val="330099"/>
                </a:solidFill>
                <a:latin typeface="Times New Roman" pitchFamily="18" charset="0"/>
              </a:rPr>
              <a:t>ISBN 3-8348-0134-8</a:t>
            </a:r>
          </a:p>
        </p:txBody>
      </p:sp>
      <p:sp>
        <p:nvSpPr>
          <p:cNvPr id="1751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67250" y="6367463"/>
            <a:ext cx="2168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330099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Seite: </a:t>
            </a:r>
            <a:fld id="{BE9C92E1-D845-42BA-ADC7-840DA908C501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transition spd="slow">
    <p:zoom/>
  </p:transition>
  <p:hf sldNum="0"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571500" algn="l"/>
        </a:tabLst>
        <a:defRPr sz="2800" b="1" i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571500" algn="l"/>
        </a:tabLst>
        <a:defRPr sz="2800" b="1" i="1">
          <a:solidFill>
            <a:schemeClr val="bg2"/>
          </a:solidFill>
          <a:latin typeface="Frutiger 45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571500" algn="l"/>
        </a:tabLst>
        <a:defRPr sz="2800" b="1" i="1">
          <a:solidFill>
            <a:schemeClr val="bg2"/>
          </a:solidFill>
          <a:latin typeface="Frutiger 45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571500" algn="l"/>
        </a:tabLst>
        <a:defRPr sz="2800" b="1" i="1">
          <a:solidFill>
            <a:schemeClr val="bg2"/>
          </a:solidFill>
          <a:latin typeface="Frutiger 45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571500" algn="l"/>
        </a:tabLst>
        <a:defRPr sz="2800" b="1" i="1">
          <a:solidFill>
            <a:schemeClr val="bg2"/>
          </a:solidFill>
          <a:latin typeface="Frutiger 45 Light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571500" algn="l"/>
        </a:tabLst>
        <a:defRPr sz="2800" b="1" i="1">
          <a:solidFill>
            <a:schemeClr val="bg2"/>
          </a:solidFill>
          <a:latin typeface="Frutiger 45 Light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571500" algn="l"/>
        </a:tabLst>
        <a:defRPr sz="2800" b="1" i="1">
          <a:solidFill>
            <a:schemeClr val="bg2"/>
          </a:solidFill>
          <a:latin typeface="Frutiger 45 Light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571500" algn="l"/>
        </a:tabLst>
        <a:defRPr sz="2800" b="1" i="1">
          <a:solidFill>
            <a:schemeClr val="bg2"/>
          </a:solidFill>
          <a:latin typeface="Frutiger 45 Light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tabLst>
          <a:tab pos="571500" algn="l"/>
        </a:tabLst>
        <a:defRPr sz="2800" b="1" i="1">
          <a:solidFill>
            <a:schemeClr val="bg2"/>
          </a:solidFill>
          <a:latin typeface="Frutiger 45 Light" pitchFamily="34" charset="0"/>
        </a:defRPr>
      </a:lvl9pPr>
    </p:titleStyle>
    <p:bodyStyle>
      <a:lvl1pPr marL="285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75000"/>
        <a:buFont typeface="Wingdings" pitchFamily="2" charset="2"/>
        <a:buChar char="q"/>
        <a:defRPr sz="2200" b="1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b="1">
          <a:solidFill>
            <a:schemeClr val="tx1"/>
          </a:solidFill>
          <a:latin typeface="+mn-lt"/>
        </a:defRPr>
      </a:lvl2pPr>
      <a:lvl3pPr marL="11049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»"/>
        <a:defRPr b="1">
          <a:solidFill>
            <a:schemeClr val="tx1"/>
          </a:solidFill>
          <a:latin typeface="+mn-lt"/>
        </a:defRPr>
      </a:lvl3pPr>
      <a:lvl4pPr marL="14668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400" b="1">
          <a:solidFill>
            <a:schemeClr val="tx1"/>
          </a:solidFill>
          <a:latin typeface="+mn-lt"/>
        </a:defRPr>
      </a:lvl4pPr>
      <a:lvl5pPr marL="18288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1400" b="1">
          <a:solidFill>
            <a:schemeClr val="tx1"/>
          </a:solidFill>
          <a:latin typeface="+mn-lt"/>
        </a:defRPr>
      </a:lvl5pPr>
      <a:lvl6pPr marL="22860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1400" b="1">
          <a:solidFill>
            <a:schemeClr val="tx1"/>
          </a:solidFill>
          <a:latin typeface="+mn-lt"/>
        </a:defRPr>
      </a:lvl6pPr>
      <a:lvl7pPr marL="27432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1400" b="1">
          <a:solidFill>
            <a:schemeClr val="tx1"/>
          </a:solidFill>
          <a:latin typeface="+mn-lt"/>
        </a:defRPr>
      </a:lvl7pPr>
      <a:lvl8pPr marL="32004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1400" b="1">
          <a:solidFill>
            <a:schemeClr val="tx1"/>
          </a:solidFill>
          <a:latin typeface="+mn-lt"/>
        </a:defRPr>
      </a:lvl8pPr>
      <a:lvl9pPr marL="36576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wmf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wmf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wmf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wmf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9.emf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wmf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wmf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wmf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wmf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wmf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wmf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wmf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wmf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wmf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wmf"/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wmf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wmf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wmf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2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0.emf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3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1.emf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2.wmf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wmf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wmf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wmf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wmf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wmf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wmf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wmf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wmf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wmf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wmf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wmf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wmf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wmf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wmf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wmf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wmf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wmf"/><Relationship Id="rId1" Type="http://schemas.openxmlformats.org/officeDocument/2006/relationships/slideLayout" Target="../slideLayouts/slideLayout6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wmf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wmf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wmf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wmf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wmf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wmf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wmf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wmf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wmf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wmf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wmf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wmf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wmf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wmf"/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wmf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wmf"/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wmf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wmf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wmf"/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wmf"/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wmf"/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wmf"/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wmf"/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wmf"/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wmf"/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wmf"/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wmf"/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wmf"/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wmf"/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wmf"/><Relationship Id="rId1" Type="http://schemas.openxmlformats.org/officeDocument/2006/relationships/slideLayout" Target="../slideLayouts/slideLayout2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wmf"/><Relationship Id="rId1" Type="http://schemas.openxmlformats.org/officeDocument/2006/relationships/slideLayout" Target="../slideLayouts/slideLayout2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wmf"/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wmf"/><Relationship Id="rId1" Type="http://schemas.openxmlformats.org/officeDocument/2006/relationships/slideLayout" Target="../slideLayouts/slideLayout2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wmf"/><Relationship Id="rId1" Type="http://schemas.openxmlformats.org/officeDocument/2006/relationships/slideLayout" Target="../slideLayouts/slideLayout2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wmf"/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wmf"/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wmf"/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wmf"/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wmf"/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wmf"/><Relationship Id="rId1" Type="http://schemas.openxmlformats.org/officeDocument/2006/relationships/slideLayout" Target="../slideLayouts/slideLayout2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wmf"/><Relationship Id="rId1" Type="http://schemas.openxmlformats.org/officeDocument/2006/relationships/slideLayout" Target="../slideLayouts/slideLayout2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wmf"/><Relationship Id="rId1" Type="http://schemas.openxmlformats.org/officeDocument/2006/relationships/slideLayout" Target="../slideLayouts/slideLayout2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wmf"/><Relationship Id="rId1" Type="http://schemas.openxmlformats.org/officeDocument/2006/relationships/slideLayout" Target="../slideLayouts/slideLayout2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wmf"/><Relationship Id="rId1" Type="http://schemas.openxmlformats.org/officeDocument/2006/relationships/slideLayout" Target="../slideLayouts/slideLayout2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wmf"/><Relationship Id="rId1" Type="http://schemas.openxmlformats.org/officeDocument/2006/relationships/slideLayout" Target="../slideLayouts/slideLayout2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wmf"/><Relationship Id="rId1" Type="http://schemas.openxmlformats.org/officeDocument/2006/relationships/slideLayout" Target="../slideLayouts/slideLayout2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1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BC053DD-326E-48F8-92D4-DC2D7C597773}" type="slidenum">
              <a:rPr lang="de-DE"/>
              <a:pPr defTabSz="762000"/>
              <a:t>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124" name="Rectangle 102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Führungskonzept Controlling (Mayer 2003)</a:t>
            </a:r>
          </a:p>
        </p:txBody>
      </p:sp>
      <p:pic>
        <p:nvPicPr>
          <p:cNvPr id="5125" name="Picture 41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644650"/>
            <a:ext cx="7966075" cy="45021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33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A137886-22F5-4926-9FA5-A2D4DF3B3318}" type="slidenum">
              <a:rPr lang="de-DE"/>
              <a:pPr defTabSz="762000"/>
              <a:t>10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Controlling-Werkzeugkästen </a:t>
            </a:r>
          </a:p>
        </p:txBody>
      </p:sp>
      <p:pic>
        <p:nvPicPr>
          <p:cNvPr id="1434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 rot="5400000">
            <a:off x="2396331" y="110332"/>
            <a:ext cx="4684713" cy="76327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625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6678969-1924-455C-B218-B51F5DEEB4E4}" type="slidenum">
              <a:rPr lang="de-DE"/>
              <a:pPr defTabSz="762000"/>
              <a:t>100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626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Anbieter von IT-Leistungsverrechnungssoftware</a:t>
            </a:r>
          </a:p>
        </p:txBody>
      </p:sp>
      <p:pic>
        <p:nvPicPr>
          <p:cNvPr id="9626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2475" y="2447925"/>
            <a:ext cx="7637463" cy="28940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728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B8CBD48-4C42-43A4-83E1-C99524304FE5}" type="slidenum">
              <a:rPr lang="de-DE"/>
              <a:pPr defTabSz="762000"/>
              <a:t>101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728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Musterkostenartenplan IT-Material</a:t>
            </a:r>
          </a:p>
        </p:txBody>
      </p:sp>
      <p:graphicFrame>
        <p:nvGraphicFramePr>
          <p:cNvPr id="515172" name="Group 100"/>
          <p:cNvGraphicFramePr>
            <a:graphicFrameLocks noGrp="1"/>
          </p:cNvGraphicFramePr>
          <p:nvPr>
            <p:ph idx="1"/>
          </p:nvPr>
        </p:nvGraphicFramePr>
        <p:xfrm>
          <a:off x="588963" y="1635125"/>
          <a:ext cx="7966075" cy="4556126"/>
        </p:xfrm>
        <a:graphic>
          <a:graphicData uri="http://schemas.openxmlformats.org/drawingml/2006/table">
            <a:tbl>
              <a:tblPr/>
              <a:tblGrid>
                <a:gridCol w="1257300"/>
                <a:gridCol w="2682875"/>
                <a:gridCol w="4025900"/>
              </a:tblGrid>
              <a:tr h="62706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Kosten­art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Name 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Kontierungshinweise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91916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IT-Material</a:t>
                      </a:r>
                      <a:b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(IT-Material)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für Ver­brauchs­materialien der Informationstechnik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757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Papier, Formulare, Etiketten, Tinte </a:t>
                      </a:r>
                      <a:r>
                        <a:rPr kumimoji="0" lang="de-DE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(Paper, forms, label and ink)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Papier, Spezialformulare (z. B. für Schecks, Wechsel, Geschäftsbriefe), Eti­ketten, Druckertoner /-tinte u.a.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Datenträger </a:t>
                      </a:r>
                      <a:b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(data carrier)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Disketten, Compact Discs (CD), Magnetbänder und –cassetten, Festplatten, Speicherchips, USB-Sticks, u.a.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757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Sonstiges Material </a:t>
                      </a:r>
                      <a:b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en-GB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(other IT-Material)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Hierzu zählen sonstige IT-Materialien wie z. B. Tastaturen, Mäuse, Verbindungs­kabel, Hubs, WebCams.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830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A25CF61-25AB-4EA0-9E07-78C9298101C4}" type="slidenum">
              <a:rPr lang="de-DE"/>
              <a:pPr defTabSz="762000"/>
              <a:t>102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83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Musterkostenartenplan IT-Entwicklung</a:t>
            </a:r>
          </a:p>
        </p:txBody>
      </p:sp>
      <p:graphicFrame>
        <p:nvGraphicFramePr>
          <p:cNvPr id="516275" name="Group 179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863466"/>
        </p:xfrm>
        <a:graphic>
          <a:graphicData uri="http://schemas.openxmlformats.org/drawingml/2006/table">
            <a:tbl>
              <a:tblPr/>
              <a:tblGrid>
                <a:gridCol w="1282700"/>
                <a:gridCol w="2770187"/>
                <a:gridCol w="3913188"/>
              </a:tblGrid>
              <a:tr h="31908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Kosten­art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Name 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Kontierungshinweise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IT-Entwicklung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der Entwicklung, Einführung, Wartung und Pflege von Software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Anwendungsentwicklung </a:t>
                      </a:r>
                      <a:r>
                        <a:rPr kumimoji="0" lang="de-DE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(Application Development)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für die Entwicklung von selbst entwickelten Anwendungssystemen bzw. dem Customizing von Standardsoftware.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Anwendungssupport </a:t>
                      </a:r>
                      <a:r>
                        <a:rPr kumimoji="0" lang="de-DE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(Application Support)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für die Unterstützung der Anwender bei der Nutzung der Anwendungssoftware (z. B. Hotline).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Anwendungswartung </a:t>
                      </a:r>
                      <a:r>
                        <a:rPr kumimoji="0" lang="de-DE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(Application Maintenance)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für die Fehlerbeseitigung und Weiter-entwicklung von Anwendungssystemen. Hierzu ge-hören auch Modifikationen und Erweiterungen von Standardsoftware.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Standardsoftware </a:t>
                      </a:r>
                      <a:r>
                        <a:rPr kumimoji="0" lang="de-DE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(Standard Software Products)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Lizenzen und und Wartungsgebühren der Hersteller von Standardsoftware (z. B. SAP®). 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IT-Beratung 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(IT-Consulting)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für Analyse-, Planungs- und Beratungsaufgaben im IT-Umfeld. Hierzu zählen auch Vorstudien, Machbarkeitsstudien und Systemvergleiche.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Schulung </a:t>
                      </a:r>
                      <a:r>
                        <a:rPr kumimoji="0" lang="en-GB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(Training)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für den Besuch von IT-Seminaren, Kongressen und ähnlichen Veranstaltungen.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Kosten IT-Entwicklung </a:t>
                      </a:r>
                      <a:r>
                        <a:rPr kumimoji="0" lang="en-GB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(Other Cost IT-Application Development)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Kosten der IT-Entwicklung.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933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463D8A2-266B-4817-8B13-268BA2322677}" type="slidenum">
              <a:rPr lang="de-DE"/>
              <a:pPr defTabSz="762000"/>
              <a:t>103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933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Musterkostenartenplan IT-Betrieb</a:t>
            </a:r>
          </a:p>
        </p:txBody>
      </p:sp>
      <p:graphicFrame>
        <p:nvGraphicFramePr>
          <p:cNvPr id="517315" name="Group 195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2959"/>
        </p:xfrm>
        <a:graphic>
          <a:graphicData uri="http://schemas.openxmlformats.org/drawingml/2006/table">
            <a:tbl>
              <a:tblPr/>
              <a:tblGrid>
                <a:gridCol w="1384300"/>
                <a:gridCol w="2513012"/>
                <a:gridCol w="4068763"/>
              </a:tblGrid>
              <a:tr h="30638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Kosten­art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Name 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Kontierungshinweise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IT-Betrieb</a:t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(IT-Operations)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des IT-Betriebs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Hosting und Serverbetrieb 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(Hosting-Ser­vices and Server-Services)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für die Nutzung von Rechner­leistungen für Anwendungen, File-, Print-, und Mail-Server sowie Daten­sicherung.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Gerätewartung 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(Main­tenance IT-Equip­ment)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Wartungsgebühren für IT-Geräte (z. B. Server, Drucker).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IT-Arbeitsplatz­kos­ten 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(Desktop-Ser­vices)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Einrichtung, Wartung, Störungsbeseitigung und Entsorgung von IT-Ar­beits­plätzen.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Mail- und Groupware-Services </a:t>
                      </a:r>
                      <a:r>
                        <a:rPr kumimoji="0" lang="en-GB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(Mail and Collaborative Ser­vices)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Betrieb von Mail- und Groupware-Services (z. B. MS Exchange, Lotus Notes) (soweit nicht in 2.1 enthalten).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3.5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Netzwerk-Services 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(Network-Services)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für den Aufbau, Betrieb und Wartung des Netzwerkes einschließlich der Firewall und von Virenschutzprogrammen.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3.6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Carrier-Gebühren für Netzwerke 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(Carrier Fees for Networks)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für Standleitungen, Datenleitungen einschließlich Internet.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3.7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Carrier Gebühren für Sprach­kommu­nikation 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(Carrier Feec Voice &amp; Video)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Gebühren von Telekommunikationsdienst­leistern für Telefon-, Fax, Mobilfunk und Videokonferenzen.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3.8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IT-Be­triebs­kosten (Other Cost for IT-Ope­rations)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Kosten des IT-Betriebs, soweit diese nicht in 2.1 bis 2.8 fallen.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03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794B246-B3D6-4707-A486-194D1E988037}" type="slidenum">
              <a:rPr lang="de-DE"/>
              <a:pPr defTabSz="762000"/>
              <a:t>104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0356" name="Rectangle 2"/>
          <p:cNvSpPr>
            <a:spLocks noGrp="1" noChangeArrowheads="1"/>
          </p:cNvSpPr>
          <p:nvPr>
            <p:ph type="title"/>
          </p:nvPr>
        </p:nvSpPr>
        <p:spPr>
          <a:xfrm>
            <a:off x="504825" y="127000"/>
            <a:ext cx="8393113" cy="1143000"/>
          </a:xfrm>
          <a:solidFill>
            <a:schemeClr val="bg1"/>
          </a:solidFill>
        </p:spPr>
        <p:txBody>
          <a:bodyPr lIns="76200" tIns="38100" rIns="76200" bIns="38100" anchor="t"/>
          <a:lstStyle/>
          <a:p>
            <a:r>
              <a:rPr lang="de-DE" sz="2000" smtClean="0"/>
              <a:t>Musterkostenartenplan Abschreibungen u.a.</a:t>
            </a:r>
          </a:p>
        </p:txBody>
      </p:sp>
      <p:graphicFrame>
        <p:nvGraphicFramePr>
          <p:cNvPr id="518460" name="Group 316"/>
          <p:cNvGraphicFramePr>
            <a:graphicFrameLocks noGrp="1"/>
          </p:cNvGraphicFramePr>
          <p:nvPr>
            <p:ph idx="1"/>
          </p:nvPr>
        </p:nvGraphicFramePr>
        <p:xfrm>
          <a:off x="0" y="531813"/>
          <a:ext cx="8936038" cy="6258561"/>
        </p:xfrm>
        <a:graphic>
          <a:graphicData uri="http://schemas.openxmlformats.org/drawingml/2006/table">
            <a:tbl>
              <a:tblPr/>
              <a:tblGrid>
                <a:gridCol w="647700"/>
                <a:gridCol w="4114800"/>
                <a:gridCol w="4173538"/>
              </a:tblGrid>
              <a:tr h="590550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/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endParaRPr kumimoji="0" lang="de-DE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Kosten-art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Name 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Kontierungshinweise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Abschreibungen, Miete, Leasing und kalk. Zinsen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Abschreibungen, Miete, Leasing und kalkulatorische Zinsen auf Hard- und Software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AfA Softwarelizenzen </a:t>
                      </a:r>
                      <a:r>
                        <a:rPr kumimoji="0" lang="en-GB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(Depreciation Software-Licences)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Abschreibungen auf Softwarelizenzen.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AfA Beratungskosten Standardsoftware 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(Depreciation Consulting Standard-Software)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Abschreibungen auf Beratungskosten für Standardsoftware (z. B. SAP®).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AfA IT-Hardware </a:t>
                      </a:r>
                      <a:r>
                        <a:rPr kumimoji="0" lang="en-GB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(Depreciation IT-Equip­ment)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Abschreibungen auf IT-Hardware.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Aufwand für immaterielle GWG der IT [Software] (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Low Value IT Intangible Assets [Software])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Aufwand für immaterielle geringwertige Wirtschaftsgüter der Infor-mationstechnik (Software), derzeit in Deutsch­land &lt; 409,- €.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4.5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Aufwand für immaterielle GWG [Hardware] (</a:t>
                      </a:r>
                      <a:r>
                        <a:rPr kumimoji="0" lang="en-GB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Low Value IT Tangible Assets [Expense])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Aufwand für immaterielle geringwertige Wirtschaftsgüter der Infor-mationstechnik (Hardware), der­zeit in Deutschl­and &lt; 409,- €.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4.6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Außerplanmäßige Ab­schreibungen auf Softwarelizenzen (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Unplanned Depreciation Software-Licences)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Außerplanmäßige Abschreibungen auf Softwarelizenzen.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4.7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Außerplanmäßige Abschreibungen auf Beratungskosten Stan­dard­software 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(Unplanned De­pre­ciation Standard-Soft­ware)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Außerplanmäßige Abschreibungen auf Beratungskosten für Standardsoft­ware (z. B. SAP®).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4.8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Außerplanmäßige Ab­schreibungen auf IT-Hardware </a:t>
                      </a:r>
                      <a:r>
                        <a:rPr kumimoji="0" lang="de-DE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(Unplanned Depreciation IT-Equipment)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Außerplanmäßige Abschreibungen auf IT-Hardware.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4.9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Leasing IT-Geräte</a:t>
                      </a:r>
                      <a:b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en-GB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(Leasing IT-Equipment)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Operate Leasing von IT-Geräten (Lauf­zeit &lt; 75% der Ab-schreibungsdauer, d. h. max. 27 Monate in Deutschland, keine Übernahmeoption, Summe der Barwerte der Leasingraten &lt; 90 % des Anschaffungswertes.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4.10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Miete IT-Geräte </a:t>
                      </a:r>
                      <a:r>
                        <a:rPr kumimoji="0" lang="en-GB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(Rental IT-Equip­ment)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Mietaufwand für IT-Geräte, incl. evtl. Wartungsgebühren und sonstiger Services.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4.11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Miete Software </a:t>
                      </a:r>
                      <a:r>
                        <a:rPr kumimoji="0" lang="en-GB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(Rental Software)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Mietaufwand für Software von Dritten, incl. evtl. Wartungsgebühren und sonstiges Services.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4.12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Kalk. Zins (Calculated interest)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Kalkulatorische Zinsen auf Hard- und Software.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4.13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Versicherungen (Insurances)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Spezielle IT-Versicherungen (z. B. für das Rechenzentrum oder Folgeschäden durch Rechnerstillstand)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137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0C9CCEB-F38A-456D-BD41-806F21E4A362}" type="slidenum">
              <a:rPr lang="de-DE"/>
              <a:pPr defTabSz="762000"/>
              <a:t>105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1380" name="Rectangle 2"/>
          <p:cNvSpPr>
            <a:spLocks noGrp="1" noChangeArrowheads="1"/>
          </p:cNvSpPr>
          <p:nvPr>
            <p:ph type="title"/>
          </p:nvPr>
        </p:nvSpPr>
        <p:spPr>
          <a:xfrm>
            <a:off x="504825" y="127000"/>
            <a:ext cx="8393113" cy="1143000"/>
          </a:xfrm>
          <a:solidFill>
            <a:schemeClr val="bg1"/>
          </a:solidFill>
        </p:spPr>
        <p:txBody>
          <a:bodyPr lIns="76200" tIns="38100" rIns="76200" bIns="38100" anchor="t"/>
          <a:lstStyle/>
          <a:p>
            <a:r>
              <a:rPr lang="de-DE" sz="2000" smtClean="0"/>
              <a:t>Musterkostenartenplan Abschreibungen u.a.</a:t>
            </a:r>
          </a:p>
        </p:txBody>
      </p:sp>
      <p:graphicFrame>
        <p:nvGraphicFramePr>
          <p:cNvPr id="714391" name="Group 663"/>
          <p:cNvGraphicFramePr>
            <a:graphicFrameLocks noGrp="1"/>
          </p:cNvGraphicFramePr>
          <p:nvPr>
            <p:ph type="tbl" idx="1"/>
          </p:nvPr>
        </p:nvGraphicFramePr>
        <p:xfrm>
          <a:off x="588963" y="1514475"/>
          <a:ext cx="7966075" cy="4876800"/>
        </p:xfrm>
        <a:graphic>
          <a:graphicData uri="http://schemas.openxmlformats.org/drawingml/2006/table">
            <a:tbl>
              <a:tblPr/>
              <a:tblGrid>
                <a:gridCol w="1282700"/>
                <a:gridCol w="6683375"/>
              </a:tblGrid>
              <a:tr h="1476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Kosten­art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Name 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Personal- und Arbeitskosten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Altersversorgung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Vergütung für Festangestellte und Auszubildende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Vergütung für Aushilfen und Leiharbeitnehmer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Provisionen &amp; Tantiemen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1.5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Schulung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1.6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Sozialabgaben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1.7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Sachkosten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Abschreibungen auf Hardware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Abschreibungen auf Software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Abschreibungen auf sonstige Geräte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Aufwand für geringwertige materielle Wirtschaftsgüter 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2.5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Aufwand für geringwertige immaterielle Wirtschaftsgüter 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2.6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Betriebsmittel (Kfz. u.a.)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2.7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Bürobedarf (Toner, Papier, Briefumschläge, u.a.)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2.8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Datenträger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2.9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Formulare und Etiketten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2.10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Materialien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240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752F68E-3DE6-4C3F-B5B9-5CD8C50CB6CB}" type="slidenum">
              <a:rPr lang="de-DE"/>
              <a:pPr defTabSz="762000"/>
              <a:t>106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2404" name="Rectangle 2"/>
          <p:cNvSpPr>
            <a:spLocks noGrp="1" noChangeArrowheads="1"/>
          </p:cNvSpPr>
          <p:nvPr>
            <p:ph type="title"/>
          </p:nvPr>
        </p:nvSpPr>
        <p:spPr>
          <a:xfrm>
            <a:off x="504825" y="127000"/>
            <a:ext cx="8393113" cy="1143000"/>
          </a:xfrm>
          <a:solidFill>
            <a:schemeClr val="bg1"/>
          </a:solidFill>
        </p:spPr>
        <p:txBody>
          <a:bodyPr lIns="76200" tIns="38100" rIns="76200" bIns="38100" anchor="t"/>
          <a:lstStyle/>
          <a:p>
            <a:r>
              <a:rPr lang="de-DE" sz="2000" smtClean="0"/>
              <a:t>Musterkostenartenplan Abschreibungen u.a.</a:t>
            </a:r>
          </a:p>
        </p:txBody>
      </p:sp>
      <p:graphicFrame>
        <p:nvGraphicFramePr>
          <p:cNvPr id="714908" name="Group 156"/>
          <p:cNvGraphicFramePr>
            <a:graphicFrameLocks noGrp="1"/>
          </p:cNvGraphicFramePr>
          <p:nvPr>
            <p:ph type="tbl" idx="1"/>
          </p:nvPr>
        </p:nvGraphicFramePr>
        <p:xfrm>
          <a:off x="588963" y="1600200"/>
          <a:ext cx="7966075" cy="4145280"/>
        </p:xfrm>
        <a:graphic>
          <a:graphicData uri="http://schemas.openxmlformats.org/drawingml/2006/table">
            <a:tbl>
              <a:tblPr/>
              <a:tblGrid>
                <a:gridCol w="1282700"/>
                <a:gridCol w="6683375"/>
              </a:tblGrid>
              <a:tr h="1476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Kosten­art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Name 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Fremdleistungen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Carrier-Gebühren (Netzwerke, Sprach- und Datenkommunikation)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Externe Leistungen (IT-Outsourcing, u.a.)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Leasing/Miete für Hardware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Leasing/Miete für Software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3.5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Leasing/Miete für Kfz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3.6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Leasing/Miete Sonstige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3.7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Porto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3.8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Raummiete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3.9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Rechts- und Beratungskosten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3.10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Reinigungskosten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3.11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Reparaturen / Wartung Hardware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3.12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Reparaturen / Wartung Kfz.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3.13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Wartung Software (Lizenzgebühren)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3.14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Wartung Sonstige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3.15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Versicherungen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342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6CDC4EF-BC65-4C2B-AD38-6DA76CE3BAD5}" type="slidenum">
              <a:rPr lang="de-DE"/>
              <a:pPr defTabSz="762000"/>
              <a:t>107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3428" name="Rectangle 2"/>
          <p:cNvSpPr>
            <a:spLocks noGrp="1" noChangeArrowheads="1"/>
          </p:cNvSpPr>
          <p:nvPr>
            <p:ph type="title"/>
          </p:nvPr>
        </p:nvSpPr>
        <p:spPr>
          <a:xfrm>
            <a:off x="504825" y="127000"/>
            <a:ext cx="8393113" cy="1143000"/>
          </a:xfrm>
          <a:solidFill>
            <a:schemeClr val="bg1"/>
          </a:solidFill>
        </p:spPr>
        <p:txBody>
          <a:bodyPr lIns="76200" tIns="38100" rIns="76200" bIns="38100" anchor="t"/>
          <a:lstStyle/>
          <a:p>
            <a:r>
              <a:rPr lang="de-DE" sz="2000" smtClean="0"/>
              <a:t>Musterkostenartenplan Abschreibungen u.a.</a:t>
            </a:r>
          </a:p>
        </p:txBody>
      </p:sp>
      <p:graphicFrame>
        <p:nvGraphicFramePr>
          <p:cNvPr id="715931" name="Group 155"/>
          <p:cNvGraphicFramePr>
            <a:graphicFrameLocks noGrp="1"/>
          </p:cNvGraphicFramePr>
          <p:nvPr>
            <p:ph type="tbl" idx="1"/>
          </p:nvPr>
        </p:nvGraphicFramePr>
        <p:xfrm>
          <a:off x="588963" y="1600200"/>
          <a:ext cx="7966075" cy="3413760"/>
        </p:xfrm>
        <a:graphic>
          <a:graphicData uri="http://schemas.openxmlformats.org/drawingml/2006/table">
            <a:tbl>
              <a:tblPr/>
              <a:tblGrid>
                <a:gridCol w="1282700"/>
                <a:gridCol w="6683375"/>
              </a:tblGrid>
              <a:tr h="1476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Kosten­art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Name 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Kapitalkosten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4.1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Kalkulatorische Zinsen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Steuern/Gebühren/Beiträge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5.1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Kfz.-Steuern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5.2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Wasser/Abwasser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5.3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Müllbeseitigung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5.4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Prüfungsgebühren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5.5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Bußgelder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5.6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Beiträge Fachorganisationen und Berufsgenossenschaften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6.1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Bewirtungskosten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6.2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Reisekosten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6.3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Werbung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445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B585D8E-9F15-40DA-8EC1-25DDA350B1B5}" type="slidenum">
              <a:rPr lang="de-DE"/>
              <a:pPr defTabSz="762000"/>
              <a:t>108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44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Verrechnungssystematik der IT-Kostenrechnung</a:t>
            </a:r>
          </a:p>
        </p:txBody>
      </p:sp>
      <p:pic>
        <p:nvPicPr>
          <p:cNvPr id="10445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660525"/>
            <a:ext cx="7966075" cy="4470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54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151A575-0285-433F-BCE1-009B5AAA9944}" type="slidenum">
              <a:rPr lang="de-DE"/>
              <a:pPr defTabSz="762000"/>
              <a:t>109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54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Typische Struktur einer IT-Abteilung</a:t>
            </a:r>
          </a:p>
        </p:txBody>
      </p:sp>
      <p:pic>
        <p:nvPicPr>
          <p:cNvPr id="10547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2392363"/>
            <a:ext cx="7162800" cy="22320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36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5BB681E-1E6C-42C3-8490-E2E9532B9FD9}" type="slidenum">
              <a:rPr lang="de-DE"/>
              <a:pPr defTabSz="762000"/>
              <a:t>11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Operativer Werkzeugkasten mit Zeithorizont </a:t>
            </a:r>
          </a:p>
        </p:txBody>
      </p:sp>
      <p:pic>
        <p:nvPicPr>
          <p:cNvPr id="1536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9188" y="1600200"/>
            <a:ext cx="690403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64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990818F-25E8-40C0-9E5E-00A921FDBEAA}" type="slidenum">
              <a:rPr lang="de-DE"/>
              <a:pPr defTabSz="762000"/>
              <a:t>110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65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Typische IT-Kostenstellenstruktur</a:t>
            </a:r>
          </a:p>
        </p:txBody>
      </p:sp>
      <p:pic>
        <p:nvPicPr>
          <p:cNvPr id="10650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2138" y="1893888"/>
            <a:ext cx="7959725" cy="40020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75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7EFF9AD-7949-43E4-A759-438BEE598647}" type="slidenum">
              <a:rPr lang="de-DE"/>
              <a:pPr defTabSz="762000"/>
              <a:t>111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75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Innenaufträge als Kostensammler für IT-Projekte</a:t>
            </a:r>
          </a:p>
        </p:txBody>
      </p:sp>
      <p:pic>
        <p:nvPicPr>
          <p:cNvPr id="10752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720850"/>
            <a:ext cx="7966075" cy="4349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854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9F7303C-BAB9-4903-9DAC-C9BD419B08F8}" type="slidenum">
              <a:rPr lang="de-DE"/>
              <a:pPr defTabSz="762000"/>
              <a:t>112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854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Beispiele für typische IT-Leistungen</a:t>
            </a:r>
          </a:p>
        </p:txBody>
      </p:sp>
      <p:graphicFrame>
        <p:nvGraphicFramePr>
          <p:cNvPr id="522309" name="Group 69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884738"/>
        </p:xfrm>
        <a:graphic>
          <a:graphicData uri="http://schemas.openxmlformats.org/drawingml/2006/table">
            <a:tbl>
              <a:tblPr/>
              <a:tblGrid>
                <a:gridCol w="2181225"/>
                <a:gridCol w="5784850"/>
              </a:tblGrid>
              <a:tr h="23018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Bereich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Beispiele für IT-Leistungen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Personenaufwand (Personentage/-stunden)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IT-Projekte für Einführung, Wartung und Weiterentwicklung von Informationssystemen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Rechenzentrums-leistungen</a:t>
                      </a: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CPU-Verbrauch (Online- bzw. Batch-Verarbeitung)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Datenbanknutzung, Plattenspeicherplatzbelegung, Fileserver für PC-Arbeitsplätze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Archivierung (intern/extern) 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Personenaufwand (Systemadministration, Hotline)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773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Druckleistungen</a:t>
                      </a: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Entwicklung, Wartung und Weiterentwicklung von Informationssystemen zur zentralen Druckaufbereitung und Versandabwicklung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Laserdruck auf zentralen Rechnern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Materialaufwand für Papier, Formulare und Kuverts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Sortierung, Kuvertierung und Verteilung des Schriftgutes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10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Bereitstellung, Wartung und Entsorgung von IT-Arbeitsplätzen</a:t>
                      </a: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Beschaffung, Installation und Konfiguration von Hard- und Software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Beratung, Reparatur und Wartung (z. B. Softwareupdates einspielen)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Erarbeitung, Abstimmung und Festlegung von Standards (z. B. Datenaus­tausch, Verschlüsselung, Virenschutz)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Bereistellung und Aktualisierung von Virenschutzsoftware 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Datensicherung und Drucken über das Unternehmensnetzwerk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Schulungen (Durchführung und Koordination)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365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Verleih von Komplettsystemen (z. B. Laptop) oder Systemkomponenten (z. B. Brenner, Beamer)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957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1365DCB-EB48-42B5-AC7E-95F5F81551BD}" type="slidenum">
              <a:rPr lang="de-DE"/>
              <a:pPr defTabSz="762000"/>
              <a:t>113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95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IT-Kostenstellen und Bezugsgrößen (Britzelmaier 1999, S. 121, modifiziert)</a:t>
            </a:r>
          </a:p>
        </p:txBody>
      </p:sp>
      <p:graphicFrame>
        <p:nvGraphicFramePr>
          <p:cNvPr id="523331" name="Group 67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670743"/>
        </p:xfrm>
        <a:graphic>
          <a:graphicData uri="http://schemas.openxmlformats.org/drawingml/2006/table">
            <a:tbl>
              <a:tblPr/>
              <a:tblGrid>
                <a:gridCol w="4097337"/>
                <a:gridCol w="3868738"/>
              </a:tblGrid>
              <a:tr h="42703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Kostenstellen </a:t>
                      </a:r>
                      <a:r>
                        <a:rPr kumimoji="0" lang="de-DE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(nach vorherrschendem Ressourceneinsatz)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Mögliche</a:t>
                      </a:r>
                      <a:b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Bezugsgrößen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08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Personalintensive Kostenstellen</a:t>
                      </a: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Softwareentwicklung und Anwendungsbetreuung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System- und Datenbank­administration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IT-Benutzerservice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IT-Leitung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Personenstunden 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Personentage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970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Anlageintensive Kostenstellen (Hardware)</a:t>
                      </a: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Zentrale Rechnernutzung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Intranet/Internet-Server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Zentrale Druckserver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Netzwerknutzung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Sicherungsdienste (z. B. Netzlaufwerke für PCs)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CPU-Nutzung (CPU-Sek.)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Speicherplatzbelegung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Druckseiten oder Druckvolumen (in MB/GB)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Datenübertragungs­volumen (in MB/GB)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267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Software-Kostenstellen</a:t>
                      </a: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Systemsoftware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ERP- und Mail-Lizenzen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Tool-Lizenzen (z. B. Virenscanner, Zentrales Telefonbuch, Komprimierungstools)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Anschaffungskosten (bei Kauf)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Kalkulatorische Abschreibungen und Zinsen (bei Eigenerstellung)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Hilfskostenstellen</a:t>
                      </a: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Gebäude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Strom (z. B. für Server)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</a:t>
                      </a:r>
                      <a:r>
                        <a:rPr kumimoji="0" lang="de-DE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77813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kWh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05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FB7DD67-7034-4B73-B827-E661F17C8083}" type="slidenum">
              <a:rPr lang="de-DE"/>
              <a:pPr defTabSz="762000"/>
              <a:t>114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05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Struktur von IT-Kennzahlen</a:t>
            </a:r>
          </a:p>
        </p:txBody>
      </p:sp>
      <p:pic>
        <p:nvPicPr>
          <p:cNvPr id="11059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739900"/>
            <a:ext cx="7966075" cy="4311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16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AE14D88-6E71-487C-A246-AAB302E9FFEA}" type="slidenum">
              <a:rPr lang="de-DE"/>
              <a:pPr defTabSz="762000"/>
              <a:t>115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16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DuPont-Kennzahlensystem (in Anlehnung an Dinter, 1999, S. 260)</a:t>
            </a:r>
          </a:p>
        </p:txBody>
      </p:sp>
      <p:pic>
        <p:nvPicPr>
          <p:cNvPr id="11162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513" b="13353"/>
          <a:stretch>
            <a:fillRect/>
          </a:stretch>
        </p:blipFill>
        <p:spPr>
          <a:xfrm>
            <a:off x="588963" y="1909763"/>
            <a:ext cx="7966075" cy="3971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26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D0A3540-47F1-4A8D-8961-7E63299F3B63}" type="slidenum">
              <a:rPr lang="de-DE"/>
              <a:pPr defTabSz="762000"/>
              <a:t>116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26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Diebold-Kennzahlensystem (Biethahn, et al., 2000, S. 313)</a:t>
            </a:r>
          </a:p>
        </p:txBody>
      </p:sp>
      <p:pic>
        <p:nvPicPr>
          <p:cNvPr id="11264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6136" b="2962"/>
          <a:stretch>
            <a:fillRect/>
          </a:stretch>
        </p:blipFill>
        <p:spPr>
          <a:xfrm>
            <a:off x="592138" y="1600200"/>
            <a:ext cx="795813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36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C28C63F-DFC8-449C-88E9-BFB92DB2A3C2}" type="slidenum">
              <a:rPr lang="de-DE"/>
              <a:pPr defTabSz="762000"/>
              <a:t>117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36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SVD-Kennzahlensystem (Biethahn 2000, S. 314).</a:t>
            </a:r>
          </a:p>
        </p:txBody>
      </p:sp>
      <p:pic>
        <p:nvPicPr>
          <p:cNvPr id="11366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5175" y="1863725"/>
            <a:ext cx="7613650" cy="40624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469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D41A8AB-E362-4EAB-9A68-09B5BB8E5A3E}" type="slidenum">
              <a:rPr lang="de-DE"/>
              <a:pPr defTabSz="762000"/>
              <a:t>118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46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400" smtClean="0"/>
              <a:t>SVD-Kennzahlen </a:t>
            </a:r>
            <a:br>
              <a:rPr lang="de-DE" sz="2400" smtClean="0"/>
            </a:br>
            <a:r>
              <a:rPr lang="de-DE" sz="2400" smtClean="0"/>
              <a:t>(Biethahn, 2000, </a:t>
            </a:r>
            <a:br>
              <a:rPr lang="de-DE" sz="2400" smtClean="0"/>
            </a:br>
            <a:r>
              <a:rPr lang="de-DE" sz="2400" smtClean="0"/>
              <a:t>S. 314 f.)</a:t>
            </a:r>
          </a:p>
        </p:txBody>
      </p:sp>
      <p:pic>
        <p:nvPicPr>
          <p:cNvPr id="1146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30725" y="0"/>
            <a:ext cx="4503738" cy="6858000"/>
          </a:xfr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571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FD31838-EF48-4765-AF0A-890142B83ACB}" type="slidenum">
              <a:rPr lang="de-DE"/>
              <a:pPr defTabSz="762000"/>
              <a:t>119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571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Inhalte eines IT-Kennzahlensteckbriefs (in Anlehnung an Kütz 2004)</a:t>
            </a:r>
          </a:p>
        </p:txBody>
      </p:sp>
      <p:pic>
        <p:nvPicPr>
          <p:cNvPr id="11571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8025" y="2195513"/>
            <a:ext cx="7464425" cy="32845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38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03453A2-320E-45E9-841A-4DC166C354CA}" type="slidenum">
              <a:rPr lang="de-DE"/>
              <a:pPr defTabSz="762000"/>
              <a:t>12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Strategischer Werkzeugkasten ohne Zeithorizont </a:t>
            </a:r>
          </a:p>
        </p:txBody>
      </p:sp>
      <p:pic>
        <p:nvPicPr>
          <p:cNvPr id="1638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98575" y="1600200"/>
            <a:ext cx="654685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076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CF5F593-CB47-43B4-9E5B-0AF4828C9347}" type="slidenum">
              <a:rPr lang="de-DE"/>
              <a:pPr defTabSz="762000"/>
              <a:t>120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eispiel für einen IT-Kennzahlensteckbrief (Son 2004, modifiziert)</a:t>
            </a:r>
          </a:p>
        </p:txBody>
      </p:sp>
      <p:graphicFrame>
        <p:nvGraphicFramePr>
          <p:cNvPr id="3074" name="Object 12"/>
          <p:cNvGraphicFramePr>
            <a:graphicFrameLocks noGrp="1" noChangeAspect="1"/>
          </p:cNvGraphicFramePr>
          <p:nvPr>
            <p:ph idx="1"/>
          </p:nvPr>
        </p:nvGraphicFramePr>
        <p:xfrm>
          <a:off x="566738" y="1882775"/>
          <a:ext cx="7985125" cy="412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Dokument" r:id="rId3" imgW="6760254" imgH="3494740" progId="Word.Document.8">
                  <p:embed/>
                </p:oleObj>
              </mc:Choice>
              <mc:Fallback>
                <p:oleObj name="Dokument" r:id="rId3" imgW="6760254" imgH="3494740" progId="Word.Documen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8" y="1882775"/>
                        <a:ext cx="7985125" cy="412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673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FDE4DD5-7DF3-4A02-A58C-0B27808648C8}" type="slidenum">
              <a:rPr lang="de-DE"/>
              <a:pPr defTabSz="762000"/>
              <a:t>121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674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IT-Kennzahlendatenbank (Asma 2004)</a:t>
            </a:r>
          </a:p>
        </p:txBody>
      </p:sp>
      <p:pic>
        <p:nvPicPr>
          <p:cNvPr id="11674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74713" y="1657350"/>
            <a:ext cx="7392987" cy="4476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776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1A5C945-72CB-4FB7-8119-1A87B1B4246D}" type="slidenum">
              <a:rPr lang="de-DE"/>
              <a:pPr defTabSz="762000"/>
              <a:t>122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77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IT-gestütztes Kennzahlenreporting (Asma 2004)</a:t>
            </a:r>
          </a:p>
        </p:txBody>
      </p:sp>
      <p:pic>
        <p:nvPicPr>
          <p:cNvPr id="11776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3763" y="1854200"/>
            <a:ext cx="7354887" cy="40814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878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17A2BE8-A42F-4E05-89C0-2D99EBF2C0DB}" type="slidenum">
              <a:rPr lang="de-DE"/>
              <a:pPr defTabSz="762000"/>
              <a:t>123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87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Nutzen von IT-Kennzahlen für das IT-Projektmanagement</a:t>
            </a:r>
          </a:p>
        </p:txBody>
      </p:sp>
      <p:pic>
        <p:nvPicPr>
          <p:cNvPr id="11878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2813" y="1966913"/>
            <a:ext cx="7318375" cy="38560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981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65CA8AD-6891-4613-8987-79ADF887F31E}" type="slidenum">
              <a:rPr lang="de-DE"/>
              <a:pPr defTabSz="762000"/>
              <a:t>124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98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Nutzen von IT-Kennzahlen für den IT-Betrieb</a:t>
            </a:r>
          </a:p>
        </p:txBody>
      </p:sp>
      <p:pic>
        <p:nvPicPr>
          <p:cNvPr id="11981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2813" y="1966913"/>
            <a:ext cx="7318375" cy="38560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2083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A41DCA3-547C-4983-A86B-B23001FD5CAC}" type="slidenum">
              <a:rPr lang="de-DE"/>
              <a:pPr defTabSz="762000"/>
              <a:t>125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2083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Nutzen von IT-Kennzahlen für die Fachabteilung</a:t>
            </a:r>
          </a:p>
        </p:txBody>
      </p:sp>
      <p:pic>
        <p:nvPicPr>
          <p:cNvPr id="12083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2813" y="2598738"/>
            <a:ext cx="7318375" cy="25923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2185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CAB2F4E-C7FE-4811-BEC7-CA2545DCCDFA}" type="slidenum">
              <a:rPr lang="de-DE"/>
              <a:pPr defTabSz="762000"/>
              <a:t>126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2186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SLA-Konzept</a:t>
            </a:r>
          </a:p>
        </p:txBody>
      </p:sp>
      <p:pic>
        <p:nvPicPr>
          <p:cNvPr id="12186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7038" y="2751138"/>
            <a:ext cx="5748337" cy="22875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2288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52E1976-37F0-4BCF-BEB7-E0FE320158C0}" type="slidenum">
              <a:rPr lang="de-DE"/>
              <a:pPr defTabSz="762000"/>
              <a:t>127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228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500" smtClean="0"/>
              <a:t>Grundschema eines IT-Service-Desks </a:t>
            </a:r>
            <a:br>
              <a:rPr lang="de-DE" sz="2500" smtClean="0"/>
            </a:br>
            <a:r>
              <a:rPr lang="de-DE" sz="2500" smtClean="0"/>
              <a:t>als Anwendungsbeispiel für SLAs </a:t>
            </a:r>
            <a:br>
              <a:rPr lang="de-DE" sz="2500" smtClean="0"/>
            </a:br>
            <a:endParaRPr lang="de-DE" sz="2500" smtClean="0"/>
          </a:p>
        </p:txBody>
      </p:sp>
      <p:sp>
        <p:nvSpPr>
          <p:cNvPr id="122885" name="Rectangle 4"/>
          <p:cNvSpPr>
            <a:spLocks noChangeArrowheads="1"/>
          </p:cNvSpPr>
          <p:nvPr/>
        </p:nvSpPr>
        <p:spPr bwMode="auto">
          <a:xfrm>
            <a:off x="2916238" y="2757488"/>
            <a:ext cx="1800225" cy="720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400">
                <a:latin typeface="Arial" pitchFamily="34" charset="0"/>
              </a:rPr>
              <a:t>1</a:t>
            </a:r>
            <a:r>
              <a:rPr lang="de-DE" sz="1400" baseline="30000">
                <a:latin typeface="Arial" pitchFamily="34" charset="0"/>
              </a:rPr>
              <a:t>st</a:t>
            </a:r>
            <a:r>
              <a:rPr lang="de-DE" sz="1400">
                <a:latin typeface="Arial" pitchFamily="34" charset="0"/>
              </a:rPr>
              <a:t> Level Support</a:t>
            </a:r>
          </a:p>
          <a:p>
            <a:pPr algn="ctr"/>
            <a:r>
              <a:rPr lang="de-DE" sz="1400">
                <a:latin typeface="Arial" pitchFamily="34" charset="0"/>
              </a:rPr>
              <a:t>Sofort-Hilfe</a:t>
            </a:r>
          </a:p>
        </p:txBody>
      </p:sp>
      <p:sp>
        <p:nvSpPr>
          <p:cNvPr id="122886" name="Rectangle 5"/>
          <p:cNvSpPr>
            <a:spLocks noChangeArrowheads="1"/>
          </p:cNvSpPr>
          <p:nvPr/>
        </p:nvSpPr>
        <p:spPr bwMode="auto">
          <a:xfrm>
            <a:off x="6516688" y="5133975"/>
            <a:ext cx="1800225" cy="720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400">
                <a:latin typeface="Arial" pitchFamily="34" charset="0"/>
              </a:rPr>
              <a:t>3</a:t>
            </a:r>
            <a:r>
              <a:rPr lang="de-DE" sz="1400" baseline="30000">
                <a:latin typeface="Arial" pitchFamily="34" charset="0"/>
              </a:rPr>
              <a:t>rd</a:t>
            </a:r>
            <a:r>
              <a:rPr lang="de-DE" sz="1400">
                <a:latin typeface="Arial" pitchFamily="34" charset="0"/>
              </a:rPr>
              <a:t> Level Support</a:t>
            </a:r>
            <a:br>
              <a:rPr lang="de-DE" sz="1400">
                <a:latin typeface="Arial" pitchFamily="34" charset="0"/>
              </a:rPr>
            </a:br>
            <a:r>
              <a:rPr lang="de-DE" sz="1400">
                <a:latin typeface="Arial" pitchFamily="34" charset="0"/>
              </a:rPr>
              <a:t>Softwarehersteller</a:t>
            </a:r>
          </a:p>
        </p:txBody>
      </p:sp>
      <p:sp>
        <p:nvSpPr>
          <p:cNvPr id="122887" name="Rectangle 6"/>
          <p:cNvSpPr>
            <a:spLocks noChangeArrowheads="1"/>
          </p:cNvSpPr>
          <p:nvPr/>
        </p:nvSpPr>
        <p:spPr bwMode="auto">
          <a:xfrm>
            <a:off x="4716463" y="3944938"/>
            <a:ext cx="1800225" cy="720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400">
                <a:latin typeface="Arial" pitchFamily="34" charset="0"/>
              </a:rPr>
              <a:t>2</a:t>
            </a:r>
            <a:r>
              <a:rPr lang="de-DE" sz="1400" baseline="30000">
                <a:latin typeface="Arial" pitchFamily="34" charset="0"/>
              </a:rPr>
              <a:t>nd</a:t>
            </a:r>
            <a:r>
              <a:rPr lang="de-DE" sz="1400">
                <a:latin typeface="Arial" pitchFamily="34" charset="0"/>
              </a:rPr>
              <a:t> Level Support</a:t>
            </a:r>
            <a:br>
              <a:rPr lang="de-DE" sz="1400">
                <a:latin typeface="Arial" pitchFamily="34" charset="0"/>
              </a:rPr>
            </a:br>
            <a:r>
              <a:rPr lang="de-DE" sz="1400">
                <a:latin typeface="Arial" pitchFamily="34" charset="0"/>
              </a:rPr>
              <a:t>Fachexperten</a:t>
            </a:r>
          </a:p>
        </p:txBody>
      </p:sp>
      <p:sp>
        <p:nvSpPr>
          <p:cNvPr id="122888" name="Text Box 7"/>
          <p:cNvSpPr txBox="1">
            <a:spLocks noChangeArrowheads="1"/>
          </p:cNvSpPr>
          <p:nvPr/>
        </p:nvSpPr>
        <p:spPr bwMode="auto">
          <a:xfrm>
            <a:off x="539750" y="3943350"/>
            <a:ext cx="2174875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Anfrage:</a:t>
            </a:r>
          </a:p>
          <a:p>
            <a:pPr>
              <a:buFontTx/>
              <a:buChar char="•"/>
            </a:pPr>
            <a:r>
              <a:rPr lang="de-DE" sz="1200">
                <a:latin typeface="Arial" pitchFamily="34" charset="0"/>
              </a:rPr>
              <a:t>Störungsmeldung</a:t>
            </a:r>
          </a:p>
          <a:p>
            <a:pPr>
              <a:buFontTx/>
              <a:buChar char="•"/>
            </a:pPr>
            <a:r>
              <a:rPr lang="de-DE" sz="1200">
                <a:latin typeface="Arial" pitchFamily="34" charset="0"/>
              </a:rPr>
              <a:t>Anfrage (Beratungsbedarf)</a:t>
            </a:r>
          </a:p>
          <a:p>
            <a:pPr>
              <a:buFontTx/>
              <a:buChar char="•"/>
            </a:pPr>
            <a:r>
              <a:rPr lang="de-DE" sz="1200">
                <a:latin typeface="Arial" pitchFamily="34" charset="0"/>
              </a:rPr>
              <a:t>Bestellung (HW, SW, …)</a:t>
            </a:r>
          </a:p>
        </p:txBody>
      </p:sp>
      <p:sp>
        <p:nvSpPr>
          <p:cNvPr id="122889" name="Freeform 8"/>
          <p:cNvSpPr>
            <a:spLocks/>
          </p:cNvSpPr>
          <p:nvPr/>
        </p:nvSpPr>
        <p:spPr bwMode="auto">
          <a:xfrm>
            <a:off x="3086100" y="3478213"/>
            <a:ext cx="1630363" cy="923925"/>
          </a:xfrm>
          <a:custGeom>
            <a:avLst/>
            <a:gdLst>
              <a:gd name="T0" fmla="*/ 47625 w 1027"/>
              <a:gd name="T1" fmla="*/ 0 h 582"/>
              <a:gd name="T2" fmla="*/ 263525 w 1027"/>
              <a:gd name="T3" fmla="*/ 792162 h 582"/>
              <a:gd name="T4" fmla="*/ 1630363 w 1027"/>
              <a:gd name="T5" fmla="*/ 792162 h 582"/>
              <a:gd name="T6" fmla="*/ 0 60000 65536"/>
              <a:gd name="T7" fmla="*/ 0 60000 65536"/>
              <a:gd name="T8" fmla="*/ 0 60000 65536"/>
              <a:gd name="T9" fmla="*/ 0 w 1027"/>
              <a:gd name="T10" fmla="*/ 0 h 582"/>
              <a:gd name="T11" fmla="*/ 1027 w 1027"/>
              <a:gd name="T12" fmla="*/ 582 h 5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27" h="582">
                <a:moveTo>
                  <a:pt x="30" y="0"/>
                </a:moveTo>
                <a:cubicBezTo>
                  <a:pt x="15" y="208"/>
                  <a:pt x="0" y="416"/>
                  <a:pt x="166" y="499"/>
                </a:cubicBezTo>
                <a:cubicBezTo>
                  <a:pt x="332" y="582"/>
                  <a:pt x="679" y="540"/>
                  <a:pt x="1027" y="499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22890" name="Text Box 9"/>
          <p:cNvSpPr txBox="1">
            <a:spLocks noChangeArrowheads="1"/>
          </p:cNvSpPr>
          <p:nvPr/>
        </p:nvSpPr>
        <p:spPr bwMode="auto">
          <a:xfrm>
            <a:off x="3173413" y="3559175"/>
            <a:ext cx="1903412" cy="6397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 b="0">
                <a:latin typeface="Arial" pitchFamily="34" charset="0"/>
              </a:rPr>
              <a:t>Problemlösung innerhalb </a:t>
            </a:r>
            <a:br>
              <a:rPr lang="de-DE" sz="1200" b="0">
                <a:latin typeface="Arial" pitchFamily="34" charset="0"/>
              </a:rPr>
            </a:br>
            <a:r>
              <a:rPr lang="de-DE" sz="1200" b="0">
                <a:latin typeface="Arial" pitchFamily="34" charset="0"/>
              </a:rPr>
              <a:t>vereinbarter Zeit</a:t>
            </a:r>
            <a:br>
              <a:rPr lang="de-DE" sz="1200" b="0">
                <a:latin typeface="Arial" pitchFamily="34" charset="0"/>
              </a:rPr>
            </a:br>
            <a:r>
              <a:rPr lang="de-DE" sz="1200" b="0">
                <a:latin typeface="Arial" pitchFamily="34" charset="0"/>
              </a:rPr>
              <a:t>nicht möglich</a:t>
            </a:r>
          </a:p>
        </p:txBody>
      </p:sp>
      <p:sp>
        <p:nvSpPr>
          <p:cNvPr id="122891" name="Text Box 10"/>
          <p:cNvSpPr txBox="1">
            <a:spLocks noChangeArrowheads="1"/>
          </p:cNvSpPr>
          <p:nvPr/>
        </p:nvSpPr>
        <p:spPr bwMode="auto">
          <a:xfrm>
            <a:off x="5118100" y="4710113"/>
            <a:ext cx="1903413" cy="6397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 b="0">
                <a:latin typeface="Arial" pitchFamily="34" charset="0"/>
              </a:rPr>
              <a:t>Problemlösung innerhalb </a:t>
            </a:r>
            <a:br>
              <a:rPr lang="de-DE" sz="1200" b="0">
                <a:latin typeface="Arial" pitchFamily="34" charset="0"/>
              </a:rPr>
            </a:br>
            <a:r>
              <a:rPr lang="de-DE" sz="1200" b="0">
                <a:latin typeface="Arial" pitchFamily="34" charset="0"/>
              </a:rPr>
              <a:t>vereinbarter Zeit</a:t>
            </a:r>
            <a:br>
              <a:rPr lang="de-DE" sz="1200" b="0">
                <a:latin typeface="Arial" pitchFamily="34" charset="0"/>
              </a:rPr>
            </a:br>
            <a:r>
              <a:rPr lang="de-DE" sz="1200" b="0">
                <a:latin typeface="Arial" pitchFamily="34" charset="0"/>
              </a:rPr>
              <a:t>nicht möglich</a:t>
            </a:r>
          </a:p>
        </p:txBody>
      </p:sp>
      <p:sp>
        <p:nvSpPr>
          <p:cNvPr id="122892" name="Freeform 11"/>
          <p:cNvSpPr>
            <a:spLocks/>
          </p:cNvSpPr>
          <p:nvPr/>
        </p:nvSpPr>
        <p:spPr bwMode="auto">
          <a:xfrm>
            <a:off x="4886325" y="4645025"/>
            <a:ext cx="1630363" cy="923925"/>
          </a:xfrm>
          <a:custGeom>
            <a:avLst/>
            <a:gdLst>
              <a:gd name="T0" fmla="*/ 47625 w 1027"/>
              <a:gd name="T1" fmla="*/ 0 h 582"/>
              <a:gd name="T2" fmla="*/ 263525 w 1027"/>
              <a:gd name="T3" fmla="*/ 792162 h 582"/>
              <a:gd name="T4" fmla="*/ 1630363 w 1027"/>
              <a:gd name="T5" fmla="*/ 792162 h 582"/>
              <a:gd name="T6" fmla="*/ 0 60000 65536"/>
              <a:gd name="T7" fmla="*/ 0 60000 65536"/>
              <a:gd name="T8" fmla="*/ 0 60000 65536"/>
              <a:gd name="T9" fmla="*/ 0 w 1027"/>
              <a:gd name="T10" fmla="*/ 0 h 582"/>
              <a:gd name="T11" fmla="*/ 1027 w 1027"/>
              <a:gd name="T12" fmla="*/ 582 h 5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27" h="582">
                <a:moveTo>
                  <a:pt x="30" y="0"/>
                </a:moveTo>
                <a:cubicBezTo>
                  <a:pt x="15" y="208"/>
                  <a:pt x="0" y="416"/>
                  <a:pt x="166" y="499"/>
                </a:cubicBezTo>
                <a:cubicBezTo>
                  <a:pt x="332" y="582"/>
                  <a:pt x="679" y="540"/>
                  <a:pt x="1027" y="499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22893" name="Freeform 12"/>
          <p:cNvSpPr>
            <a:spLocks/>
          </p:cNvSpPr>
          <p:nvPr/>
        </p:nvSpPr>
        <p:spPr bwMode="auto">
          <a:xfrm rot="10800000">
            <a:off x="4716463" y="2986088"/>
            <a:ext cx="1630362" cy="923925"/>
          </a:xfrm>
          <a:custGeom>
            <a:avLst/>
            <a:gdLst>
              <a:gd name="T0" fmla="*/ 47625 w 1027"/>
              <a:gd name="T1" fmla="*/ 0 h 582"/>
              <a:gd name="T2" fmla="*/ 263525 w 1027"/>
              <a:gd name="T3" fmla="*/ 792162 h 582"/>
              <a:gd name="T4" fmla="*/ 1630362 w 1027"/>
              <a:gd name="T5" fmla="*/ 792162 h 582"/>
              <a:gd name="T6" fmla="*/ 0 60000 65536"/>
              <a:gd name="T7" fmla="*/ 0 60000 65536"/>
              <a:gd name="T8" fmla="*/ 0 60000 65536"/>
              <a:gd name="T9" fmla="*/ 0 w 1027"/>
              <a:gd name="T10" fmla="*/ 0 h 582"/>
              <a:gd name="T11" fmla="*/ 1027 w 1027"/>
              <a:gd name="T12" fmla="*/ 582 h 5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27" h="582">
                <a:moveTo>
                  <a:pt x="30" y="0"/>
                </a:moveTo>
                <a:cubicBezTo>
                  <a:pt x="15" y="208"/>
                  <a:pt x="0" y="416"/>
                  <a:pt x="166" y="499"/>
                </a:cubicBezTo>
                <a:cubicBezTo>
                  <a:pt x="332" y="582"/>
                  <a:pt x="679" y="540"/>
                  <a:pt x="1027" y="499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22894" name="Freeform 13"/>
          <p:cNvSpPr>
            <a:spLocks/>
          </p:cNvSpPr>
          <p:nvPr/>
        </p:nvSpPr>
        <p:spPr bwMode="auto">
          <a:xfrm rot="10800000">
            <a:off x="6516688" y="4210050"/>
            <a:ext cx="1630362" cy="923925"/>
          </a:xfrm>
          <a:custGeom>
            <a:avLst/>
            <a:gdLst>
              <a:gd name="T0" fmla="*/ 47625 w 1027"/>
              <a:gd name="T1" fmla="*/ 0 h 582"/>
              <a:gd name="T2" fmla="*/ 263525 w 1027"/>
              <a:gd name="T3" fmla="*/ 792162 h 582"/>
              <a:gd name="T4" fmla="*/ 1630362 w 1027"/>
              <a:gd name="T5" fmla="*/ 792162 h 582"/>
              <a:gd name="T6" fmla="*/ 0 60000 65536"/>
              <a:gd name="T7" fmla="*/ 0 60000 65536"/>
              <a:gd name="T8" fmla="*/ 0 60000 65536"/>
              <a:gd name="T9" fmla="*/ 0 w 1027"/>
              <a:gd name="T10" fmla="*/ 0 h 582"/>
              <a:gd name="T11" fmla="*/ 1027 w 1027"/>
              <a:gd name="T12" fmla="*/ 582 h 5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27" h="582">
                <a:moveTo>
                  <a:pt x="30" y="0"/>
                </a:moveTo>
                <a:cubicBezTo>
                  <a:pt x="15" y="208"/>
                  <a:pt x="0" y="416"/>
                  <a:pt x="166" y="499"/>
                </a:cubicBezTo>
                <a:cubicBezTo>
                  <a:pt x="332" y="582"/>
                  <a:pt x="679" y="540"/>
                  <a:pt x="1027" y="499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22895" name="Rectangle 14"/>
          <p:cNvSpPr>
            <a:spLocks noChangeArrowheads="1"/>
          </p:cNvSpPr>
          <p:nvPr/>
        </p:nvSpPr>
        <p:spPr bwMode="auto">
          <a:xfrm>
            <a:off x="6804025" y="1893888"/>
            <a:ext cx="1366838" cy="7921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400">
                <a:latin typeface="Arial" pitchFamily="34" charset="0"/>
              </a:rPr>
              <a:t>ggf. weitere</a:t>
            </a:r>
            <a:br>
              <a:rPr lang="de-DE" sz="1400">
                <a:latin typeface="Arial" pitchFamily="34" charset="0"/>
              </a:rPr>
            </a:br>
            <a:r>
              <a:rPr lang="de-DE" sz="1400">
                <a:latin typeface="Arial" pitchFamily="34" charset="0"/>
              </a:rPr>
              <a:t>Dienstleister</a:t>
            </a:r>
          </a:p>
        </p:txBody>
      </p:sp>
      <p:sp>
        <p:nvSpPr>
          <p:cNvPr id="122896" name="Line 16"/>
          <p:cNvSpPr>
            <a:spLocks noChangeShapeType="1"/>
          </p:cNvSpPr>
          <p:nvPr/>
        </p:nvSpPr>
        <p:spPr bwMode="auto">
          <a:xfrm>
            <a:off x="1684338" y="2901950"/>
            <a:ext cx="11509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22897" name="Line 17"/>
          <p:cNvSpPr>
            <a:spLocks noChangeShapeType="1"/>
          </p:cNvSpPr>
          <p:nvPr/>
        </p:nvSpPr>
        <p:spPr bwMode="auto">
          <a:xfrm>
            <a:off x="1682750" y="3333750"/>
            <a:ext cx="11509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22898" name="Text Box 18"/>
          <p:cNvSpPr txBox="1">
            <a:spLocks noChangeArrowheads="1"/>
          </p:cNvSpPr>
          <p:nvPr/>
        </p:nvSpPr>
        <p:spPr bwMode="auto">
          <a:xfrm>
            <a:off x="1806575" y="2627313"/>
            <a:ext cx="758825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Anfrage</a:t>
            </a:r>
          </a:p>
        </p:txBody>
      </p:sp>
      <p:sp>
        <p:nvSpPr>
          <p:cNvPr id="122899" name="Text Box 19"/>
          <p:cNvSpPr txBox="1">
            <a:spLocks noChangeArrowheads="1"/>
          </p:cNvSpPr>
          <p:nvPr/>
        </p:nvSpPr>
        <p:spPr bwMode="auto">
          <a:xfrm>
            <a:off x="1827213" y="3059113"/>
            <a:ext cx="73660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Lösung</a:t>
            </a:r>
          </a:p>
        </p:txBody>
      </p:sp>
      <p:sp>
        <p:nvSpPr>
          <p:cNvPr id="122900" name="Line 20"/>
          <p:cNvSpPr>
            <a:spLocks noChangeShapeType="1"/>
          </p:cNvSpPr>
          <p:nvPr/>
        </p:nvSpPr>
        <p:spPr bwMode="auto">
          <a:xfrm flipV="1">
            <a:off x="7524750" y="2757488"/>
            <a:ext cx="71438" cy="10810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22901" name="Line 21"/>
          <p:cNvSpPr>
            <a:spLocks noChangeShapeType="1"/>
          </p:cNvSpPr>
          <p:nvPr/>
        </p:nvSpPr>
        <p:spPr bwMode="auto">
          <a:xfrm flipV="1">
            <a:off x="6516688" y="2757488"/>
            <a:ext cx="503237" cy="1008062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22902" name="Line 22"/>
          <p:cNvSpPr>
            <a:spLocks noChangeShapeType="1"/>
          </p:cNvSpPr>
          <p:nvPr/>
        </p:nvSpPr>
        <p:spPr bwMode="auto">
          <a:xfrm flipV="1">
            <a:off x="4859338" y="2182813"/>
            <a:ext cx="1871662" cy="6477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22903" name="Rectangle 24"/>
          <p:cNvSpPr>
            <a:spLocks noChangeArrowheads="1"/>
          </p:cNvSpPr>
          <p:nvPr/>
        </p:nvSpPr>
        <p:spPr bwMode="auto">
          <a:xfrm>
            <a:off x="569913" y="2695575"/>
            <a:ext cx="1085850" cy="8318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400">
                <a:latin typeface="Arial" pitchFamily="34" charset="0"/>
              </a:rPr>
              <a:t>IT-</a:t>
            </a:r>
          </a:p>
          <a:p>
            <a:pPr algn="ctr"/>
            <a:r>
              <a:rPr lang="de-DE" sz="1400">
                <a:latin typeface="Arial" pitchFamily="34" charset="0"/>
              </a:rPr>
              <a:t>Anwender</a:t>
            </a:r>
          </a:p>
        </p:txBody>
      </p:sp>
      <p:sp>
        <p:nvSpPr>
          <p:cNvPr id="122904" name="Text Box 25"/>
          <p:cNvSpPr txBox="1">
            <a:spLocks noChangeArrowheads="1"/>
          </p:cNvSpPr>
          <p:nvPr/>
        </p:nvSpPr>
        <p:spPr bwMode="auto">
          <a:xfrm>
            <a:off x="3492500" y="4308475"/>
            <a:ext cx="758825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Anfrage</a:t>
            </a:r>
          </a:p>
        </p:txBody>
      </p:sp>
      <p:sp>
        <p:nvSpPr>
          <p:cNvPr id="122905" name="Text Box 26"/>
          <p:cNvSpPr txBox="1">
            <a:spLocks noChangeArrowheads="1"/>
          </p:cNvSpPr>
          <p:nvPr/>
        </p:nvSpPr>
        <p:spPr bwMode="auto">
          <a:xfrm>
            <a:off x="5253038" y="5494338"/>
            <a:ext cx="758825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Anfrage</a:t>
            </a:r>
          </a:p>
        </p:txBody>
      </p:sp>
      <p:sp>
        <p:nvSpPr>
          <p:cNvPr id="122906" name="Text Box 27"/>
          <p:cNvSpPr txBox="1">
            <a:spLocks noChangeArrowheads="1"/>
          </p:cNvSpPr>
          <p:nvPr/>
        </p:nvSpPr>
        <p:spPr bwMode="auto">
          <a:xfrm>
            <a:off x="5435600" y="2771775"/>
            <a:ext cx="7366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Lösung</a:t>
            </a:r>
          </a:p>
        </p:txBody>
      </p:sp>
      <p:sp>
        <p:nvSpPr>
          <p:cNvPr id="122907" name="Text Box 28"/>
          <p:cNvSpPr txBox="1">
            <a:spLocks noChangeArrowheads="1"/>
          </p:cNvSpPr>
          <p:nvPr/>
        </p:nvSpPr>
        <p:spPr bwMode="auto">
          <a:xfrm>
            <a:off x="7451725" y="3983038"/>
            <a:ext cx="73660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Lösung</a:t>
            </a:r>
          </a:p>
        </p:txBody>
      </p:sp>
    </p:spTree>
  </p:cSld>
  <p:clrMapOvr>
    <a:masterClrMapping/>
  </p:clrMapOvr>
  <p:transition spd="slow">
    <p:zoom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2390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616F185-BB91-4965-AC85-B74CAB566E9B}" type="slidenum">
              <a:rPr lang="de-DE"/>
              <a:pPr defTabSz="762000"/>
              <a:t>128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239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Konsequenzen der Service-Level-Verletzung (Rittweger, 2003)</a:t>
            </a:r>
          </a:p>
        </p:txBody>
      </p:sp>
      <p:pic>
        <p:nvPicPr>
          <p:cNvPr id="12390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30338" y="2222500"/>
            <a:ext cx="6283325" cy="33464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259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EC99D840-B75B-409D-8FE6-769454F47021}" type="slidenum">
              <a:rPr lang="de-DE"/>
              <a:pPr defTabSz="762000"/>
              <a:t>129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259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400" smtClean="0"/>
              <a:t>Stellenbeschreibung eines Projektcontrollers (Praxisbeispiel, Softwarehaus, etwa 250 Mitarbeiter)</a:t>
            </a:r>
          </a:p>
        </p:txBody>
      </p:sp>
      <p:pic>
        <p:nvPicPr>
          <p:cNvPr id="12595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14650" y="1600200"/>
            <a:ext cx="331470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41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7FCD01D-F2A2-4050-AE4A-14DF8FA28329}" type="slidenum">
              <a:rPr lang="de-DE"/>
              <a:pPr defTabSz="762000"/>
              <a:t>13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Regelkreis Operatives Controlling (Mayer 2003)</a:t>
            </a:r>
          </a:p>
        </p:txBody>
      </p:sp>
      <p:pic>
        <p:nvPicPr>
          <p:cNvPr id="1741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71700" y="1600200"/>
            <a:ext cx="479901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2697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E5A62D1-C221-4EBA-A58D-4D3A2E6081D7}" type="slidenum">
              <a:rPr lang="de-DE"/>
              <a:pPr defTabSz="762000"/>
              <a:t>130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269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3200" smtClean="0"/>
              <a:t>Phasenmodell für Projekte</a:t>
            </a:r>
          </a:p>
        </p:txBody>
      </p:sp>
      <p:sp>
        <p:nvSpPr>
          <p:cNvPr id="126981" name="Rectangle 4"/>
          <p:cNvSpPr>
            <a:spLocks noChangeArrowheads="1"/>
          </p:cNvSpPr>
          <p:nvPr/>
        </p:nvSpPr>
        <p:spPr bwMode="auto">
          <a:xfrm>
            <a:off x="0" y="27622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pic>
        <p:nvPicPr>
          <p:cNvPr id="126982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3888" y="3298825"/>
            <a:ext cx="7894637" cy="11922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2800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92F7631-1EAF-46D0-85AF-C418DA7EC2E0}" type="slidenum">
              <a:rPr lang="de-DE"/>
              <a:pPr defTabSz="762000"/>
              <a:t>131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280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dirty="0" smtClean="0"/>
              <a:t>Formular für einen Projektantrag, entnommen aus: </a:t>
            </a:r>
            <a:r>
              <a:rPr lang="de-DE" dirty="0" err="1" smtClean="0"/>
              <a:t>Hölzle</a:t>
            </a:r>
            <a:r>
              <a:rPr lang="de-DE" dirty="0" smtClean="0"/>
              <a:t>/</a:t>
            </a:r>
            <a:r>
              <a:rPr lang="de-DE" dirty="0" err="1" smtClean="0"/>
              <a:t>Grünig</a:t>
            </a:r>
            <a:r>
              <a:rPr lang="de-DE" dirty="0" smtClean="0"/>
              <a:t> (2002)</a:t>
            </a:r>
          </a:p>
        </p:txBody>
      </p:sp>
      <p:sp>
        <p:nvSpPr>
          <p:cNvPr id="128005" name="Rectangle 3"/>
          <p:cNvSpPr>
            <a:spLocks noChangeArrowheads="1"/>
          </p:cNvSpPr>
          <p:nvPr/>
        </p:nvSpPr>
        <p:spPr bwMode="auto">
          <a:xfrm>
            <a:off x="0" y="27622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grpSp>
        <p:nvGrpSpPr>
          <p:cNvPr id="8" name="Group 5"/>
          <p:cNvGrpSpPr>
            <a:grpSpLocks noChangeAspect="1"/>
          </p:cNvGrpSpPr>
          <p:nvPr/>
        </p:nvGrpSpPr>
        <p:grpSpPr bwMode="auto">
          <a:xfrm>
            <a:off x="2411413" y="44450"/>
            <a:ext cx="4191000" cy="6494463"/>
            <a:chOff x="1519" y="255"/>
            <a:chExt cx="2640" cy="4091"/>
          </a:xfrm>
        </p:grpSpPr>
        <p:sp>
          <p:nvSpPr>
            <p:cNvPr id="9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19" y="255"/>
              <a:ext cx="2640" cy="3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grpSp>
          <p:nvGrpSpPr>
            <p:cNvPr id="10" name="Group 206"/>
            <p:cNvGrpSpPr>
              <a:grpSpLocks/>
            </p:cNvGrpSpPr>
            <p:nvPr/>
          </p:nvGrpSpPr>
          <p:grpSpPr bwMode="auto">
            <a:xfrm>
              <a:off x="1519" y="255"/>
              <a:ext cx="2639" cy="1870"/>
              <a:chOff x="1519" y="255"/>
              <a:chExt cx="2639" cy="1870"/>
            </a:xfrm>
          </p:grpSpPr>
          <p:sp>
            <p:nvSpPr>
              <p:cNvPr id="297" name="Rectangle 6"/>
              <p:cNvSpPr>
                <a:spLocks noChangeArrowheads="1"/>
              </p:cNvSpPr>
              <p:nvPr/>
            </p:nvSpPr>
            <p:spPr bwMode="auto">
              <a:xfrm>
                <a:off x="1520" y="257"/>
                <a:ext cx="19" cy="2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8" name="Rectangle 7"/>
              <p:cNvSpPr>
                <a:spLocks noChangeArrowheads="1"/>
              </p:cNvSpPr>
              <p:nvPr/>
            </p:nvSpPr>
            <p:spPr bwMode="auto">
              <a:xfrm>
                <a:off x="4138" y="257"/>
                <a:ext cx="19" cy="2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9" name="Rectangle 8"/>
              <p:cNvSpPr>
                <a:spLocks noChangeArrowheads="1"/>
              </p:cNvSpPr>
              <p:nvPr/>
            </p:nvSpPr>
            <p:spPr bwMode="auto">
              <a:xfrm>
                <a:off x="1539" y="256"/>
                <a:ext cx="2599" cy="2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0" name="Rectangle 9"/>
              <p:cNvSpPr>
                <a:spLocks noChangeArrowheads="1"/>
              </p:cNvSpPr>
              <p:nvPr/>
            </p:nvSpPr>
            <p:spPr bwMode="auto">
              <a:xfrm>
                <a:off x="1539" y="325"/>
                <a:ext cx="596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Projektauftrag</a:t>
                </a:r>
                <a:endParaRPr lang="de-DE"/>
              </a:p>
            </p:txBody>
          </p:sp>
          <p:sp>
            <p:nvSpPr>
              <p:cNvPr id="301" name="Rectangle 10"/>
              <p:cNvSpPr>
                <a:spLocks noChangeArrowheads="1"/>
              </p:cNvSpPr>
              <p:nvPr/>
            </p:nvSpPr>
            <p:spPr bwMode="auto">
              <a:xfrm>
                <a:off x="2155" y="325"/>
                <a:ext cx="2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02" name="Rectangle 11"/>
              <p:cNvSpPr>
                <a:spLocks noChangeArrowheads="1"/>
              </p:cNvSpPr>
              <p:nvPr/>
            </p:nvSpPr>
            <p:spPr bwMode="auto">
              <a:xfrm>
                <a:off x="1519" y="25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3" name="Rectangle 12"/>
              <p:cNvSpPr>
                <a:spLocks noChangeArrowheads="1"/>
              </p:cNvSpPr>
              <p:nvPr/>
            </p:nvSpPr>
            <p:spPr bwMode="auto">
              <a:xfrm>
                <a:off x="1519" y="25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4" name="Rectangle 13"/>
              <p:cNvSpPr>
                <a:spLocks noChangeArrowheads="1"/>
              </p:cNvSpPr>
              <p:nvPr/>
            </p:nvSpPr>
            <p:spPr bwMode="auto">
              <a:xfrm>
                <a:off x="1520" y="255"/>
                <a:ext cx="2637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5" name="Rectangle 14"/>
              <p:cNvSpPr>
                <a:spLocks noChangeArrowheads="1"/>
              </p:cNvSpPr>
              <p:nvPr/>
            </p:nvSpPr>
            <p:spPr bwMode="auto">
              <a:xfrm>
                <a:off x="4157" y="25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6" name="Rectangle 15"/>
              <p:cNvSpPr>
                <a:spLocks noChangeArrowheads="1"/>
              </p:cNvSpPr>
              <p:nvPr/>
            </p:nvSpPr>
            <p:spPr bwMode="auto">
              <a:xfrm>
                <a:off x="4157" y="25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7" name="Rectangle 16"/>
              <p:cNvSpPr>
                <a:spLocks noChangeArrowheads="1"/>
              </p:cNvSpPr>
              <p:nvPr/>
            </p:nvSpPr>
            <p:spPr bwMode="auto">
              <a:xfrm>
                <a:off x="1519" y="256"/>
                <a:ext cx="1" cy="2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8" name="Rectangle 17"/>
              <p:cNvSpPr>
                <a:spLocks noChangeArrowheads="1"/>
              </p:cNvSpPr>
              <p:nvPr/>
            </p:nvSpPr>
            <p:spPr bwMode="auto">
              <a:xfrm>
                <a:off x="4157" y="256"/>
                <a:ext cx="1" cy="2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09" name="Rectangle 18"/>
              <p:cNvSpPr>
                <a:spLocks noChangeArrowheads="1"/>
              </p:cNvSpPr>
              <p:nvPr/>
            </p:nvSpPr>
            <p:spPr bwMode="auto">
              <a:xfrm>
                <a:off x="1539" y="504"/>
                <a:ext cx="3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Projektname:</a:t>
                </a:r>
                <a:endParaRPr lang="de-DE"/>
              </a:p>
            </p:txBody>
          </p:sp>
          <p:sp>
            <p:nvSpPr>
              <p:cNvPr id="310" name="Rectangle 19"/>
              <p:cNvSpPr>
                <a:spLocks noChangeArrowheads="1"/>
              </p:cNvSpPr>
              <p:nvPr/>
            </p:nvSpPr>
            <p:spPr bwMode="auto">
              <a:xfrm>
                <a:off x="1878" y="504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11" name="Rectangle 20"/>
              <p:cNvSpPr>
                <a:spLocks noChangeArrowheads="1"/>
              </p:cNvSpPr>
              <p:nvPr/>
            </p:nvSpPr>
            <p:spPr bwMode="auto">
              <a:xfrm>
                <a:off x="2049" y="504"/>
                <a:ext cx="5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IT</a:t>
                </a:r>
                <a:endParaRPr lang="de-DE"/>
              </a:p>
            </p:txBody>
          </p:sp>
          <p:sp>
            <p:nvSpPr>
              <p:cNvPr id="312" name="Rectangle 21"/>
              <p:cNvSpPr>
                <a:spLocks noChangeArrowheads="1"/>
              </p:cNvSpPr>
              <p:nvPr/>
            </p:nvSpPr>
            <p:spPr bwMode="auto">
              <a:xfrm>
                <a:off x="2101" y="504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-</a:t>
                </a:r>
                <a:endParaRPr lang="de-DE"/>
              </a:p>
            </p:txBody>
          </p:sp>
          <p:sp>
            <p:nvSpPr>
              <p:cNvPr id="313" name="Rectangle 22"/>
              <p:cNvSpPr>
                <a:spLocks noChangeArrowheads="1"/>
              </p:cNvSpPr>
              <p:nvPr/>
            </p:nvSpPr>
            <p:spPr bwMode="auto">
              <a:xfrm>
                <a:off x="2120" y="504"/>
                <a:ext cx="47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Kennzahlensystem</a:t>
                </a:r>
                <a:endParaRPr lang="de-DE"/>
              </a:p>
            </p:txBody>
          </p:sp>
          <p:sp>
            <p:nvSpPr>
              <p:cNvPr id="314" name="Rectangle 23"/>
              <p:cNvSpPr>
                <a:spLocks noChangeArrowheads="1"/>
              </p:cNvSpPr>
              <p:nvPr/>
            </p:nvSpPr>
            <p:spPr bwMode="auto">
              <a:xfrm>
                <a:off x="2604" y="504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15" name="Rectangle 24"/>
              <p:cNvSpPr>
                <a:spLocks noChangeArrowheads="1"/>
              </p:cNvSpPr>
              <p:nvPr/>
            </p:nvSpPr>
            <p:spPr bwMode="auto">
              <a:xfrm>
                <a:off x="3106" y="504"/>
                <a:ext cx="39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Projektnummer:</a:t>
                </a:r>
                <a:endParaRPr lang="de-DE"/>
              </a:p>
            </p:txBody>
          </p:sp>
          <p:sp>
            <p:nvSpPr>
              <p:cNvPr id="316" name="Rectangle 25"/>
              <p:cNvSpPr>
                <a:spLocks noChangeArrowheads="1"/>
              </p:cNvSpPr>
              <p:nvPr/>
            </p:nvSpPr>
            <p:spPr bwMode="auto">
              <a:xfrm>
                <a:off x="3511" y="504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17" name="Rectangle 26"/>
              <p:cNvSpPr>
                <a:spLocks noChangeArrowheads="1"/>
              </p:cNvSpPr>
              <p:nvPr/>
            </p:nvSpPr>
            <p:spPr bwMode="auto">
              <a:xfrm>
                <a:off x="3673" y="504"/>
                <a:ext cx="27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2004/017A</a:t>
                </a:r>
                <a:endParaRPr lang="de-DE"/>
              </a:p>
            </p:txBody>
          </p:sp>
          <p:sp>
            <p:nvSpPr>
              <p:cNvPr id="318" name="Rectangle 27"/>
              <p:cNvSpPr>
                <a:spLocks noChangeArrowheads="1"/>
              </p:cNvSpPr>
              <p:nvPr/>
            </p:nvSpPr>
            <p:spPr bwMode="auto">
              <a:xfrm>
                <a:off x="3949" y="504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19" name="Rectangle 28"/>
              <p:cNvSpPr>
                <a:spLocks noChangeArrowheads="1"/>
              </p:cNvSpPr>
              <p:nvPr/>
            </p:nvSpPr>
            <p:spPr bwMode="auto">
              <a:xfrm>
                <a:off x="1519" y="500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0" name="Rectangle 29"/>
              <p:cNvSpPr>
                <a:spLocks noChangeArrowheads="1"/>
              </p:cNvSpPr>
              <p:nvPr/>
            </p:nvSpPr>
            <p:spPr bwMode="auto">
              <a:xfrm>
                <a:off x="1520" y="500"/>
                <a:ext cx="509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1" name="Rectangle 30"/>
              <p:cNvSpPr>
                <a:spLocks noChangeArrowheads="1"/>
              </p:cNvSpPr>
              <p:nvPr/>
            </p:nvSpPr>
            <p:spPr bwMode="auto">
              <a:xfrm>
                <a:off x="2029" y="500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2" name="Rectangle 31"/>
              <p:cNvSpPr>
                <a:spLocks noChangeArrowheads="1"/>
              </p:cNvSpPr>
              <p:nvPr/>
            </p:nvSpPr>
            <p:spPr bwMode="auto">
              <a:xfrm>
                <a:off x="2030" y="500"/>
                <a:ext cx="105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3" name="Rectangle 32"/>
              <p:cNvSpPr>
                <a:spLocks noChangeArrowheads="1"/>
              </p:cNvSpPr>
              <p:nvPr/>
            </p:nvSpPr>
            <p:spPr bwMode="auto">
              <a:xfrm>
                <a:off x="3085" y="500"/>
                <a:ext cx="2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4" name="Rectangle 33"/>
              <p:cNvSpPr>
                <a:spLocks noChangeArrowheads="1"/>
              </p:cNvSpPr>
              <p:nvPr/>
            </p:nvSpPr>
            <p:spPr bwMode="auto">
              <a:xfrm>
                <a:off x="3087" y="500"/>
                <a:ext cx="566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5" name="Rectangle 34"/>
              <p:cNvSpPr>
                <a:spLocks noChangeArrowheads="1"/>
              </p:cNvSpPr>
              <p:nvPr/>
            </p:nvSpPr>
            <p:spPr bwMode="auto">
              <a:xfrm>
                <a:off x="3653" y="500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6" name="Rectangle 35"/>
              <p:cNvSpPr>
                <a:spLocks noChangeArrowheads="1"/>
              </p:cNvSpPr>
              <p:nvPr/>
            </p:nvSpPr>
            <p:spPr bwMode="auto">
              <a:xfrm>
                <a:off x="3654" y="500"/>
                <a:ext cx="503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7" name="Rectangle 36"/>
              <p:cNvSpPr>
                <a:spLocks noChangeArrowheads="1"/>
              </p:cNvSpPr>
              <p:nvPr/>
            </p:nvSpPr>
            <p:spPr bwMode="auto">
              <a:xfrm>
                <a:off x="4157" y="500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8" name="Rectangle 37"/>
              <p:cNvSpPr>
                <a:spLocks noChangeArrowheads="1"/>
              </p:cNvSpPr>
              <p:nvPr/>
            </p:nvSpPr>
            <p:spPr bwMode="auto">
              <a:xfrm>
                <a:off x="1519" y="502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29" name="Rectangle 38"/>
              <p:cNvSpPr>
                <a:spLocks noChangeArrowheads="1"/>
              </p:cNvSpPr>
              <p:nvPr/>
            </p:nvSpPr>
            <p:spPr bwMode="auto">
              <a:xfrm>
                <a:off x="2029" y="502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0" name="Rectangle 39"/>
              <p:cNvSpPr>
                <a:spLocks noChangeArrowheads="1"/>
              </p:cNvSpPr>
              <p:nvPr/>
            </p:nvSpPr>
            <p:spPr bwMode="auto">
              <a:xfrm>
                <a:off x="3085" y="502"/>
                <a:ext cx="2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1" name="Rectangle 40"/>
              <p:cNvSpPr>
                <a:spLocks noChangeArrowheads="1"/>
              </p:cNvSpPr>
              <p:nvPr/>
            </p:nvSpPr>
            <p:spPr bwMode="auto">
              <a:xfrm>
                <a:off x="3653" y="502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2" name="Rectangle 41"/>
              <p:cNvSpPr>
                <a:spLocks noChangeArrowheads="1"/>
              </p:cNvSpPr>
              <p:nvPr/>
            </p:nvSpPr>
            <p:spPr bwMode="auto">
              <a:xfrm>
                <a:off x="4157" y="502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33" name="Rectangle 42"/>
              <p:cNvSpPr>
                <a:spLocks noChangeArrowheads="1"/>
              </p:cNvSpPr>
              <p:nvPr/>
            </p:nvSpPr>
            <p:spPr bwMode="auto">
              <a:xfrm>
                <a:off x="1539" y="688"/>
                <a:ext cx="34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Auftraggeber:</a:t>
                </a:r>
                <a:endParaRPr lang="de-DE"/>
              </a:p>
            </p:txBody>
          </p:sp>
          <p:sp>
            <p:nvSpPr>
              <p:cNvPr id="334" name="Rectangle 43"/>
              <p:cNvSpPr>
                <a:spLocks noChangeArrowheads="1"/>
              </p:cNvSpPr>
              <p:nvPr/>
            </p:nvSpPr>
            <p:spPr bwMode="auto">
              <a:xfrm>
                <a:off x="1886" y="688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35" name="Rectangle 44"/>
              <p:cNvSpPr>
                <a:spLocks noChangeArrowheads="1"/>
              </p:cNvSpPr>
              <p:nvPr/>
            </p:nvSpPr>
            <p:spPr bwMode="auto">
              <a:xfrm>
                <a:off x="2049" y="605"/>
                <a:ext cx="69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Dr. H. Becker, Leiter Finanz</a:t>
                </a:r>
                <a:endParaRPr lang="de-DE"/>
              </a:p>
            </p:txBody>
          </p:sp>
          <p:sp>
            <p:nvSpPr>
              <p:cNvPr id="336" name="Rectangle 45"/>
              <p:cNvSpPr>
                <a:spLocks noChangeArrowheads="1"/>
              </p:cNvSpPr>
              <p:nvPr/>
            </p:nvSpPr>
            <p:spPr bwMode="auto">
              <a:xfrm>
                <a:off x="2755" y="605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-</a:t>
                </a:r>
                <a:endParaRPr lang="de-DE"/>
              </a:p>
            </p:txBody>
          </p:sp>
          <p:sp>
            <p:nvSpPr>
              <p:cNvPr id="337" name="Rectangle 46"/>
              <p:cNvSpPr>
                <a:spLocks noChangeArrowheads="1"/>
              </p:cNvSpPr>
              <p:nvPr/>
            </p:nvSpPr>
            <p:spPr bwMode="auto">
              <a:xfrm>
                <a:off x="2776" y="605"/>
                <a:ext cx="12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und </a:t>
                </a:r>
                <a:endParaRPr lang="de-DE"/>
              </a:p>
            </p:txBody>
          </p:sp>
          <p:sp>
            <p:nvSpPr>
              <p:cNvPr id="338" name="Rectangle 47"/>
              <p:cNvSpPr>
                <a:spLocks noChangeArrowheads="1"/>
              </p:cNvSpPr>
              <p:nvPr/>
            </p:nvSpPr>
            <p:spPr bwMode="auto">
              <a:xfrm>
                <a:off x="2049" y="671"/>
                <a:ext cx="443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Rechnungswesen</a:t>
                </a:r>
                <a:endParaRPr lang="de-DE"/>
              </a:p>
            </p:txBody>
          </p:sp>
          <p:sp>
            <p:nvSpPr>
              <p:cNvPr id="339" name="Rectangle 48"/>
              <p:cNvSpPr>
                <a:spLocks noChangeArrowheads="1"/>
              </p:cNvSpPr>
              <p:nvPr/>
            </p:nvSpPr>
            <p:spPr bwMode="auto">
              <a:xfrm>
                <a:off x="2505" y="671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40" name="Rectangle 49"/>
              <p:cNvSpPr>
                <a:spLocks noChangeArrowheads="1"/>
              </p:cNvSpPr>
              <p:nvPr/>
            </p:nvSpPr>
            <p:spPr bwMode="auto">
              <a:xfrm>
                <a:off x="2049" y="771"/>
                <a:ext cx="94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G. Seidel, Leiterin Informationstechnik</a:t>
                </a:r>
                <a:endParaRPr lang="de-DE"/>
              </a:p>
            </p:txBody>
          </p:sp>
          <p:sp>
            <p:nvSpPr>
              <p:cNvPr id="341" name="Rectangle 50"/>
              <p:cNvSpPr>
                <a:spLocks noChangeArrowheads="1"/>
              </p:cNvSpPr>
              <p:nvPr/>
            </p:nvSpPr>
            <p:spPr bwMode="auto">
              <a:xfrm>
                <a:off x="3018" y="771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42" name="Rectangle 51"/>
              <p:cNvSpPr>
                <a:spLocks noChangeArrowheads="1"/>
              </p:cNvSpPr>
              <p:nvPr/>
            </p:nvSpPr>
            <p:spPr bwMode="auto">
              <a:xfrm>
                <a:off x="3106" y="688"/>
                <a:ext cx="31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Projektleiter:</a:t>
                </a:r>
                <a:endParaRPr lang="de-DE"/>
              </a:p>
            </p:txBody>
          </p:sp>
          <p:sp>
            <p:nvSpPr>
              <p:cNvPr id="343" name="Rectangle 52"/>
              <p:cNvSpPr>
                <a:spLocks noChangeArrowheads="1"/>
              </p:cNvSpPr>
              <p:nvPr/>
            </p:nvSpPr>
            <p:spPr bwMode="auto">
              <a:xfrm>
                <a:off x="3423" y="688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44" name="Rectangle 53"/>
              <p:cNvSpPr>
                <a:spLocks noChangeArrowheads="1"/>
              </p:cNvSpPr>
              <p:nvPr/>
            </p:nvSpPr>
            <p:spPr bwMode="auto">
              <a:xfrm>
                <a:off x="3673" y="688"/>
                <a:ext cx="31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Bernd Müller</a:t>
                </a:r>
                <a:endParaRPr lang="de-DE"/>
              </a:p>
            </p:txBody>
          </p:sp>
          <p:sp>
            <p:nvSpPr>
              <p:cNvPr id="345" name="Rectangle 54"/>
              <p:cNvSpPr>
                <a:spLocks noChangeArrowheads="1"/>
              </p:cNvSpPr>
              <p:nvPr/>
            </p:nvSpPr>
            <p:spPr bwMode="auto">
              <a:xfrm>
                <a:off x="3997" y="688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46" name="Rectangle 55"/>
              <p:cNvSpPr>
                <a:spLocks noChangeArrowheads="1"/>
              </p:cNvSpPr>
              <p:nvPr/>
            </p:nvSpPr>
            <p:spPr bwMode="auto">
              <a:xfrm>
                <a:off x="1519" y="60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7" name="Rectangle 56"/>
              <p:cNvSpPr>
                <a:spLocks noChangeArrowheads="1"/>
              </p:cNvSpPr>
              <p:nvPr/>
            </p:nvSpPr>
            <p:spPr bwMode="auto">
              <a:xfrm>
                <a:off x="1520" y="602"/>
                <a:ext cx="509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8" name="Rectangle 57"/>
              <p:cNvSpPr>
                <a:spLocks noChangeArrowheads="1"/>
              </p:cNvSpPr>
              <p:nvPr/>
            </p:nvSpPr>
            <p:spPr bwMode="auto">
              <a:xfrm>
                <a:off x="2029" y="60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49" name="Rectangle 58"/>
              <p:cNvSpPr>
                <a:spLocks noChangeArrowheads="1"/>
              </p:cNvSpPr>
              <p:nvPr/>
            </p:nvSpPr>
            <p:spPr bwMode="auto">
              <a:xfrm>
                <a:off x="2030" y="602"/>
                <a:ext cx="105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0" name="Rectangle 59"/>
              <p:cNvSpPr>
                <a:spLocks noChangeArrowheads="1"/>
              </p:cNvSpPr>
              <p:nvPr/>
            </p:nvSpPr>
            <p:spPr bwMode="auto">
              <a:xfrm>
                <a:off x="3085" y="602"/>
                <a:ext cx="2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1" name="Rectangle 60"/>
              <p:cNvSpPr>
                <a:spLocks noChangeArrowheads="1"/>
              </p:cNvSpPr>
              <p:nvPr/>
            </p:nvSpPr>
            <p:spPr bwMode="auto">
              <a:xfrm>
                <a:off x="3087" y="602"/>
                <a:ext cx="566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2" name="Rectangle 61"/>
              <p:cNvSpPr>
                <a:spLocks noChangeArrowheads="1"/>
              </p:cNvSpPr>
              <p:nvPr/>
            </p:nvSpPr>
            <p:spPr bwMode="auto">
              <a:xfrm>
                <a:off x="3653" y="60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3" name="Rectangle 62"/>
              <p:cNvSpPr>
                <a:spLocks noChangeArrowheads="1"/>
              </p:cNvSpPr>
              <p:nvPr/>
            </p:nvSpPr>
            <p:spPr bwMode="auto">
              <a:xfrm>
                <a:off x="3654" y="602"/>
                <a:ext cx="503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4" name="Rectangle 63"/>
              <p:cNvSpPr>
                <a:spLocks noChangeArrowheads="1"/>
              </p:cNvSpPr>
              <p:nvPr/>
            </p:nvSpPr>
            <p:spPr bwMode="auto">
              <a:xfrm>
                <a:off x="4157" y="60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5" name="Rectangle 64"/>
              <p:cNvSpPr>
                <a:spLocks noChangeArrowheads="1"/>
              </p:cNvSpPr>
              <p:nvPr/>
            </p:nvSpPr>
            <p:spPr bwMode="auto">
              <a:xfrm>
                <a:off x="1519" y="603"/>
                <a:ext cx="1" cy="26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6" name="Rectangle 65"/>
              <p:cNvSpPr>
                <a:spLocks noChangeArrowheads="1"/>
              </p:cNvSpPr>
              <p:nvPr/>
            </p:nvSpPr>
            <p:spPr bwMode="auto">
              <a:xfrm>
                <a:off x="2029" y="603"/>
                <a:ext cx="1" cy="26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7" name="Rectangle 66"/>
              <p:cNvSpPr>
                <a:spLocks noChangeArrowheads="1"/>
              </p:cNvSpPr>
              <p:nvPr/>
            </p:nvSpPr>
            <p:spPr bwMode="auto">
              <a:xfrm>
                <a:off x="3085" y="603"/>
                <a:ext cx="2" cy="26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8" name="Rectangle 67"/>
              <p:cNvSpPr>
                <a:spLocks noChangeArrowheads="1"/>
              </p:cNvSpPr>
              <p:nvPr/>
            </p:nvSpPr>
            <p:spPr bwMode="auto">
              <a:xfrm>
                <a:off x="3653" y="603"/>
                <a:ext cx="1" cy="26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59" name="Rectangle 68"/>
              <p:cNvSpPr>
                <a:spLocks noChangeArrowheads="1"/>
              </p:cNvSpPr>
              <p:nvPr/>
            </p:nvSpPr>
            <p:spPr bwMode="auto">
              <a:xfrm>
                <a:off x="4157" y="603"/>
                <a:ext cx="1" cy="26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0" name="Rectangle 69"/>
              <p:cNvSpPr>
                <a:spLocks noChangeArrowheads="1"/>
              </p:cNvSpPr>
              <p:nvPr/>
            </p:nvSpPr>
            <p:spPr bwMode="auto">
              <a:xfrm>
                <a:off x="1539" y="873"/>
                <a:ext cx="18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Datum:</a:t>
                </a:r>
                <a:endParaRPr lang="de-DE"/>
              </a:p>
            </p:txBody>
          </p:sp>
          <p:sp>
            <p:nvSpPr>
              <p:cNvPr id="361" name="Rectangle 70"/>
              <p:cNvSpPr>
                <a:spLocks noChangeArrowheads="1"/>
              </p:cNvSpPr>
              <p:nvPr/>
            </p:nvSpPr>
            <p:spPr bwMode="auto">
              <a:xfrm>
                <a:off x="1724" y="87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62" name="Rectangle 71"/>
              <p:cNvSpPr>
                <a:spLocks noChangeArrowheads="1"/>
              </p:cNvSpPr>
              <p:nvPr/>
            </p:nvSpPr>
            <p:spPr bwMode="auto">
              <a:xfrm>
                <a:off x="2049" y="873"/>
                <a:ext cx="28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17.12.2003</a:t>
                </a:r>
                <a:endParaRPr lang="de-DE"/>
              </a:p>
            </p:txBody>
          </p:sp>
          <p:sp>
            <p:nvSpPr>
              <p:cNvPr id="363" name="Rectangle 72"/>
              <p:cNvSpPr>
                <a:spLocks noChangeArrowheads="1"/>
              </p:cNvSpPr>
              <p:nvPr/>
            </p:nvSpPr>
            <p:spPr bwMode="auto">
              <a:xfrm>
                <a:off x="2336" y="87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64" name="Rectangle 73"/>
              <p:cNvSpPr>
                <a:spLocks noChangeArrowheads="1"/>
              </p:cNvSpPr>
              <p:nvPr/>
            </p:nvSpPr>
            <p:spPr bwMode="auto">
              <a:xfrm>
                <a:off x="3106" y="87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65" name="Rectangle 74"/>
              <p:cNvSpPr>
                <a:spLocks noChangeArrowheads="1"/>
              </p:cNvSpPr>
              <p:nvPr/>
            </p:nvSpPr>
            <p:spPr bwMode="auto">
              <a:xfrm>
                <a:off x="3673" y="87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66" name="Rectangle 75"/>
              <p:cNvSpPr>
                <a:spLocks noChangeArrowheads="1"/>
              </p:cNvSpPr>
              <p:nvPr/>
            </p:nvSpPr>
            <p:spPr bwMode="auto">
              <a:xfrm>
                <a:off x="1519" y="869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7" name="Rectangle 76"/>
              <p:cNvSpPr>
                <a:spLocks noChangeArrowheads="1"/>
              </p:cNvSpPr>
              <p:nvPr/>
            </p:nvSpPr>
            <p:spPr bwMode="auto">
              <a:xfrm>
                <a:off x="1520" y="869"/>
                <a:ext cx="509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8" name="Rectangle 77"/>
              <p:cNvSpPr>
                <a:spLocks noChangeArrowheads="1"/>
              </p:cNvSpPr>
              <p:nvPr/>
            </p:nvSpPr>
            <p:spPr bwMode="auto">
              <a:xfrm>
                <a:off x="2029" y="869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69" name="Rectangle 78"/>
              <p:cNvSpPr>
                <a:spLocks noChangeArrowheads="1"/>
              </p:cNvSpPr>
              <p:nvPr/>
            </p:nvSpPr>
            <p:spPr bwMode="auto">
              <a:xfrm>
                <a:off x="2030" y="869"/>
                <a:ext cx="105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0" name="Rectangle 79"/>
              <p:cNvSpPr>
                <a:spLocks noChangeArrowheads="1"/>
              </p:cNvSpPr>
              <p:nvPr/>
            </p:nvSpPr>
            <p:spPr bwMode="auto">
              <a:xfrm>
                <a:off x="3085" y="869"/>
                <a:ext cx="2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1" name="Rectangle 80"/>
              <p:cNvSpPr>
                <a:spLocks noChangeArrowheads="1"/>
              </p:cNvSpPr>
              <p:nvPr/>
            </p:nvSpPr>
            <p:spPr bwMode="auto">
              <a:xfrm>
                <a:off x="3087" y="869"/>
                <a:ext cx="566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2" name="Rectangle 81"/>
              <p:cNvSpPr>
                <a:spLocks noChangeArrowheads="1"/>
              </p:cNvSpPr>
              <p:nvPr/>
            </p:nvSpPr>
            <p:spPr bwMode="auto">
              <a:xfrm>
                <a:off x="3653" y="869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3" name="Rectangle 82"/>
              <p:cNvSpPr>
                <a:spLocks noChangeArrowheads="1"/>
              </p:cNvSpPr>
              <p:nvPr/>
            </p:nvSpPr>
            <p:spPr bwMode="auto">
              <a:xfrm>
                <a:off x="3654" y="869"/>
                <a:ext cx="503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4" name="Rectangle 83"/>
              <p:cNvSpPr>
                <a:spLocks noChangeArrowheads="1"/>
              </p:cNvSpPr>
              <p:nvPr/>
            </p:nvSpPr>
            <p:spPr bwMode="auto">
              <a:xfrm>
                <a:off x="4157" y="869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5" name="Rectangle 84"/>
              <p:cNvSpPr>
                <a:spLocks noChangeArrowheads="1"/>
              </p:cNvSpPr>
              <p:nvPr/>
            </p:nvSpPr>
            <p:spPr bwMode="auto">
              <a:xfrm>
                <a:off x="1519" y="871"/>
                <a:ext cx="1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6" name="Rectangle 85"/>
              <p:cNvSpPr>
                <a:spLocks noChangeArrowheads="1"/>
              </p:cNvSpPr>
              <p:nvPr/>
            </p:nvSpPr>
            <p:spPr bwMode="auto">
              <a:xfrm>
                <a:off x="2029" y="871"/>
                <a:ext cx="1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7" name="Rectangle 86"/>
              <p:cNvSpPr>
                <a:spLocks noChangeArrowheads="1"/>
              </p:cNvSpPr>
              <p:nvPr/>
            </p:nvSpPr>
            <p:spPr bwMode="auto">
              <a:xfrm>
                <a:off x="3085" y="871"/>
                <a:ext cx="2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8" name="Rectangle 87"/>
              <p:cNvSpPr>
                <a:spLocks noChangeArrowheads="1"/>
              </p:cNvSpPr>
              <p:nvPr/>
            </p:nvSpPr>
            <p:spPr bwMode="auto">
              <a:xfrm>
                <a:off x="3653" y="871"/>
                <a:ext cx="1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79" name="Rectangle 88"/>
              <p:cNvSpPr>
                <a:spLocks noChangeArrowheads="1"/>
              </p:cNvSpPr>
              <p:nvPr/>
            </p:nvSpPr>
            <p:spPr bwMode="auto">
              <a:xfrm>
                <a:off x="4157" y="871"/>
                <a:ext cx="1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0" name="Rectangle 89"/>
              <p:cNvSpPr>
                <a:spLocks noChangeArrowheads="1"/>
              </p:cNvSpPr>
              <p:nvPr/>
            </p:nvSpPr>
            <p:spPr bwMode="auto">
              <a:xfrm>
                <a:off x="1520" y="972"/>
                <a:ext cx="19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1" name="Rectangle 90"/>
              <p:cNvSpPr>
                <a:spLocks noChangeArrowheads="1"/>
              </p:cNvSpPr>
              <p:nvPr/>
            </p:nvSpPr>
            <p:spPr bwMode="auto">
              <a:xfrm>
                <a:off x="2009" y="972"/>
                <a:ext cx="20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2" name="Rectangle 91"/>
              <p:cNvSpPr>
                <a:spLocks noChangeArrowheads="1"/>
              </p:cNvSpPr>
              <p:nvPr/>
            </p:nvSpPr>
            <p:spPr bwMode="auto">
              <a:xfrm>
                <a:off x="1539" y="972"/>
                <a:ext cx="470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3" name="Rectangle 92"/>
              <p:cNvSpPr>
                <a:spLocks noChangeArrowheads="1"/>
              </p:cNvSpPr>
              <p:nvPr/>
            </p:nvSpPr>
            <p:spPr bwMode="auto">
              <a:xfrm>
                <a:off x="1539" y="1005"/>
                <a:ext cx="371" cy="6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b="1">
                    <a:solidFill>
                      <a:srgbClr val="000000"/>
                    </a:solidFill>
                  </a:rPr>
                  <a:t>Problemstellu</a:t>
                </a:r>
                <a:endParaRPr lang="de-DE"/>
              </a:p>
            </p:txBody>
          </p:sp>
          <p:sp>
            <p:nvSpPr>
              <p:cNvPr id="384" name="Rectangle 93"/>
              <p:cNvSpPr>
                <a:spLocks noChangeArrowheads="1"/>
              </p:cNvSpPr>
              <p:nvPr/>
            </p:nvSpPr>
            <p:spPr bwMode="auto">
              <a:xfrm>
                <a:off x="1917" y="1005"/>
                <a:ext cx="68" cy="6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b="1">
                    <a:solidFill>
                      <a:srgbClr val="000000"/>
                    </a:solidFill>
                  </a:rPr>
                  <a:t>ng</a:t>
                </a:r>
                <a:endParaRPr lang="de-DE"/>
              </a:p>
            </p:txBody>
          </p:sp>
          <p:sp>
            <p:nvSpPr>
              <p:cNvPr id="385" name="Rectangle 94"/>
              <p:cNvSpPr>
                <a:spLocks noChangeArrowheads="1"/>
              </p:cNvSpPr>
              <p:nvPr/>
            </p:nvSpPr>
            <p:spPr bwMode="auto">
              <a:xfrm>
                <a:off x="1988" y="1008"/>
                <a:ext cx="32" cy="6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: </a:t>
                </a:r>
                <a:endParaRPr lang="de-DE"/>
              </a:p>
            </p:txBody>
          </p:sp>
          <p:sp>
            <p:nvSpPr>
              <p:cNvPr id="386" name="Rectangle 95"/>
              <p:cNvSpPr>
                <a:spLocks noChangeArrowheads="1"/>
              </p:cNvSpPr>
              <p:nvPr/>
            </p:nvSpPr>
            <p:spPr bwMode="auto">
              <a:xfrm>
                <a:off x="2020" y="1008"/>
                <a:ext cx="16" cy="6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87" name="Rectangle 96"/>
              <p:cNvSpPr>
                <a:spLocks noChangeArrowheads="1"/>
              </p:cNvSpPr>
              <p:nvPr/>
            </p:nvSpPr>
            <p:spPr bwMode="auto">
              <a:xfrm>
                <a:off x="2025" y="972"/>
                <a:ext cx="24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8" name="Rectangle 97"/>
              <p:cNvSpPr>
                <a:spLocks noChangeArrowheads="1"/>
              </p:cNvSpPr>
              <p:nvPr/>
            </p:nvSpPr>
            <p:spPr bwMode="auto">
              <a:xfrm>
                <a:off x="4139" y="972"/>
                <a:ext cx="18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89" name="Rectangle 98"/>
              <p:cNvSpPr>
                <a:spLocks noChangeArrowheads="1"/>
              </p:cNvSpPr>
              <p:nvPr/>
            </p:nvSpPr>
            <p:spPr bwMode="auto">
              <a:xfrm>
                <a:off x="2049" y="972"/>
                <a:ext cx="2090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0" name="Rectangle 99"/>
              <p:cNvSpPr>
                <a:spLocks noChangeArrowheads="1"/>
              </p:cNvSpPr>
              <p:nvPr/>
            </p:nvSpPr>
            <p:spPr bwMode="auto">
              <a:xfrm>
                <a:off x="2049" y="1009"/>
                <a:ext cx="168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Was ist der Grund für das Projekt, welches der strategische Zweck?</a:t>
                </a:r>
                <a:endParaRPr lang="de-DE"/>
              </a:p>
            </p:txBody>
          </p:sp>
          <p:sp>
            <p:nvSpPr>
              <p:cNvPr id="391" name="Rectangle 100"/>
              <p:cNvSpPr>
                <a:spLocks noChangeArrowheads="1"/>
              </p:cNvSpPr>
              <p:nvPr/>
            </p:nvSpPr>
            <p:spPr bwMode="auto">
              <a:xfrm>
                <a:off x="3773" y="100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392" name="Rectangle 101"/>
              <p:cNvSpPr>
                <a:spLocks noChangeArrowheads="1"/>
              </p:cNvSpPr>
              <p:nvPr/>
            </p:nvSpPr>
            <p:spPr bwMode="auto">
              <a:xfrm>
                <a:off x="1519" y="97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3" name="Rectangle 102"/>
              <p:cNvSpPr>
                <a:spLocks noChangeArrowheads="1"/>
              </p:cNvSpPr>
              <p:nvPr/>
            </p:nvSpPr>
            <p:spPr bwMode="auto">
              <a:xfrm>
                <a:off x="1520" y="972"/>
                <a:ext cx="508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4" name="Rectangle 103"/>
              <p:cNvSpPr>
                <a:spLocks noChangeArrowheads="1"/>
              </p:cNvSpPr>
              <p:nvPr/>
            </p:nvSpPr>
            <p:spPr bwMode="auto">
              <a:xfrm>
                <a:off x="2028" y="97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5" name="Rectangle 104"/>
              <p:cNvSpPr>
                <a:spLocks noChangeArrowheads="1"/>
              </p:cNvSpPr>
              <p:nvPr/>
            </p:nvSpPr>
            <p:spPr bwMode="auto">
              <a:xfrm>
                <a:off x="2029" y="97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6" name="Rectangle 105"/>
              <p:cNvSpPr>
                <a:spLocks noChangeArrowheads="1"/>
              </p:cNvSpPr>
              <p:nvPr/>
            </p:nvSpPr>
            <p:spPr bwMode="auto">
              <a:xfrm>
                <a:off x="2030" y="972"/>
                <a:ext cx="105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7" name="Rectangle 106"/>
              <p:cNvSpPr>
                <a:spLocks noChangeArrowheads="1"/>
              </p:cNvSpPr>
              <p:nvPr/>
            </p:nvSpPr>
            <p:spPr bwMode="auto">
              <a:xfrm>
                <a:off x="3085" y="972"/>
                <a:ext cx="2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8" name="Rectangle 107"/>
              <p:cNvSpPr>
                <a:spLocks noChangeArrowheads="1"/>
              </p:cNvSpPr>
              <p:nvPr/>
            </p:nvSpPr>
            <p:spPr bwMode="auto">
              <a:xfrm>
                <a:off x="3087" y="972"/>
                <a:ext cx="566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399" name="Rectangle 108"/>
              <p:cNvSpPr>
                <a:spLocks noChangeArrowheads="1"/>
              </p:cNvSpPr>
              <p:nvPr/>
            </p:nvSpPr>
            <p:spPr bwMode="auto">
              <a:xfrm>
                <a:off x="3653" y="97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0" name="Rectangle 109"/>
              <p:cNvSpPr>
                <a:spLocks noChangeArrowheads="1"/>
              </p:cNvSpPr>
              <p:nvPr/>
            </p:nvSpPr>
            <p:spPr bwMode="auto">
              <a:xfrm>
                <a:off x="3654" y="972"/>
                <a:ext cx="503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1" name="Rectangle 110"/>
              <p:cNvSpPr>
                <a:spLocks noChangeArrowheads="1"/>
              </p:cNvSpPr>
              <p:nvPr/>
            </p:nvSpPr>
            <p:spPr bwMode="auto">
              <a:xfrm>
                <a:off x="4157" y="97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2" name="Rectangle 111"/>
              <p:cNvSpPr>
                <a:spLocks noChangeArrowheads="1"/>
              </p:cNvSpPr>
              <p:nvPr/>
            </p:nvSpPr>
            <p:spPr bwMode="auto">
              <a:xfrm>
                <a:off x="1519" y="972"/>
                <a:ext cx="1" cy="13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3" name="Rectangle 112"/>
              <p:cNvSpPr>
                <a:spLocks noChangeArrowheads="1"/>
              </p:cNvSpPr>
              <p:nvPr/>
            </p:nvSpPr>
            <p:spPr bwMode="auto">
              <a:xfrm>
                <a:off x="4157" y="972"/>
                <a:ext cx="1" cy="13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04" name="Rectangle 113"/>
              <p:cNvSpPr>
                <a:spLocks noChangeArrowheads="1"/>
              </p:cNvSpPr>
              <p:nvPr/>
            </p:nvSpPr>
            <p:spPr bwMode="auto">
              <a:xfrm>
                <a:off x="1539" y="1111"/>
                <a:ext cx="14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Die IT</a:t>
                </a:r>
                <a:endParaRPr lang="de-DE"/>
              </a:p>
            </p:txBody>
          </p:sp>
          <p:sp>
            <p:nvSpPr>
              <p:cNvPr id="405" name="Rectangle 114"/>
              <p:cNvSpPr>
                <a:spLocks noChangeArrowheads="1"/>
              </p:cNvSpPr>
              <p:nvPr/>
            </p:nvSpPr>
            <p:spPr bwMode="auto">
              <a:xfrm>
                <a:off x="1692" y="1111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-</a:t>
                </a:r>
                <a:endParaRPr lang="de-DE"/>
              </a:p>
            </p:txBody>
          </p:sp>
          <p:sp>
            <p:nvSpPr>
              <p:cNvPr id="406" name="Rectangle 115"/>
              <p:cNvSpPr>
                <a:spLocks noChangeArrowheads="1"/>
              </p:cNvSpPr>
              <p:nvPr/>
            </p:nvSpPr>
            <p:spPr bwMode="auto">
              <a:xfrm>
                <a:off x="1711" y="1111"/>
                <a:ext cx="2223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Kosten sind in den vergangenen Jahren stark angestiegen. Die Ursachen hierfür sind nur </a:t>
                </a:r>
                <a:endParaRPr lang="de-DE"/>
              </a:p>
            </p:txBody>
          </p:sp>
          <p:sp>
            <p:nvSpPr>
              <p:cNvPr id="407" name="Rectangle 116"/>
              <p:cNvSpPr>
                <a:spLocks noChangeArrowheads="1"/>
              </p:cNvSpPr>
              <p:nvPr/>
            </p:nvSpPr>
            <p:spPr bwMode="auto">
              <a:xfrm>
                <a:off x="1539" y="1177"/>
                <a:ext cx="232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ansatzweise bekannt. Ein Kennzahlensystem mit einem Focus auf die Informationstechnik exi</a:t>
                </a:r>
                <a:endParaRPr lang="de-DE"/>
              </a:p>
            </p:txBody>
          </p:sp>
          <p:sp>
            <p:nvSpPr>
              <p:cNvPr id="408" name="Rectangle 117"/>
              <p:cNvSpPr>
                <a:spLocks noChangeArrowheads="1"/>
              </p:cNvSpPr>
              <p:nvPr/>
            </p:nvSpPr>
            <p:spPr bwMode="auto">
              <a:xfrm>
                <a:off x="3915" y="1177"/>
                <a:ext cx="1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stiert </a:t>
                </a:r>
                <a:endParaRPr lang="de-DE"/>
              </a:p>
            </p:txBody>
          </p:sp>
          <p:sp>
            <p:nvSpPr>
              <p:cNvPr id="409" name="Rectangle 118"/>
              <p:cNvSpPr>
                <a:spLocks noChangeArrowheads="1"/>
              </p:cNvSpPr>
              <p:nvPr/>
            </p:nvSpPr>
            <p:spPr bwMode="auto">
              <a:xfrm>
                <a:off x="1539" y="1243"/>
                <a:ext cx="11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nicht</a:t>
                </a:r>
                <a:endParaRPr lang="de-DE"/>
              </a:p>
            </p:txBody>
          </p:sp>
          <p:sp>
            <p:nvSpPr>
              <p:cNvPr id="410" name="Rectangle 119"/>
              <p:cNvSpPr>
                <a:spLocks noChangeArrowheads="1"/>
              </p:cNvSpPr>
              <p:nvPr/>
            </p:nvSpPr>
            <p:spPr bwMode="auto">
              <a:xfrm>
                <a:off x="1660" y="124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11" name="Rectangle 120"/>
              <p:cNvSpPr>
                <a:spLocks noChangeArrowheads="1"/>
              </p:cNvSpPr>
              <p:nvPr/>
            </p:nvSpPr>
            <p:spPr bwMode="auto">
              <a:xfrm>
                <a:off x="1519" y="1107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2" name="Rectangle 121"/>
              <p:cNvSpPr>
                <a:spLocks noChangeArrowheads="1"/>
              </p:cNvSpPr>
              <p:nvPr/>
            </p:nvSpPr>
            <p:spPr bwMode="auto">
              <a:xfrm>
                <a:off x="1520" y="1107"/>
                <a:ext cx="508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3" name="Rectangle 122"/>
              <p:cNvSpPr>
                <a:spLocks noChangeArrowheads="1"/>
              </p:cNvSpPr>
              <p:nvPr/>
            </p:nvSpPr>
            <p:spPr bwMode="auto">
              <a:xfrm>
                <a:off x="2028" y="1107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4" name="Rectangle 123"/>
              <p:cNvSpPr>
                <a:spLocks noChangeArrowheads="1"/>
              </p:cNvSpPr>
              <p:nvPr/>
            </p:nvSpPr>
            <p:spPr bwMode="auto">
              <a:xfrm>
                <a:off x="2029" y="1107"/>
                <a:ext cx="2128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5" name="Rectangle 124"/>
              <p:cNvSpPr>
                <a:spLocks noChangeArrowheads="1"/>
              </p:cNvSpPr>
              <p:nvPr/>
            </p:nvSpPr>
            <p:spPr bwMode="auto">
              <a:xfrm>
                <a:off x="4157" y="1107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6" name="Rectangle 125"/>
              <p:cNvSpPr>
                <a:spLocks noChangeArrowheads="1"/>
              </p:cNvSpPr>
              <p:nvPr/>
            </p:nvSpPr>
            <p:spPr bwMode="auto">
              <a:xfrm>
                <a:off x="1519" y="1109"/>
                <a:ext cx="1" cy="2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7" name="Rectangle 126"/>
              <p:cNvSpPr>
                <a:spLocks noChangeArrowheads="1"/>
              </p:cNvSpPr>
              <p:nvPr/>
            </p:nvSpPr>
            <p:spPr bwMode="auto">
              <a:xfrm>
                <a:off x="4157" y="1109"/>
                <a:ext cx="1" cy="2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8" name="Rectangle 127"/>
              <p:cNvSpPr>
                <a:spLocks noChangeArrowheads="1"/>
              </p:cNvSpPr>
              <p:nvPr/>
            </p:nvSpPr>
            <p:spPr bwMode="auto">
              <a:xfrm>
                <a:off x="1520" y="1343"/>
                <a:ext cx="19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19" name="Rectangle 128"/>
              <p:cNvSpPr>
                <a:spLocks noChangeArrowheads="1"/>
              </p:cNvSpPr>
              <p:nvPr/>
            </p:nvSpPr>
            <p:spPr bwMode="auto">
              <a:xfrm>
                <a:off x="2009" y="1343"/>
                <a:ext cx="20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0" name="Rectangle 129"/>
              <p:cNvSpPr>
                <a:spLocks noChangeArrowheads="1"/>
              </p:cNvSpPr>
              <p:nvPr/>
            </p:nvSpPr>
            <p:spPr bwMode="auto">
              <a:xfrm>
                <a:off x="1520" y="1477"/>
                <a:ext cx="509" cy="1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1" name="Rectangle 130"/>
              <p:cNvSpPr>
                <a:spLocks noChangeArrowheads="1"/>
              </p:cNvSpPr>
              <p:nvPr/>
            </p:nvSpPr>
            <p:spPr bwMode="auto">
              <a:xfrm>
                <a:off x="1539" y="1343"/>
                <a:ext cx="470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2" name="Rectangle 131"/>
              <p:cNvSpPr>
                <a:spLocks noChangeArrowheads="1"/>
              </p:cNvSpPr>
              <p:nvPr/>
            </p:nvSpPr>
            <p:spPr bwMode="auto">
              <a:xfrm>
                <a:off x="1539" y="1375"/>
                <a:ext cx="19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b="1">
                    <a:solidFill>
                      <a:srgbClr val="000000"/>
                    </a:solidFill>
                  </a:rPr>
                  <a:t>Projekt</a:t>
                </a:r>
                <a:endParaRPr lang="de-DE"/>
              </a:p>
            </p:txBody>
          </p:sp>
          <p:sp>
            <p:nvSpPr>
              <p:cNvPr id="423" name="Rectangle 132"/>
              <p:cNvSpPr>
                <a:spLocks noChangeArrowheads="1"/>
              </p:cNvSpPr>
              <p:nvPr/>
            </p:nvSpPr>
            <p:spPr bwMode="auto">
              <a:xfrm>
                <a:off x="1734" y="1375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b="1">
                    <a:solidFill>
                      <a:srgbClr val="000000"/>
                    </a:solidFill>
                  </a:rPr>
                  <a:t>-</a:t>
                </a:r>
                <a:endParaRPr lang="de-DE"/>
              </a:p>
            </p:txBody>
          </p:sp>
          <p:sp>
            <p:nvSpPr>
              <p:cNvPr id="424" name="Rectangle 133"/>
              <p:cNvSpPr>
                <a:spLocks noChangeArrowheads="1"/>
              </p:cNvSpPr>
              <p:nvPr/>
            </p:nvSpPr>
            <p:spPr bwMode="auto">
              <a:xfrm>
                <a:off x="1753" y="1375"/>
                <a:ext cx="1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b="1">
                    <a:solidFill>
                      <a:srgbClr val="000000"/>
                    </a:solidFill>
                  </a:rPr>
                  <a:t>Ziel:</a:t>
                </a:r>
                <a:endParaRPr lang="de-DE"/>
              </a:p>
            </p:txBody>
          </p:sp>
          <p:sp>
            <p:nvSpPr>
              <p:cNvPr id="425" name="Rectangle 134"/>
              <p:cNvSpPr>
                <a:spLocks noChangeArrowheads="1"/>
              </p:cNvSpPr>
              <p:nvPr/>
            </p:nvSpPr>
            <p:spPr bwMode="auto">
              <a:xfrm>
                <a:off x="1870" y="1377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b="1" i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26" name="Rectangle 135"/>
              <p:cNvSpPr>
                <a:spLocks noChangeArrowheads="1"/>
              </p:cNvSpPr>
              <p:nvPr/>
            </p:nvSpPr>
            <p:spPr bwMode="auto">
              <a:xfrm>
                <a:off x="2025" y="1343"/>
                <a:ext cx="24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7" name="Rectangle 136"/>
              <p:cNvSpPr>
                <a:spLocks noChangeArrowheads="1"/>
              </p:cNvSpPr>
              <p:nvPr/>
            </p:nvSpPr>
            <p:spPr bwMode="auto">
              <a:xfrm>
                <a:off x="4139" y="1343"/>
                <a:ext cx="18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8" name="Rectangle 137"/>
              <p:cNvSpPr>
                <a:spLocks noChangeArrowheads="1"/>
              </p:cNvSpPr>
              <p:nvPr/>
            </p:nvSpPr>
            <p:spPr bwMode="auto">
              <a:xfrm>
                <a:off x="2025" y="1477"/>
                <a:ext cx="2132" cy="1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29" name="Rectangle 138"/>
              <p:cNvSpPr>
                <a:spLocks noChangeArrowheads="1"/>
              </p:cNvSpPr>
              <p:nvPr/>
            </p:nvSpPr>
            <p:spPr bwMode="auto">
              <a:xfrm>
                <a:off x="2049" y="1343"/>
                <a:ext cx="2090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0" name="Rectangle 139"/>
              <p:cNvSpPr>
                <a:spLocks noChangeArrowheads="1"/>
              </p:cNvSpPr>
              <p:nvPr/>
            </p:nvSpPr>
            <p:spPr bwMode="auto">
              <a:xfrm>
                <a:off x="2049" y="1378"/>
                <a:ext cx="193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i="1">
                    <a:solidFill>
                      <a:srgbClr val="000000"/>
                    </a:solidFill>
                  </a:rPr>
                  <a:t>Was soll das Ergebnis sein/nicht sein, welchen Nutzen soll es für wen stiften? </a:t>
                </a:r>
                <a:endParaRPr lang="de-DE"/>
              </a:p>
            </p:txBody>
          </p:sp>
          <p:sp>
            <p:nvSpPr>
              <p:cNvPr id="431" name="Rectangle 140"/>
              <p:cNvSpPr>
                <a:spLocks noChangeArrowheads="1"/>
              </p:cNvSpPr>
              <p:nvPr/>
            </p:nvSpPr>
            <p:spPr bwMode="auto">
              <a:xfrm>
                <a:off x="4033" y="1378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i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32" name="Rectangle 141"/>
              <p:cNvSpPr>
                <a:spLocks noChangeArrowheads="1"/>
              </p:cNvSpPr>
              <p:nvPr/>
            </p:nvSpPr>
            <p:spPr bwMode="auto">
              <a:xfrm>
                <a:off x="1519" y="1341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3" name="Rectangle 142"/>
              <p:cNvSpPr>
                <a:spLocks noChangeArrowheads="1"/>
              </p:cNvSpPr>
              <p:nvPr/>
            </p:nvSpPr>
            <p:spPr bwMode="auto">
              <a:xfrm>
                <a:off x="1520" y="1341"/>
                <a:ext cx="508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4" name="Rectangle 143"/>
              <p:cNvSpPr>
                <a:spLocks noChangeArrowheads="1"/>
              </p:cNvSpPr>
              <p:nvPr/>
            </p:nvSpPr>
            <p:spPr bwMode="auto">
              <a:xfrm>
                <a:off x="2028" y="1341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5" name="Rectangle 144"/>
              <p:cNvSpPr>
                <a:spLocks noChangeArrowheads="1"/>
              </p:cNvSpPr>
              <p:nvPr/>
            </p:nvSpPr>
            <p:spPr bwMode="auto">
              <a:xfrm>
                <a:off x="2029" y="1341"/>
                <a:ext cx="2128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6" name="Rectangle 145"/>
              <p:cNvSpPr>
                <a:spLocks noChangeArrowheads="1"/>
              </p:cNvSpPr>
              <p:nvPr/>
            </p:nvSpPr>
            <p:spPr bwMode="auto">
              <a:xfrm>
                <a:off x="4157" y="1341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7" name="Rectangle 146"/>
              <p:cNvSpPr>
                <a:spLocks noChangeArrowheads="1"/>
              </p:cNvSpPr>
              <p:nvPr/>
            </p:nvSpPr>
            <p:spPr bwMode="auto">
              <a:xfrm>
                <a:off x="1519" y="1343"/>
                <a:ext cx="1" cy="13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8" name="Rectangle 147"/>
              <p:cNvSpPr>
                <a:spLocks noChangeArrowheads="1"/>
              </p:cNvSpPr>
              <p:nvPr/>
            </p:nvSpPr>
            <p:spPr bwMode="auto">
              <a:xfrm>
                <a:off x="4157" y="1343"/>
                <a:ext cx="1" cy="13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39" name="Rectangle 148"/>
              <p:cNvSpPr>
                <a:spLocks noChangeArrowheads="1"/>
              </p:cNvSpPr>
              <p:nvPr/>
            </p:nvSpPr>
            <p:spPr bwMode="auto">
              <a:xfrm>
                <a:off x="1539" y="1483"/>
                <a:ext cx="236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Entwurf und Einführung eines Kennzahlensystems zur Planung, Steuerung und Kontrolle der IT</a:t>
                </a:r>
                <a:endParaRPr lang="de-DE"/>
              </a:p>
            </p:txBody>
          </p:sp>
          <p:sp>
            <p:nvSpPr>
              <p:cNvPr id="440" name="Rectangle 149"/>
              <p:cNvSpPr>
                <a:spLocks noChangeArrowheads="1"/>
              </p:cNvSpPr>
              <p:nvPr/>
            </p:nvSpPr>
            <p:spPr bwMode="auto">
              <a:xfrm>
                <a:off x="3956" y="1483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-</a:t>
                </a:r>
                <a:endParaRPr lang="de-DE"/>
              </a:p>
            </p:txBody>
          </p:sp>
          <p:sp>
            <p:nvSpPr>
              <p:cNvPr id="441" name="Rectangle 150"/>
              <p:cNvSpPr>
                <a:spLocks noChangeArrowheads="1"/>
              </p:cNvSpPr>
              <p:nvPr/>
            </p:nvSpPr>
            <p:spPr bwMode="auto">
              <a:xfrm>
                <a:off x="1539" y="1549"/>
                <a:ext cx="22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Projekte.</a:t>
                </a:r>
                <a:endParaRPr lang="de-DE"/>
              </a:p>
            </p:txBody>
          </p:sp>
          <p:sp>
            <p:nvSpPr>
              <p:cNvPr id="442" name="Rectangle 151"/>
              <p:cNvSpPr>
                <a:spLocks noChangeArrowheads="1"/>
              </p:cNvSpPr>
              <p:nvPr/>
            </p:nvSpPr>
            <p:spPr bwMode="auto">
              <a:xfrm>
                <a:off x="1766" y="154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43" name="Rectangle 152"/>
              <p:cNvSpPr>
                <a:spLocks noChangeArrowheads="1"/>
              </p:cNvSpPr>
              <p:nvPr/>
            </p:nvSpPr>
            <p:spPr bwMode="auto">
              <a:xfrm>
                <a:off x="1519" y="147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4" name="Rectangle 153"/>
              <p:cNvSpPr>
                <a:spLocks noChangeArrowheads="1"/>
              </p:cNvSpPr>
              <p:nvPr/>
            </p:nvSpPr>
            <p:spPr bwMode="auto">
              <a:xfrm>
                <a:off x="1520" y="1478"/>
                <a:ext cx="508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5" name="Rectangle 154"/>
              <p:cNvSpPr>
                <a:spLocks noChangeArrowheads="1"/>
              </p:cNvSpPr>
              <p:nvPr/>
            </p:nvSpPr>
            <p:spPr bwMode="auto">
              <a:xfrm>
                <a:off x="2028" y="147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6" name="Rectangle 155"/>
              <p:cNvSpPr>
                <a:spLocks noChangeArrowheads="1"/>
              </p:cNvSpPr>
              <p:nvPr/>
            </p:nvSpPr>
            <p:spPr bwMode="auto">
              <a:xfrm>
                <a:off x="2029" y="1478"/>
                <a:ext cx="2128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7" name="Rectangle 156"/>
              <p:cNvSpPr>
                <a:spLocks noChangeArrowheads="1"/>
              </p:cNvSpPr>
              <p:nvPr/>
            </p:nvSpPr>
            <p:spPr bwMode="auto">
              <a:xfrm>
                <a:off x="4157" y="147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8" name="Rectangle 157"/>
              <p:cNvSpPr>
                <a:spLocks noChangeArrowheads="1"/>
              </p:cNvSpPr>
              <p:nvPr/>
            </p:nvSpPr>
            <p:spPr bwMode="auto">
              <a:xfrm>
                <a:off x="1519" y="1479"/>
                <a:ext cx="1" cy="17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49" name="Rectangle 158"/>
              <p:cNvSpPr>
                <a:spLocks noChangeArrowheads="1"/>
              </p:cNvSpPr>
              <p:nvPr/>
            </p:nvSpPr>
            <p:spPr bwMode="auto">
              <a:xfrm>
                <a:off x="4157" y="1479"/>
                <a:ext cx="1" cy="17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0" name="Rectangle 159"/>
              <p:cNvSpPr>
                <a:spLocks noChangeArrowheads="1"/>
              </p:cNvSpPr>
              <p:nvPr/>
            </p:nvSpPr>
            <p:spPr bwMode="auto">
              <a:xfrm>
                <a:off x="1520" y="1653"/>
                <a:ext cx="19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1" name="Rectangle 160"/>
              <p:cNvSpPr>
                <a:spLocks noChangeArrowheads="1"/>
              </p:cNvSpPr>
              <p:nvPr/>
            </p:nvSpPr>
            <p:spPr bwMode="auto">
              <a:xfrm>
                <a:off x="2048" y="1653"/>
                <a:ext cx="19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2" name="Rectangle 161"/>
              <p:cNvSpPr>
                <a:spLocks noChangeArrowheads="1"/>
              </p:cNvSpPr>
              <p:nvPr/>
            </p:nvSpPr>
            <p:spPr bwMode="auto">
              <a:xfrm>
                <a:off x="1520" y="1787"/>
                <a:ext cx="547" cy="1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3" name="Rectangle 162"/>
              <p:cNvSpPr>
                <a:spLocks noChangeArrowheads="1"/>
              </p:cNvSpPr>
              <p:nvPr/>
            </p:nvSpPr>
            <p:spPr bwMode="auto">
              <a:xfrm>
                <a:off x="1539" y="1653"/>
                <a:ext cx="509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4" name="Rectangle 163"/>
              <p:cNvSpPr>
                <a:spLocks noChangeArrowheads="1"/>
              </p:cNvSpPr>
              <p:nvPr/>
            </p:nvSpPr>
            <p:spPr bwMode="auto">
              <a:xfrm>
                <a:off x="1539" y="1685"/>
                <a:ext cx="34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b="1">
                    <a:solidFill>
                      <a:srgbClr val="000000"/>
                    </a:solidFill>
                  </a:rPr>
                  <a:t>Organisation</a:t>
                </a:r>
                <a:endParaRPr lang="de-DE"/>
              </a:p>
            </p:txBody>
          </p:sp>
          <p:sp>
            <p:nvSpPr>
              <p:cNvPr id="455" name="Rectangle 164"/>
              <p:cNvSpPr>
                <a:spLocks noChangeArrowheads="1"/>
              </p:cNvSpPr>
              <p:nvPr/>
            </p:nvSpPr>
            <p:spPr bwMode="auto">
              <a:xfrm>
                <a:off x="1892" y="1688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:</a:t>
                </a:r>
                <a:endParaRPr lang="de-DE"/>
              </a:p>
            </p:txBody>
          </p:sp>
          <p:sp>
            <p:nvSpPr>
              <p:cNvPr id="456" name="Rectangle 165"/>
              <p:cNvSpPr>
                <a:spLocks noChangeArrowheads="1"/>
              </p:cNvSpPr>
              <p:nvPr/>
            </p:nvSpPr>
            <p:spPr bwMode="auto">
              <a:xfrm>
                <a:off x="1908" y="1688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57" name="Rectangle 166"/>
              <p:cNvSpPr>
                <a:spLocks noChangeArrowheads="1"/>
              </p:cNvSpPr>
              <p:nvPr/>
            </p:nvSpPr>
            <p:spPr bwMode="auto">
              <a:xfrm>
                <a:off x="2063" y="1653"/>
                <a:ext cx="24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8" name="Rectangle 167"/>
              <p:cNvSpPr>
                <a:spLocks noChangeArrowheads="1"/>
              </p:cNvSpPr>
              <p:nvPr/>
            </p:nvSpPr>
            <p:spPr bwMode="auto">
              <a:xfrm>
                <a:off x="4138" y="1653"/>
                <a:ext cx="19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59" name="Rectangle 168"/>
              <p:cNvSpPr>
                <a:spLocks noChangeArrowheads="1"/>
              </p:cNvSpPr>
              <p:nvPr/>
            </p:nvSpPr>
            <p:spPr bwMode="auto">
              <a:xfrm>
                <a:off x="2063" y="1787"/>
                <a:ext cx="2094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0" name="Rectangle 169"/>
              <p:cNvSpPr>
                <a:spLocks noChangeArrowheads="1"/>
              </p:cNvSpPr>
              <p:nvPr/>
            </p:nvSpPr>
            <p:spPr bwMode="auto">
              <a:xfrm>
                <a:off x="2087" y="1653"/>
                <a:ext cx="2051" cy="13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1" name="Rectangle 170"/>
              <p:cNvSpPr>
                <a:spLocks noChangeArrowheads="1"/>
              </p:cNvSpPr>
              <p:nvPr/>
            </p:nvSpPr>
            <p:spPr bwMode="auto">
              <a:xfrm>
                <a:off x="2087" y="1689"/>
                <a:ext cx="76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Wer ist wofür verantwortlich un</a:t>
                </a:r>
                <a:endParaRPr lang="de-DE"/>
              </a:p>
            </p:txBody>
          </p:sp>
          <p:sp>
            <p:nvSpPr>
              <p:cNvPr id="462" name="Rectangle 171"/>
              <p:cNvSpPr>
                <a:spLocks noChangeArrowheads="1"/>
              </p:cNvSpPr>
              <p:nvPr/>
            </p:nvSpPr>
            <p:spPr bwMode="auto">
              <a:xfrm>
                <a:off x="2870" y="1689"/>
                <a:ext cx="70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d hat welche Kompetenzen?</a:t>
                </a:r>
                <a:endParaRPr lang="de-DE"/>
              </a:p>
            </p:txBody>
          </p:sp>
          <p:sp>
            <p:nvSpPr>
              <p:cNvPr id="463" name="Rectangle 172"/>
              <p:cNvSpPr>
                <a:spLocks noChangeArrowheads="1"/>
              </p:cNvSpPr>
              <p:nvPr/>
            </p:nvSpPr>
            <p:spPr bwMode="auto">
              <a:xfrm>
                <a:off x="3592" y="168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64" name="Rectangle 173"/>
              <p:cNvSpPr>
                <a:spLocks noChangeArrowheads="1"/>
              </p:cNvSpPr>
              <p:nvPr/>
            </p:nvSpPr>
            <p:spPr bwMode="auto">
              <a:xfrm>
                <a:off x="1519" y="1651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5" name="Rectangle 174"/>
              <p:cNvSpPr>
                <a:spLocks noChangeArrowheads="1"/>
              </p:cNvSpPr>
              <p:nvPr/>
            </p:nvSpPr>
            <p:spPr bwMode="auto">
              <a:xfrm>
                <a:off x="1520" y="1651"/>
                <a:ext cx="54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6" name="Rectangle 175"/>
              <p:cNvSpPr>
                <a:spLocks noChangeArrowheads="1"/>
              </p:cNvSpPr>
              <p:nvPr/>
            </p:nvSpPr>
            <p:spPr bwMode="auto">
              <a:xfrm>
                <a:off x="2065" y="1651"/>
                <a:ext cx="2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7" name="Rectangle 176"/>
              <p:cNvSpPr>
                <a:spLocks noChangeArrowheads="1"/>
              </p:cNvSpPr>
              <p:nvPr/>
            </p:nvSpPr>
            <p:spPr bwMode="auto">
              <a:xfrm>
                <a:off x="2067" y="1651"/>
                <a:ext cx="2090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8" name="Rectangle 177"/>
              <p:cNvSpPr>
                <a:spLocks noChangeArrowheads="1"/>
              </p:cNvSpPr>
              <p:nvPr/>
            </p:nvSpPr>
            <p:spPr bwMode="auto">
              <a:xfrm>
                <a:off x="4157" y="1651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69" name="Rectangle 178"/>
              <p:cNvSpPr>
                <a:spLocks noChangeArrowheads="1"/>
              </p:cNvSpPr>
              <p:nvPr/>
            </p:nvSpPr>
            <p:spPr bwMode="auto">
              <a:xfrm>
                <a:off x="1519" y="1653"/>
                <a:ext cx="1" cy="13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0" name="Rectangle 179"/>
              <p:cNvSpPr>
                <a:spLocks noChangeArrowheads="1"/>
              </p:cNvSpPr>
              <p:nvPr/>
            </p:nvSpPr>
            <p:spPr bwMode="auto">
              <a:xfrm>
                <a:off x="4157" y="1653"/>
                <a:ext cx="1" cy="13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71" name="Rectangle 180"/>
              <p:cNvSpPr>
                <a:spLocks noChangeArrowheads="1"/>
              </p:cNvSpPr>
              <p:nvPr/>
            </p:nvSpPr>
            <p:spPr bwMode="auto">
              <a:xfrm>
                <a:off x="1539" y="1791"/>
                <a:ext cx="34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Auftraggeber:</a:t>
                </a:r>
                <a:endParaRPr lang="de-DE"/>
              </a:p>
            </p:txBody>
          </p:sp>
          <p:sp>
            <p:nvSpPr>
              <p:cNvPr id="472" name="Rectangle 181"/>
              <p:cNvSpPr>
                <a:spLocks noChangeArrowheads="1"/>
              </p:cNvSpPr>
              <p:nvPr/>
            </p:nvSpPr>
            <p:spPr bwMode="auto">
              <a:xfrm>
                <a:off x="1886" y="1791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73" name="Rectangle 182"/>
              <p:cNvSpPr>
                <a:spLocks noChangeArrowheads="1"/>
              </p:cNvSpPr>
              <p:nvPr/>
            </p:nvSpPr>
            <p:spPr bwMode="auto">
              <a:xfrm>
                <a:off x="2087" y="1791"/>
                <a:ext cx="179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G. Seidel, IT: Bereitstellung Budget. Definition Projektziel. Abnahme der </a:t>
                </a:r>
                <a:endParaRPr lang="de-DE"/>
              </a:p>
            </p:txBody>
          </p:sp>
          <p:sp>
            <p:nvSpPr>
              <p:cNvPr id="474" name="Rectangle 183"/>
              <p:cNvSpPr>
                <a:spLocks noChangeArrowheads="1"/>
              </p:cNvSpPr>
              <p:nvPr/>
            </p:nvSpPr>
            <p:spPr bwMode="auto">
              <a:xfrm>
                <a:off x="2087" y="1856"/>
                <a:ext cx="27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Ergebnisse</a:t>
                </a:r>
                <a:endParaRPr lang="de-DE"/>
              </a:p>
            </p:txBody>
          </p:sp>
          <p:sp>
            <p:nvSpPr>
              <p:cNvPr id="475" name="Rectangle 184"/>
              <p:cNvSpPr>
                <a:spLocks noChangeArrowheads="1"/>
              </p:cNvSpPr>
              <p:nvPr/>
            </p:nvSpPr>
            <p:spPr bwMode="auto">
              <a:xfrm>
                <a:off x="2374" y="1856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76" name="Rectangle 185"/>
              <p:cNvSpPr>
                <a:spLocks noChangeArrowheads="1"/>
              </p:cNvSpPr>
              <p:nvPr/>
            </p:nvSpPr>
            <p:spPr bwMode="auto">
              <a:xfrm>
                <a:off x="2087" y="1956"/>
                <a:ext cx="85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H. Becker, F: Integration in Finanz</a:t>
                </a:r>
                <a:endParaRPr lang="de-DE"/>
              </a:p>
            </p:txBody>
          </p:sp>
          <p:sp>
            <p:nvSpPr>
              <p:cNvPr id="477" name="Rectangle 186"/>
              <p:cNvSpPr>
                <a:spLocks noChangeArrowheads="1"/>
              </p:cNvSpPr>
              <p:nvPr/>
            </p:nvSpPr>
            <p:spPr bwMode="auto">
              <a:xfrm>
                <a:off x="2955" y="1956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-</a:t>
                </a:r>
                <a:endParaRPr lang="de-DE"/>
              </a:p>
            </p:txBody>
          </p:sp>
          <p:sp>
            <p:nvSpPr>
              <p:cNvPr id="478" name="Rectangle 187"/>
              <p:cNvSpPr>
                <a:spLocks noChangeArrowheads="1"/>
              </p:cNvSpPr>
              <p:nvPr/>
            </p:nvSpPr>
            <p:spPr bwMode="auto">
              <a:xfrm>
                <a:off x="2975" y="1956"/>
                <a:ext cx="47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Kennzahlensystem</a:t>
                </a:r>
                <a:endParaRPr lang="de-DE"/>
              </a:p>
            </p:txBody>
          </p:sp>
          <p:sp>
            <p:nvSpPr>
              <p:cNvPr id="479" name="Rectangle 188"/>
              <p:cNvSpPr>
                <a:spLocks noChangeArrowheads="1"/>
              </p:cNvSpPr>
              <p:nvPr/>
            </p:nvSpPr>
            <p:spPr bwMode="auto">
              <a:xfrm>
                <a:off x="3459" y="1956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80" name="Rectangle 189"/>
              <p:cNvSpPr>
                <a:spLocks noChangeArrowheads="1"/>
              </p:cNvSpPr>
              <p:nvPr/>
            </p:nvSpPr>
            <p:spPr bwMode="auto">
              <a:xfrm>
                <a:off x="1519" y="178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1" name="Rectangle 190"/>
              <p:cNvSpPr>
                <a:spLocks noChangeArrowheads="1"/>
              </p:cNvSpPr>
              <p:nvPr/>
            </p:nvSpPr>
            <p:spPr bwMode="auto">
              <a:xfrm>
                <a:off x="1520" y="1787"/>
                <a:ext cx="54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2" name="Rectangle 191"/>
              <p:cNvSpPr>
                <a:spLocks noChangeArrowheads="1"/>
              </p:cNvSpPr>
              <p:nvPr/>
            </p:nvSpPr>
            <p:spPr bwMode="auto">
              <a:xfrm>
                <a:off x="2065" y="178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3" name="Rectangle 192"/>
              <p:cNvSpPr>
                <a:spLocks noChangeArrowheads="1"/>
              </p:cNvSpPr>
              <p:nvPr/>
            </p:nvSpPr>
            <p:spPr bwMode="auto">
              <a:xfrm>
                <a:off x="2066" y="1787"/>
                <a:ext cx="4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4" name="Rectangle 193"/>
              <p:cNvSpPr>
                <a:spLocks noChangeArrowheads="1"/>
              </p:cNvSpPr>
              <p:nvPr/>
            </p:nvSpPr>
            <p:spPr bwMode="auto">
              <a:xfrm>
                <a:off x="2070" y="1787"/>
                <a:ext cx="2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5" name="Rectangle 194"/>
              <p:cNvSpPr>
                <a:spLocks noChangeArrowheads="1"/>
              </p:cNvSpPr>
              <p:nvPr/>
            </p:nvSpPr>
            <p:spPr bwMode="auto">
              <a:xfrm>
                <a:off x="2072" y="1787"/>
                <a:ext cx="208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6" name="Rectangle 195"/>
              <p:cNvSpPr>
                <a:spLocks noChangeArrowheads="1"/>
              </p:cNvSpPr>
              <p:nvPr/>
            </p:nvSpPr>
            <p:spPr bwMode="auto">
              <a:xfrm>
                <a:off x="4157" y="178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7" name="Rectangle 196"/>
              <p:cNvSpPr>
                <a:spLocks noChangeArrowheads="1"/>
              </p:cNvSpPr>
              <p:nvPr/>
            </p:nvSpPr>
            <p:spPr bwMode="auto">
              <a:xfrm>
                <a:off x="1519" y="1788"/>
                <a:ext cx="1" cy="26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8" name="Rectangle 197"/>
              <p:cNvSpPr>
                <a:spLocks noChangeArrowheads="1"/>
              </p:cNvSpPr>
              <p:nvPr/>
            </p:nvSpPr>
            <p:spPr bwMode="auto">
              <a:xfrm>
                <a:off x="2065" y="1788"/>
                <a:ext cx="5" cy="26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89" name="Rectangle 198"/>
              <p:cNvSpPr>
                <a:spLocks noChangeArrowheads="1"/>
              </p:cNvSpPr>
              <p:nvPr/>
            </p:nvSpPr>
            <p:spPr bwMode="auto">
              <a:xfrm>
                <a:off x="4157" y="1788"/>
                <a:ext cx="1" cy="26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0" name="Rectangle 199"/>
              <p:cNvSpPr>
                <a:spLocks noChangeArrowheads="1"/>
              </p:cNvSpPr>
              <p:nvPr/>
            </p:nvSpPr>
            <p:spPr bwMode="auto">
              <a:xfrm>
                <a:off x="1539" y="2058"/>
                <a:ext cx="31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Ausschüsse:</a:t>
                </a:r>
                <a:endParaRPr lang="de-DE"/>
              </a:p>
            </p:txBody>
          </p:sp>
          <p:sp>
            <p:nvSpPr>
              <p:cNvPr id="491" name="Rectangle 200"/>
              <p:cNvSpPr>
                <a:spLocks noChangeArrowheads="1"/>
              </p:cNvSpPr>
              <p:nvPr/>
            </p:nvSpPr>
            <p:spPr bwMode="auto">
              <a:xfrm>
                <a:off x="1864" y="2058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92" name="Rectangle 201"/>
              <p:cNvSpPr>
                <a:spLocks noChangeArrowheads="1"/>
              </p:cNvSpPr>
              <p:nvPr/>
            </p:nvSpPr>
            <p:spPr bwMode="auto">
              <a:xfrm>
                <a:off x="2087" y="2058"/>
                <a:ext cx="137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Führungskreis A (Geschäftsführung, Bereichsleitungen)</a:t>
                </a:r>
                <a:endParaRPr lang="de-DE"/>
              </a:p>
            </p:txBody>
          </p:sp>
          <p:sp>
            <p:nvSpPr>
              <p:cNvPr id="493" name="Rectangle 202"/>
              <p:cNvSpPr>
                <a:spLocks noChangeArrowheads="1"/>
              </p:cNvSpPr>
              <p:nvPr/>
            </p:nvSpPr>
            <p:spPr bwMode="auto">
              <a:xfrm>
                <a:off x="3498" y="2058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494" name="Rectangle 203"/>
              <p:cNvSpPr>
                <a:spLocks noChangeArrowheads="1"/>
              </p:cNvSpPr>
              <p:nvPr/>
            </p:nvSpPr>
            <p:spPr bwMode="auto">
              <a:xfrm>
                <a:off x="1519" y="205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5" name="Rectangle 204"/>
              <p:cNvSpPr>
                <a:spLocks noChangeArrowheads="1"/>
              </p:cNvSpPr>
              <p:nvPr/>
            </p:nvSpPr>
            <p:spPr bwMode="auto">
              <a:xfrm>
                <a:off x="1520" y="2055"/>
                <a:ext cx="54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496" name="Rectangle 205"/>
              <p:cNvSpPr>
                <a:spLocks noChangeArrowheads="1"/>
              </p:cNvSpPr>
              <p:nvPr/>
            </p:nvSpPr>
            <p:spPr bwMode="auto">
              <a:xfrm>
                <a:off x="2065" y="2055"/>
                <a:ext cx="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11" name="Group 407"/>
            <p:cNvGrpSpPr>
              <a:grpSpLocks/>
            </p:cNvGrpSpPr>
            <p:nvPr/>
          </p:nvGrpSpPr>
          <p:grpSpPr bwMode="auto">
            <a:xfrm>
              <a:off x="1519" y="2055"/>
              <a:ext cx="2639" cy="1675"/>
              <a:chOff x="1519" y="2055"/>
              <a:chExt cx="2639" cy="1675"/>
            </a:xfrm>
          </p:grpSpPr>
          <p:sp>
            <p:nvSpPr>
              <p:cNvPr id="97" name="Rectangle 207"/>
              <p:cNvSpPr>
                <a:spLocks noChangeArrowheads="1"/>
              </p:cNvSpPr>
              <p:nvPr/>
            </p:nvSpPr>
            <p:spPr bwMode="auto">
              <a:xfrm>
                <a:off x="2070" y="2055"/>
                <a:ext cx="2087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8" name="Rectangle 208"/>
              <p:cNvSpPr>
                <a:spLocks noChangeArrowheads="1"/>
              </p:cNvSpPr>
              <p:nvPr/>
            </p:nvSpPr>
            <p:spPr bwMode="auto">
              <a:xfrm>
                <a:off x="4157" y="2055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9" name="Rectangle 209"/>
              <p:cNvSpPr>
                <a:spLocks noChangeArrowheads="1"/>
              </p:cNvSpPr>
              <p:nvPr/>
            </p:nvSpPr>
            <p:spPr bwMode="auto">
              <a:xfrm>
                <a:off x="1519" y="2056"/>
                <a:ext cx="1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00" name="Rectangle 210"/>
              <p:cNvSpPr>
                <a:spLocks noChangeArrowheads="1"/>
              </p:cNvSpPr>
              <p:nvPr/>
            </p:nvSpPr>
            <p:spPr bwMode="auto">
              <a:xfrm>
                <a:off x="2065" y="2056"/>
                <a:ext cx="5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01" name="Rectangle 211"/>
              <p:cNvSpPr>
                <a:spLocks noChangeArrowheads="1"/>
              </p:cNvSpPr>
              <p:nvPr/>
            </p:nvSpPr>
            <p:spPr bwMode="auto">
              <a:xfrm>
                <a:off x="4157" y="2056"/>
                <a:ext cx="1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02" name="Rectangle 212"/>
              <p:cNvSpPr>
                <a:spLocks noChangeArrowheads="1"/>
              </p:cNvSpPr>
              <p:nvPr/>
            </p:nvSpPr>
            <p:spPr bwMode="auto">
              <a:xfrm>
                <a:off x="1539" y="2160"/>
                <a:ext cx="21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Projektle</a:t>
                </a:r>
                <a:endParaRPr lang="de-DE"/>
              </a:p>
            </p:txBody>
          </p:sp>
          <p:sp>
            <p:nvSpPr>
              <p:cNvPr id="103" name="Rectangle 213"/>
              <p:cNvSpPr>
                <a:spLocks noChangeArrowheads="1"/>
              </p:cNvSpPr>
              <p:nvPr/>
            </p:nvSpPr>
            <p:spPr bwMode="auto">
              <a:xfrm>
                <a:off x="1762" y="2160"/>
                <a:ext cx="9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iter:</a:t>
                </a:r>
                <a:endParaRPr lang="de-DE"/>
              </a:p>
            </p:txBody>
          </p:sp>
          <p:sp>
            <p:nvSpPr>
              <p:cNvPr id="104" name="Rectangle 214"/>
              <p:cNvSpPr>
                <a:spLocks noChangeArrowheads="1"/>
              </p:cNvSpPr>
              <p:nvPr/>
            </p:nvSpPr>
            <p:spPr bwMode="auto">
              <a:xfrm>
                <a:off x="1857" y="216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05" name="Rectangle 215"/>
              <p:cNvSpPr>
                <a:spLocks noChangeArrowheads="1"/>
              </p:cNvSpPr>
              <p:nvPr/>
            </p:nvSpPr>
            <p:spPr bwMode="auto">
              <a:xfrm>
                <a:off x="2087" y="2160"/>
                <a:ext cx="39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Bernd Müller, IT</a:t>
                </a:r>
                <a:endParaRPr lang="de-DE"/>
              </a:p>
            </p:txBody>
          </p:sp>
          <p:sp>
            <p:nvSpPr>
              <p:cNvPr id="106" name="Rectangle 216"/>
              <p:cNvSpPr>
                <a:spLocks noChangeArrowheads="1"/>
              </p:cNvSpPr>
              <p:nvPr/>
            </p:nvSpPr>
            <p:spPr bwMode="auto">
              <a:xfrm>
                <a:off x="2495" y="2160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-</a:t>
                </a:r>
                <a:endParaRPr lang="de-DE"/>
              </a:p>
            </p:txBody>
          </p:sp>
          <p:sp>
            <p:nvSpPr>
              <p:cNvPr id="107" name="Rectangle 217"/>
              <p:cNvSpPr>
                <a:spLocks noChangeArrowheads="1"/>
              </p:cNvSpPr>
              <p:nvPr/>
            </p:nvSpPr>
            <p:spPr bwMode="auto">
              <a:xfrm>
                <a:off x="2514" y="2160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1</a:t>
                </a:r>
                <a:endParaRPr lang="de-DE"/>
              </a:p>
            </p:txBody>
          </p:sp>
          <p:sp>
            <p:nvSpPr>
              <p:cNvPr id="108" name="Rectangle 218"/>
              <p:cNvSpPr>
                <a:spLocks noChangeArrowheads="1"/>
              </p:cNvSpPr>
              <p:nvPr/>
            </p:nvSpPr>
            <p:spPr bwMode="auto">
              <a:xfrm>
                <a:off x="2546" y="216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09" name="Rectangle 219"/>
              <p:cNvSpPr>
                <a:spLocks noChangeArrowheads="1"/>
              </p:cNvSpPr>
              <p:nvPr/>
            </p:nvSpPr>
            <p:spPr bwMode="auto">
              <a:xfrm>
                <a:off x="1519" y="215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0" name="Rectangle 220"/>
              <p:cNvSpPr>
                <a:spLocks noChangeArrowheads="1"/>
              </p:cNvSpPr>
              <p:nvPr/>
            </p:nvSpPr>
            <p:spPr bwMode="auto">
              <a:xfrm>
                <a:off x="1520" y="2157"/>
                <a:ext cx="54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1" name="Rectangle 221"/>
              <p:cNvSpPr>
                <a:spLocks noChangeArrowheads="1"/>
              </p:cNvSpPr>
              <p:nvPr/>
            </p:nvSpPr>
            <p:spPr bwMode="auto">
              <a:xfrm>
                <a:off x="2065" y="2157"/>
                <a:ext cx="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2" name="Rectangle 222"/>
              <p:cNvSpPr>
                <a:spLocks noChangeArrowheads="1"/>
              </p:cNvSpPr>
              <p:nvPr/>
            </p:nvSpPr>
            <p:spPr bwMode="auto">
              <a:xfrm>
                <a:off x="2070" y="2157"/>
                <a:ext cx="2087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3" name="Rectangle 223"/>
              <p:cNvSpPr>
                <a:spLocks noChangeArrowheads="1"/>
              </p:cNvSpPr>
              <p:nvPr/>
            </p:nvSpPr>
            <p:spPr bwMode="auto">
              <a:xfrm>
                <a:off x="4157" y="215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4" name="Rectangle 224"/>
              <p:cNvSpPr>
                <a:spLocks noChangeArrowheads="1"/>
              </p:cNvSpPr>
              <p:nvPr/>
            </p:nvSpPr>
            <p:spPr bwMode="auto">
              <a:xfrm>
                <a:off x="1519" y="2158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5" name="Rectangle 225"/>
              <p:cNvSpPr>
                <a:spLocks noChangeArrowheads="1"/>
              </p:cNvSpPr>
              <p:nvPr/>
            </p:nvSpPr>
            <p:spPr bwMode="auto">
              <a:xfrm>
                <a:off x="2065" y="2158"/>
                <a:ext cx="5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6" name="Rectangle 226"/>
              <p:cNvSpPr>
                <a:spLocks noChangeArrowheads="1"/>
              </p:cNvSpPr>
              <p:nvPr/>
            </p:nvSpPr>
            <p:spPr bwMode="auto">
              <a:xfrm>
                <a:off x="4157" y="2158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7" name="Rectangle 227"/>
              <p:cNvSpPr>
                <a:spLocks noChangeArrowheads="1"/>
              </p:cNvSpPr>
              <p:nvPr/>
            </p:nvSpPr>
            <p:spPr bwMode="auto">
              <a:xfrm>
                <a:off x="1539" y="2261"/>
                <a:ext cx="31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Projektteam:</a:t>
                </a:r>
                <a:endParaRPr lang="de-DE"/>
              </a:p>
            </p:txBody>
          </p:sp>
          <p:sp>
            <p:nvSpPr>
              <p:cNvPr id="118" name="Rectangle 228"/>
              <p:cNvSpPr>
                <a:spLocks noChangeArrowheads="1"/>
              </p:cNvSpPr>
              <p:nvPr/>
            </p:nvSpPr>
            <p:spPr bwMode="auto">
              <a:xfrm>
                <a:off x="1862" y="2261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19" name="Rectangle 229"/>
              <p:cNvSpPr>
                <a:spLocks noChangeArrowheads="1"/>
              </p:cNvSpPr>
              <p:nvPr/>
            </p:nvSpPr>
            <p:spPr bwMode="auto">
              <a:xfrm>
                <a:off x="2087" y="2261"/>
                <a:ext cx="190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Wird noch bestimmt, temporäre Mitarbeit aus IT und F, ggf. weitere Bereiche</a:t>
                </a:r>
                <a:endParaRPr lang="de-DE"/>
              </a:p>
            </p:txBody>
          </p:sp>
          <p:sp>
            <p:nvSpPr>
              <p:cNvPr id="120" name="Rectangle 230"/>
              <p:cNvSpPr>
                <a:spLocks noChangeArrowheads="1"/>
              </p:cNvSpPr>
              <p:nvPr/>
            </p:nvSpPr>
            <p:spPr bwMode="auto">
              <a:xfrm>
                <a:off x="4028" y="2261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21" name="Rectangle 231"/>
              <p:cNvSpPr>
                <a:spLocks noChangeArrowheads="1"/>
              </p:cNvSpPr>
              <p:nvPr/>
            </p:nvSpPr>
            <p:spPr bwMode="auto">
              <a:xfrm>
                <a:off x="1519" y="2258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2" name="Rectangle 232"/>
              <p:cNvSpPr>
                <a:spLocks noChangeArrowheads="1"/>
              </p:cNvSpPr>
              <p:nvPr/>
            </p:nvSpPr>
            <p:spPr bwMode="auto">
              <a:xfrm>
                <a:off x="1520" y="2258"/>
                <a:ext cx="54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3" name="Rectangle 233"/>
              <p:cNvSpPr>
                <a:spLocks noChangeArrowheads="1"/>
              </p:cNvSpPr>
              <p:nvPr/>
            </p:nvSpPr>
            <p:spPr bwMode="auto">
              <a:xfrm>
                <a:off x="2065" y="2258"/>
                <a:ext cx="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4" name="Rectangle 234"/>
              <p:cNvSpPr>
                <a:spLocks noChangeArrowheads="1"/>
              </p:cNvSpPr>
              <p:nvPr/>
            </p:nvSpPr>
            <p:spPr bwMode="auto">
              <a:xfrm>
                <a:off x="2070" y="2258"/>
                <a:ext cx="2087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5" name="Rectangle 235"/>
              <p:cNvSpPr>
                <a:spLocks noChangeArrowheads="1"/>
              </p:cNvSpPr>
              <p:nvPr/>
            </p:nvSpPr>
            <p:spPr bwMode="auto">
              <a:xfrm>
                <a:off x="4157" y="2258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6" name="Rectangle 236"/>
              <p:cNvSpPr>
                <a:spLocks noChangeArrowheads="1"/>
              </p:cNvSpPr>
              <p:nvPr/>
            </p:nvSpPr>
            <p:spPr bwMode="auto">
              <a:xfrm>
                <a:off x="1519" y="2260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7" name="Rectangle 237"/>
              <p:cNvSpPr>
                <a:spLocks noChangeArrowheads="1"/>
              </p:cNvSpPr>
              <p:nvPr/>
            </p:nvSpPr>
            <p:spPr bwMode="auto">
              <a:xfrm>
                <a:off x="2065" y="2260"/>
                <a:ext cx="5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8" name="Rectangle 238"/>
              <p:cNvSpPr>
                <a:spLocks noChangeArrowheads="1"/>
              </p:cNvSpPr>
              <p:nvPr/>
            </p:nvSpPr>
            <p:spPr bwMode="auto">
              <a:xfrm>
                <a:off x="4157" y="2260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29" name="Rectangle 239"/>
              <p:cNvSpPr>
                <a:spLocks noChangeArrowheads="1"/>
              </p:cNvSpPr>
              <p:nvPr/>
            </p:nvSpPr>
            <p:spPr bwMode="auto">
              <a:xfrm>
                <a:off x="1520" y="2362"/>
                <a:ext cx="19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30" name="Rectangle 240"/>
              <p:cNvSpPr>
                <a:spLocks noChangeArrowheads="1"/>
              </p:cNvSpPr>
              <p:nvPr/>
            </p:nvSpPr>
            <p:spPr bwMode="auto">
              <a:xfrm>
                <a:off x="2048" y="2362"/>
                <a:ext cx="19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31" name="Rectangle 241"/>
              <p:cNvSpPr>
                <a:spLocks noChangeArrowheads="1"/>
              </p:cNvSpPr>
              <p:nvPr/>
            </p:nvSpPr>
            <p:spPr bwMode="auto">
              <a:xfrm>
                <a:off x="1539" y="2362"/>
                <a:ext cx="509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32" name="Rectangle 242"/>
              <p:cNvSpPr>
                <a:spLocks noChangeArrowheads="1"/>
              </p:cNvSpPr>
              <p:nvPr/>
            </p:nvSpPr>
            <p:spPr bwMode="auto">
              <a:xfrm>
                <a:off x="1539" y="2394"/>
                <a:ext cx="21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b="1">
                    <a:solidFill>
                      <a:srgbClr val="000000"/>
                    </a:solidFill>
                  </a:rPr>
                  <a:t>Termine</a:t>
                </a:r>
                <a:endParaRPr lang="de-DE"/>
              </a:p>
            </p:txBody>
          </p:sp>
          <p:sp>
            <p:nvSpPr>
              <p:cNvPr id="133" name="Rectangle 243"/>
              <p:cNvSpPr>
                <a:spLocks noChangeArrowheads="1"/>
              </p:cNvSpPr>
              <p:nvPr/>
            </p:nvSpPr>
            <p:spPr bwMode="auto">
              <a:xfrm>
                <a:off x="1762" y="2397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:</a:t>
                </a:r>
                <a:endParaRPr lang="de-DE"/>
              </a:p>
            </p:txBody>
          </p:sp>
          <p:sp>
            <p:nvSpPr>
              <p:cNvPr id="134" name="Rectangle 244"/>
              <p:cNvSpPr>
                <a:spLocks noChangeArrowheads="1"/>
              </p:cNvSpPr>
              <p:nvPr/>
            </p:nvSpPr>
            <p:spPr bwMode="auto">
              <a:xfrm>
                <a:off x="1778" y="2397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35" name="Rectangle 245"/>
              <p:cNvSpPr>
                <a:spLocks noChangeArrowheads="1"/>
              </p:cNvSpPr>
              <p:nvPr/>
            </p:nvSpPr>
            <p:spPr bwMode="auto">
              <a:xfrm>
                <a:off x="2063" y="2362"/>
                <a:ext cx="24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36" name="Rectangle 246"/>
              <p:cNvSpPr>
                <a:spLocks noChangeArrowheads="1"/>
              </p:cNvSpPr>
              <p:nvPr/>
            </p:nvSpPr>
            <p:spPr bwMode="auto">
              <a:xfrm>
                <a:off x="4138" y="2362"/>
                <a:ext cx="19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37" name="Rectangle 247"/>
              <p:cNvSpPr>
                <a:spLocks noChangeArrowheads="1"/>
              </p:cNvSpPr>
              <p:nvPr/>
            </p:nvSpPr>
            <p:spPr bwMode="auto">
              <a:xfrm>
                <a:off x="2087" y="2362"/>
                <a:ext cx="2051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38" name="Rectangle 248"/>
              <p:cNvSpPr>
                <a:spLocks noChangeArrowheads="1"/>
              </p:cNvSpPr>
              <p:nvPr/>
            </p:nvSpPr>
            <p:spPr bwMode="auto">
              <a:xfrm>
                <a:off x="2087" y="2398"/>
                <a:ext cx="77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Wann beginnt bzw. endet was?</a:t>
                </a:r>
                <a:endParaRPr lang="de-DE"/>
              </a:p>
            </p:txBody>
          </p:sp>
          <p:sp>
            <p:nvSpPr>
              <p:cNvPr id="139" name="Rectangle 249"/>
              <p:cNvSpPr>
                <a:spLocks noChangeArrowheads="1"/>
              </p:cNvSpPr>
              <p:nvPr/>
            </p:nvSpPr>
            <p:spPr bwMode="auto">
              <a:xfrm>
                <a:off x="2884" y="2398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40" name="Rectangle 250"/>
              <p:cNvSpPr>
                <a:spLocks noChangeArrowheads="1"/>
              </p:cNvSpPr>
              <p:nvPr/>
            </p:nvSpPr>
            <p:spPr bwMode="auto">
              <a:xfrm>
                <a:off x="1519" y="2360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1" name="Rectangle 251"/>
              <p:cNvSpPr>
                <a:spLocks noChangeArrowheads="1"/>
              </p:cNvSpPr>
              <p:nvPr/>
            </p:nvSpPr>
            <p:spPr bwMode="auto">
              <a:xfrm>
                <a:off x="1520" y="2360"/>
                <a:ext cx="54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2" name="Rectangle 252"/>
              <p:cNvSpPr>
                <a:spLocks noChangeArrowheads="1"/>
              </p:cNvSpPr>
              <p:nvPr/>
            </p:nvSpPr>
            <p:spPr bwMode="auto">
              <a:xfrm>
                <a:off x="2065" y="2360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3" name="Rectangle 253"/>
              <p:cNvSpPr>
                <a:spLocks noChangeArrowheads="1"/>
              </p:cNvSpPr>
              <p:nvPr/>
            </p:nvSpPr>
            <p:spPr bwMode="auto">
              <a:xfrm>
                <a:off x="2066" y="2360"/>
                <a:ext cx="4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4" name="Rectangle 254"/>
              <p:cNvSpPr>
                <a:spLocks noChangeArrowheads="1"/>
              </p:cNvSpPr>
              <p:nvPr/>
            </p:nvSpPr>
            <p:spPr bwMode="auto">
              <a:xfrm>
                <a:off x="2070" y="2360"/>
                <a:ext cx="2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5" name="Rectangle 255"/>
              <p:cNvSpPr>
                <a:spLocks noChangeArrowheads="1"/>
              </p:cNvSpPr>
              <p:nvPr/>
            </p:nvSpPr>
            <p:spPr bwMode="auto">
              <a:xfrm>
                <a:off x="2072" y="2360"/>
                <a:ext cx="208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6" name="Rectangle 256"/>
              <p:cNvSpPr>
                <a:spLocks noChangeArrowheads="1"/>
              </p:cNvSpPr>
              <p:nvPr/>
            </p:nvSpPr>
            <p:spPr bwMode="auto">
              <a:xfrm>
                <a:off x="4157" y="2360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7" name="Rectangle 257"/>
              <p:cNvSpPr>
                <a:spLocks noChangeArrowheads="1"/>
              </p:cNvSpPr>
              <p:nvPr/>
            </p:nvSpPr>
            <p:spPr bwMode="auto">
              <a:xfrm>
                <a:off x="1519" y="2362"/>
                <a:ext cx="1" cy="13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8" name="Rectangle 258"/>
              <p:cNvSpPr>
                <a:spLocks noChangeArrowheads="1"/>
              </p:cNvSpPr>
              <p:nvPr/>
            </p:nvSpPr>
            <p:spPr bwMode="auto">
              <a:xfrm>
                <a:off x="4157" y="2362"/>
                <a:ext cx="1" cy="13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49" name="Rectangle 259"/>
              <p:cNvSpPr>
                <a:spLocks noChangeArrowheads="1"/>
              </p:cNvSpPr>
              <p:nvPr/>
            </p:nvSpPr>
            <p:spPr bwMode="auto">
              <a:xfrm>
                <a:off x="1539" y="2500"/>
                <a:ext cx="30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Start Phase:</a:t>
                </a:r>
                <a:endParaRPr lang="de-DE"/>
              </a:p>
            </p:txBody>
          </p:sp>
          <p:sp>
            <p:nvSpPr>
              <p:cNvPr id="150" name="Rectangle 260"/>
              <p:cNvSpPr>
                <a:spLocks noChangeArrowheads="1"/>
              </p:cNvSpPr>
              <p:nvPr/>
            </p:nvSpPr>
            <p:spPr bwMode="auto">
              <a:xfrm>
                <a:off x="1854" y="250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51" name="Rectangle 261"/>
              <p:cNvSpPr>
                <a:spLocks noChangeArrowheads="1"/>
              </p:cNvSpPr>
              <p:nvPr/>
            </p:nvSpPr>
            <p:spPr bwMode="auto">
              <a:xfrm>
                <a:off x="2087" y="2500"/>
                <a:ext cx="21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01.01.04</a:t>
                </a:r>
                <a:endParaRPr lang="de-DE"/>
              </a:p>
            </p:txBody>
          </p:sp>
          <p:sp>
            <p:nvSpPr>
              <p:cNvPr id="152" name="Rectangle 262"/>
              <p:cNvSpPr>
                <a:spLocks noChangeArrowheads="1"/>
              </p:cNvSpPr>
              <p:nvPr/>
            </p:nvSpPr>
            <p:spPr bwMode="auto">
              <a:xfrm>
                <a:off x="2310" y="250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53" name="Rectangle 263"/>
              <p:cNvSpPr>
                <a:spLocks noChangeArrowheads="1"/>
              </p:cNvSpPr>
              <p:nvPr/>
            </p:nvSpPr>
            <p:spPr bwMode="auto">
              <a:xfrm>
                <a:off x="1519" y="249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4" name="Rectangle 264"/>
              <p:cNvSpPr>
                <a:spLocks noChangeArrowheads="1"/>
              </p:cNvSpPr>
              <p:nvPr/>
            </p:nvSpPr>
            <p:spPr bwMode="auto">
              <a:xfrm>
                <a:off x="1520" y="2497"/>
                <a:ext cx="54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5" name="Rectangle 265"/>
              <p:cNvSpPr>
                <a:spLocks noChangeArrowheads="1"/>
              </p:cNvSpPr>
              <p:nvPr/>
            </p:nvSpPr>
            <p:spPr bwMode="auto">
              <a:xfrm>
                <a:off x="2065" y="249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6" name="Rectangle 266"/>
              <p:cNvSpPr>
                <a:spLocks noChangeArrowheads="1"/>
              </p:cNvSpPr>
              <p:nvPr/>
            </p:nvSpPr>
            <p:spPr bwMode="auto">
              <a:xfrm>
                <a:off x="2066" y="2497"/>
                <a:ext cx="4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7" name="Rectangle 267"/>
              <p:cNvSpPr>
                <a:spLocks noChangeArrowheads="1"/>
              </p:cNvSpPr>
              <p:nvPr/>
            </p:nvSpPr>
            <p:spPr bwMode="auto">
              <a:xfrm>
                <a:off x="2070" y="2497"/>
                <a:ext cx="2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8" name="Rectangle 268"/>
              <p:cNvSpPr>
                <a:spLocks noChangeArrowheads="1"/>
              </p:cNvSpPr>
              <p:nvPr/>
            </p:nvSpPr>
            <p:spPr bwMode="auto">
              <a:xfrm>
                <a:off x="2072" y="2497"/>
                <a:ext cx="208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59" name="Rectangle 269"/>
              <p:cNvSpPr>
                <a:spLocks noChangeArrowheads="1"/>
              </p:cNvSpPr>
              <p:nvPr/>
            </p:nvSpPr>
            <p:spPr bwMode="auto">
              <a:xfrm>
                <a:off x="4157" y="249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0" name="Rectangle 270"/>
              <p:cNvSpPr>
                <a:spLocks noChangeArrowheads="1"/>
              </p:cNvSpPr>
              <p:nvPr/>
            </p:nvSpPr>
            <p:spPr bwMode="auto">
              <a:xfrm>
                <a:off x="1519" y="2498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1" name="Rectangle 271"/>
              <p:cNvSpPr>
                <a:spLocks noChangeArrowheads="1"/>
              </p:cNvSpPr>
              <p:nvPr/>
            </p:nvSpPr>
            <p:spPr bwMode="auto">
              <a:xfrm>
                <a:off x="2065" y="2498"/>
                <a:ext cx="5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2" name="Rectangle 272"/>
              <p:cNvSpPr>
                <a:spLocks noChangeArrowheads="1"/>
              </p:cNvSpPr>
              <p:nvPr/>
            </p:nvSpPr>
            <p:spPr bwMode="auto">
              <a:xfrm>
                <a:off x="4157" y="2498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63" name="Rectangle 273"/>
              <p:cNvSpPr>
                <a:spLocks noChangeArrowheads="1"/>
              </p:cNvSpPr>
              <p:nvPr/>
            </p:nvSpPr>
            <p:spPr bwMode="auto">
              <a:xfrm>
                <a:off x="1539" y="2602"/>
                <a:ext cx="3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Meilensteine:</a:t>
                </a:r>
                <a:endParaRPr lang="de-DE"/>
              </a:p>
            </p:txBody>
          </p:sp>
          <p:sp>
            <p:nvSpPr>
              <p:cNvPr id="164" name="Rectangle 274"/>
              <p:cNvSpPr>
                <a:spLocks noChangeArrowheads="1"/>
              </p:cNvSpPr>
              <p:nvPr/>
            </p:nvSpPr>
            <p:spPr bwMode="auto">
              <a:xfrm>
                <a:off x="1877" y="2602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65" name="Rectangle 275"/>
              <p:cNvSpPr>
                <a:spLocks noChangeArrowheads="1"/>
              </p:cNvSpPr>
              <p:nvPr/>
            </p:nvSpPr>
            <p:spPr bwMode="auto">
              <a:xfrm>
                <a:off x="2087" y="2602"/>
                <a:ext cx="69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Vorlage Projektplan 15.1.04</a:t>
                </a:r>
                <a:endParaRPr lang="de-DE"/>
              </a:p>
            </p:txBody>
          </p:sp>
          <p:sp>
            <p:nvSpPr>
              <p:cNvPr id="166" name="Rectangle 276"/>
              <p:cNvSpPr>
                <a:spLocks noChangeArrowheads="1"/>
              </p:cNvSpPr>
              <p:nvPr/>
            </p:nvSpPr>
            <p:spPr bwMode="auto">
              <a:xfrm>
                <a:off x="2794" y="2602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67" name="Rectangle 277"/>
              <p:cNvSpPr>
                <a:spLocks noChangeArrowheads="1"/>
              </p:cNvSpPr>
              <p:nvPr/>
            </p:nvSpPr>
            <p:spPr bwMode="auto">
              <a:xfrm>
                <a:off x="2087" y="2702"/>
                <a:ext cx="66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Vorlage 1. Entwurf 28.2.04</a:t>
                </a:r>
                <a:endParaRPr lang="de-DE"/>
              </a:p>
            </p:txBody>
          </p:sp>
          <p:sp>
            <p:nvSpPr>
              <p:cNvPr id="168" name="Rectangle 278"/>
              <p:cNvSpPr>
                <a:spLocks noChangeArrowheads="1"/>
              </p:cNvSpPr>
              <p:nvPr/>
            </p:nvSpPr>
            <p:spPr bwMode="auto">
              <a:xfrm>
                <a:off x="2766" y="2702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69" name="Rectangle 279"/>
              <p:cNvSpPr>
                <a:spLocks noChangeArrowheads="1"/>
              </p:cNvSpPr>
              <p:nvPr/>
            </p:nvSpPr>
            <p:spPr bwMode="auto">
              <a:xfrm>
                <a:off x="2087" y="2802"/>
                <a:ext cx="24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Vorlage U</a:t>
                </a:r>
                <a:endParaRPr lang="de-DE"/>
              </a:p>
            </p:txBody>
          </p:sp>
          <p:sp>
            <p:nvSpPr>
              <p:cNvPr id="170" name="Rectangle 280"/>
              <p:cNvSpPr>
                <a:spLocks noChangeArrowheads="1"/>
              </p:cNvSpPr>
              <p:nvPr/>
            </p:nvSpPr>
            <p:spPr bwMode="auto">
              <a:xfrm>
                <a:off x="2342" y="2802"/>
                <a:ext cx="70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msetzungskonzept 31.03.04</a:t>
                </a:r>
                <a:endParaRPr lang="de-DE"/>
              </a:p>
            </p:txBody>
          </p:sp>
          <p:sp>
            <p:nvSpPr>
              <p:cNvPr id="171" name="Rectangle 281"/>
              <p:cNvSpPr>
                <a:spLocks noChangeArrowheads="1"/>
              </p:cNvSpPr>
              <p:nvPr/>
            </p:nvSpPr>
            <p:spPr bwMode="auto">
              <a:xfrm>
                <a:off x="3058" y="2802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72" name="Rectangle 282"/>
              <p:cNvSpPr>
                <a:spLocks noChangeArrowheads="1"/>
              </p:cNvSpPr>
              <p:nvPr/>
            </p:nvSpPr>
            <p:spPr bwMode="auto">
              <a:xfrm>
                <a:off x="2087" y="2903"/>
                <a:ext cx="157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Abstimmung mit vorhandenen Kennzahlensystemen F 31.10.04</a:t>
                </a:r>
                <a:endParaRPr lang="de-DE"/>
              </a:p>
            </p:txBody>
          </p:sp>
          <p:sp>
            <p:nvSpPr>
              <p:cNvPr id="173" name="Rectangle 283"/>
              <p:cNvSpPr>
                <a:spLocks noChangeArrowheads="1"/>
              </p:cNvSpPr>
              <p:nvPr/>
            </p:nvSpPr>
            <p:spPr bwMode="auto">
              <a:xfrm>
                <a:off x="3701" y="290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74" name="Rectangle 284"/>
              <p:cNvSpPr>
                <a:spLocks noChangeArrowheads="1"/>
              </p:cNvSpPr>
              <p:nvPr/>
            </p:nvSpPr>
            <p:spPr bwMode="auto">
              <a:xfrm>
                <a:off x="2087" y="3003"/>
                <a:ext cx="106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Inbetriebnahme Kennzahlensystem: 1.1.05</a:t>
                </a:r>
                <a:endParaRPr lang="de-DE"/>
              </a:p>
            </p:txBody>
          </p:sp>
          <p:sp>
            <p:nvSpPr>
              <p:cNvPr id="175" name="Rectangle 285"/>
              <p:cNvSpPr>
                <a:spLocks noChangeArrowheads="1"/>
              </p:cNvSpPr>
              <p:nvPr/>
            </p:nvSpPr>
            <p:spPr bwMode="auto">
              <a:xfrm>
                <a:off x="3175" y="300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76" name="Rectangle 286"/>
              <p:cNvSpPr>
                <a:spLocks noChangeArrowheads="1"/>
              </p:cNvSpPr>
              <p:nvPr/>
            </p:nvSpPr>
            <p:spPr bwMode="auto">
              <a:xfrm>
                <a:off x="1519" y="2598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7" name="Rectangle 287"/>
              <p:cNvSpPr>
                <a:spLocks noChangeArrowheads="1"/>
              </p:cNvSpPr>
              <p:nvPr/>
            </p:nvSpPr>
            <p:spPr bwMode="auto">
              <a:xfrm>
                <a:off x="1520" y="2598"/>
                <a:ext cx="54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8" name="Rectangle 288"/>
              <p:cNvSpPr>
                <a:spLocks noChangeArrowheads="1"/>
              </p:cNvSpPr>
              <p:nvPr/>
            </p:nvSpPr>
            <p:spPr bwMode="auto">
              <a:xfrm>
                <a:off x="2065" y="2598"/>
                <a:ext cx="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79" name="Rectangle 289"/>
              <p:cNvSpPr>
                <a:spLocks noChangeArrowheads="1"/>
              </p:cNvSpPr>
              <p:nvPr/>
            </p:nvSpPr>
            <p:spPr bwMode="auto">
              <a:xfrm>
                <a:off x="2070" y="2598"/>
                <a:ext cx="2087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0" name="Rectangle 290"/>
              <p:cNvSpPr>
                <a:spLocks noChangeArrowheads="1"/>
              </p:cNvSpPr>
              <p:nvPr/>
            </p:nvSpPr>
            <p:spPr bwMode="auto">
              <a:xfrm>
                <a:off x="4157" y="2598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1" name="Rectangle 291"/>
              <p:cNvSpPr>
                <a:spLocks noChangeArrowheads="1"/>
              </p:cNvSpPr>
              <p:nvPr/>
            </p:nvSpPr>
            <p:spPr bwMode="auto">
              <a:xfrm>
                <a:off x="1519" y="2600"/>
                <a:ext cx="1" cy="5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2" name="Rectangle 292"/>
              <p:cNvSpPr>
                <a:spLocks noChangeArrowheads="1"/>
              </p:cNvSpPr>
              <p:nvPr/>
            </p:nvSpPr>
            <p:spPr bwMode="auto">
              <a:xfrm>
                <a:off x="2065" y="2600"/>
                <a:ext cx="5" cy="5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3" name="Rectangle 293"/>
              <p:cNvSpPr>
                <a:spLocks noChangeArrowheads="1"/>
              </p:cNvSpPr>
              <p:nvPr/>
            </p:nvSpPr>
            <p:spPr bwMode="auto">
              <a:xfrm>
                <a:off x="4157" y="2600"/>
                <a:ext cx="1" cy="5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84" name="Rectangle 294"/>
              <p:cNvSpPr>
                <a:spLocks noChangeArrowheads="1"/>
              </p:cNvSpPr>
              <p:nvPr/>
            </p:nvSpPr>
            <p:spPr bwMode="auto">
              <a:xfrm>
                <a:off x="1539" y="3104"/>
                <a:ext cx="33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Ende Projekt:</a:t>
                </a:r>
                <a:endParaRPr lang="de-DE"/>
              </a:p>
            </p:txBody>
          </p:sp>
          <p:sp>
            <p:nvSpPr>
              <p:cNvPr id="185" name="Rectangle 295"/>
              <p:cNvSpPr>
                <a:spLocks noChangeArrowheads="1"/>
              </p:cNvSpPr>
              <p:nvPr/>
            </p:nvSpPr>
            <p:spPr bwMode="auto">
              <a:xfrm>
                <a:off x="1883" y="3104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86" name="Rectangle 296"/>
              <p:cNvSpPr>
                <a:spLocks noChangeArrowheads="1"/>
              </p:cNvSpPr>
              <p:nvPr/>
            </p:nvSpPr>
            <p:spPr bwMode="auto">
              <a:xfrm>
                <a:off x="2087" y="3104"/>
                <a:ext cx="7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31.</a:t>
                </a:r>
                <a:endParaRPr lang="de-DE"/>
              </a:p>
            </p:txBody>
          </p:sp>
          <p:sp>
            <p:nvSpPr>
              <p:cNvPr id="187" name="Rectangle 297"/>
              <p:cNvSpPr>
                <a:spLocks noChangeArrowheads="1"/>
              </p:cNvSpPr>
              <p:nvPr/>
            </p:nvSpPr>
            <p:spPr bwMode="auto">
              <a:xfrm>
                <a:off x="2166" y="3104"/>
                <a:ext cx="6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01</a:t>
                </a:r>
                <a:endParaRPr lang="de-DE"/>
              </a:p>
            </p:txBody>
          </p:sp>
          <p:sp>
            <p:nvSpPr>
              <p:cNvPr id="188" name="Rectangle 298"/>
              <p:cNvSpPr>
                <a:spLocks noChangeArrowheads="1"/>
              </p:cNvSpPr>
              <p:nvPr/>
            </p:nvSpPr>
            <p:spPr bwMode="auto">
              <a:xfrm>
                <a:off x="2231" y="3104"/>
                <a:ext cx="4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.0</a:t>
                </a:r>
                <a:endParaRPr lang="de-DE"/>
              </a:p>
            </p:txBody>
          </p:sp>
          <p:sp>
            <p:nvSpPr>
              <p:cNvPr id="189" name="Rectangle 299"/>
              <p:cNvSpPr>
                <a:spLocks noChangeArrowheads="1"/>
              </p:cNvSpPr>
              <p:nvPr/>
            </p:nvSpPr>
            <p:spPr bwMode="auto">
              <a:xfrm>
                <a:off x="2278" y="3104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5</a:t>
                </a:r>
                <a:endParaRPr lang="de-DE"/>
              </a:p>
            </p:txBody>
          </p:sp>
          <p:sp>
            <p:nvSpPr>
              <p:cNvPr id="190" name="Rectangle 300"/>
              <p:cNvSpPr>
                <a:spLocks noChangeArrowheads="1"/>
              </p:cNvSpPr>
              <p:nvPr/>
            </p:nvSpPr>
            <p:spPr bwMode="auto">
              <a:xfrm>
                <a:off x="2310" y="3104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191" name="Rectangle 301"/>
              <p:cNvSpPr>
                <a:spLocks noChangeArrowheads="1"/>
              </p:cNvSpPr>
              <p:nvPr/>
            </p:nvSpPr>
            <p:spPr bwMode="auto">
              <a:xfrm>
                <a:off x="1519" y="3101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2" name="Rectangle 302"/>
              <p:cNvSpPr>
                <a:spLocks noChangeArrowheads="1"/>
              </p:cNvSpPr>
              <p:nvPr/>
            </p:nvSpPr>
            <p:spPr bwMode="auto">
              <a:xfrm>
                <a:off x="1520" y="3101"/>
                <a:ext cx="54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3" name="Rectangle 303"/>
              <p:cNvSpPr>
                <a:spLocks noChangeArrowheads="1"/>
              </p:cNvSpPr>
              <p:nvPr/>
            </p:nvSpPr>
            <p:spPr bwMode="auto">
              <a:xfrm>
                <a:off x="2065" y="3101"/>
                <a:ext cx="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4" name="Rectangle 304"/>
              <p:cNvSpPr>
                <a:spLocks noChangeArrowheads="1"/>
              </p:cNvSpPr>
              <p:nvPr/>
            </p:nvSpPr>
            <p:spPr bwMode="auto">
              <a:xfrm>
                <a:off x="2070" y="3101"/>
                <a:ext cx="2087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5" name="Rectangle 305"/>
              <p:cNvSpPr>
                <a:spLocks noChangeArrowheads="1"/>
              </p:cNvSpPr>
              <p:nvPr/>
            </p:nvSpPr>
            <p:spPr bwMode="auto">
              <a:xfrm>
                <a:off x="4157" y="3101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6" name="Rectangle 306"/>
              <p:cNvSpPr>
                <a:spLocks noChangeArrowheads="1"/>
              </p:cNvSpPr>
              <p:nvPr/>
            </p:nvSpPr>
            <p:spPr bwMode="auto">
              <a:xfrm>
                <a:off x="1519" y="3102"/>
                <a:ext cx="1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7" name="Rectangle 307"/>
              <p:cNvSpPr>
                <a:spLocks noChangeArrowheads="1"/>
              </p:cNvSpPr>
              <p:nvPr/>
            </p:nvSpPr>
            <p:spPr bwMode="auto">
              <a:xfrm>
                <a:off x="2065" y="3102"/>
                <a:ext cx="5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8" name="Rectangle 308"/>
              <p:cNvSpPr>
                <a:spLocks noChangeArrowheads="1"/>
              </p:cNvSpPr>
              <p:nvPr/>
            </p:nvSpPr>
            <p:spPr bwMode="auto">
              <a:xfrm>
                <a:off x="4157" y="3102"/>
                <a:ext cx="1" cy="10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99" name="Rectangle 309"/>
              <p:cNvSpPr>
                <a:spLocks noChangeArrowheads="1"/>
              </p:cNvSpPr>
              <p:nvPr/>
            </p:nvSpPr>
            <p:spPr bwMode="auto">
              <a:xfrm>
                <a:off x="1520" y="3204"/>
                <a:ext cx="19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0" name="Rectangle 310"/>
              <p:cNvSpPr>
                <a:spLocks noChangeArrowheads="1"/>
              </p:cNvSpPr>
              <p:nvPr/>
            </p:nvSpPr>
            <p:spPr bwMode="auto">
              <a:xfrm>
                <a:off x="2048" y="3204"/>
                <a:ext cx="19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1" name="Rectangle 311"/>
              <p:cNvSpPr>
                <a:spLocks noChangeArrowheads="1"/>
              </p:cNvSpPr>
              <p:nvPr/>
            </p:nvSpPr>
            <p:spPr bwMode="auto">
              <a:xfrm>
                <a:off x="1539" y="3204"/>
                <a:ext cx="509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2" name="Rectangle 312"/>
              <p:cNvSpPr>
                <a:spLocks noChangeArrowheads="1"/>
              </p:cNvSpPr>
              <p:nvPr/>
            </p:nvSpPr>
            <p:spPr bwMode="auto">
              <a:xfrm>
                <a:off x="1539" y="3237"/>
                <a:ext cx="319" cy="6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b="1">
                    <a:solidFill>
                      <a:srgbClr val="000000"/>
                    </a:solidFill>
                  </a:rPr>
                  <a:t>Ressourcen</a:t>
                </a:r>
                <a:endParaRPr lang="de-DE"/>
              </a:p>
            </p:txBody>
          </p:sp>
          <p:sp>
            <p:nvSpPr>
              <p:cNvPr id="203" name="Rectangle 313"/>
              <p:cNvSpPr>
                <a:spLocks noChangeArrowheads="1"/>
              </p:cNvSpPr>
              <p:nvPr/>
            </p:nvSpPr>
            <p:spPr bwMode="auto">
              <a:xfrm>
                <a:off x="1867" y="324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:</a:t>
                </a:r>
                <a:endParaRPr lang="de-DE"/>
              </a:p>
            </p:txBody>
          </p:sp>
          <p:sp>
            <p:nvSpPr>
              <p:cNvPr id="204" name="Rectangle 314"/>
              <p:cNvSpPr>
                <a:spLocks noChangeArrowheads="1"/>
              </p:cNvSpPr>
              <p:nvPr/>
            </p:nvSpPr>
            <p:spPr bwMode="auto">
              <a:xfrm>
                <a:off x="1882" y="324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05" name="Rectangle 315"/>
              <p:cNvSpPr>
                <a:spLocks noChangeArrowheads="1"/>
              </p:cNvSpPr>
              <p:nvPr/>
            </p:nvSpPr>
            <p:spPr bwMode="auto">
              <a:xfrm>
                <a:off x="2063" y="3204"/>
                <a:ext cx="24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6" name="Rectangle 316"/>
              <p:cNvSpPr>
                <a:spLocks noChangeArrowheads="1"/>
              </p:cNvSpPr>
              <p:nvPr/>
            </p:nvSpPr>
            <p:spPr bwMode="auto">
              <a:xfrm>
                <a:off x="4138" y="3204"/>
                <a:ext cx="19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7" name="Rectangle 317"/>
              <p:cNvSpPr>
                <a:spLocks noChangeArrowheads="1"/>
              </p:cNvSpPr>
              <p:nvPr/>
            </p:nvSpPr>
            <p:spPr bwMode="auto">
              <a:xfrm>
                <a:off x="2087" y="3204"/>
                <a:ext cx="2051" cy="135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08" name="Rectangle 318"/>
              <p:cNvSpPr>
                <a:spLocks noChangeArrowheads="1"/>
              </p:cNvSpPr>
              <p:nvPr/>
            </p:nvSpPr>
            <p:spPr bwMode="auto">
              <a:xfrm>
                <a:off x="2087" y="3240"/>
                <a:ext cx="1083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i="1">
                    <a:solidFill>
                      <a:srgbClr val="000000"/>
                    </a:solidFill>
                  </a:rPr>
                  <a:t>Welche Ressourcen stehen zur Verfügung?</a:t>
                </a:r>
                <a:endParaRPr lang="de-DE"/>
              </a:p>
            </p:txBody>
          </p:sp>
          <p:sp>
            <p:nvSpPr>
              <p:cNvPr id="209" name="Rectangle 319"/>
              <p:cNvSpPr>
                <a:spLocks noChangeArrowheads="1"/>
              </p:cNvSpPr>
              <p:nvPr/>
            </p:nvSpPr>
            <p:spPr bwMode="auto">
              <a:xfrm>
                <a:off x="3195" y="324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 i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10" name="Rectangle 320"/>
              <p:cNvSpPr>
                <a:spLocks noChangeArrowheads="1"/>
              </p:cNvSpPr>
              <p:nvPr/>
            </p:nvSpPr>
            <p:spPr bwMode="auto">
              <a:xfrm>
                <a:off x="1519" y="3203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1" name="Rectangle 321"/>
              <p:cNvSpPr>
                <a:spLocks noChangeArrowheads="1"/>
              </p:cNvSpPr>
              <p:nvPr/>
            </p:nvSpPr>
            <p:spPr bwMode="auto">
              <a:xfrm>
                <a:off x="1520" y="3203"/>
                <a:ext cx="54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2" name="Rectangle 322"/>
              <p:cNvSpPr>
                <a:spLocks noChangeArrowheads="1"/>
              </p:cNvSpPr>
              <p:nvPr/>
            </p:nvSpPr>
            <p:spPr bwMode="auto">
              <a:xfrm>
                <a:off x="2065" y="3203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3" name="Rectangle 323"/>
              <p:cNvSpPr>
                <a:spLocks noChangeArrowheads="1"/>
              </p:cNvSpPr>
              <p:nvPr/>
            </p:nvSpPr>
            <p:spPr bwMode="auto">
              <a:xfrm>
                <a:off x="2066" y="3203"/>
                <a:ext cx="4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4" name="Rectangle 324"/>
              <p:cNvSpPr>
                <a:spLocks noChangeArrowheads="1"/>
              </p:cNvSpPr>
              <p:nvPr/>
            </p:nvSpPr>
            <p:spPr bwMode="auto">
              <a:xfrm>
                <a:off x="2070" y="3203"/>
                <a:ext cx="2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5" name="Rectangle 325"/>
              <p:cNvSpPr>
                <a:spLocks noChangeArrowheads="1"/>
              </p:cNvSpPr>
              <p:nvPr/>
            </p:nvSpPr>
            <p:spPr bwMode="auto">
              <a:xfrm>
                <a:off x="2072" y="3203"/>
                <a:ext cx="208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6" name="Rectangle 326"/>
              <p:cNvSpPr>
                <a:spLocks noChangeArrowheads="1"/>
              </p:cNvSpPr>
              <p:nvPr/>
            </p:nvSpPr>
            <p:spPr bwMode="auto">
              <a:xfrm>
                <a:off x="4157" y="3203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7" name="Rectangle 327"/>
              <p:cNvSpPr>
                <a:spLocks noChangeArrowheads="1"/>
              </p:cNvSpPr>
              <p:nvPr/>
            </p:nvSpPr>
            <p:spPr bwMode="auto">
              <a:xfrm>
                <a:off x="1519" y="3204"/>
                <a:ext cx="1" cy="13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8" name="Rectangle 328"/>
              <p:cNvSpPr>
                <a:spLocks noChangeArrowheads="1"/>
              </p:cNvSpPr>
              <p:nvPr/>
            </p:nvSpPr>
            <p:spPr bwMode="auto">
              <a:xfrm>
                <a:off x="4157" y="3204"/>
                <a:ext cx="1" cy="13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19" name="Rectangle 329"/>
              <p:cNvSpPr>
                <a:spLocks noChangeArrowheads="1"/>
              </p:cNvSpPr>
              <p:nvPr/>
            </p:nvSpPr>
            <p:spPr bwMode="auto">
              <a:xfrm>
                <a:off x="1539" y="3343"/>
                <a:ext cx="36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Projektbudget:</a:t>
                </a:r>
                <a:endParaRPr lang="de-DE"/>
              </a:p>
            </p:txBody>
          </p:sp>
          <p:sp>
            <p:nvSpPr>
              <p:cNvPr id="220" name="Rectangle 330"/>
              <p:cNvSpPr>
                <a:spLocks noChangeArrowheads="1"/>
              </p:cNvSpPr>
              <p:nvPr/>
            </p:nvSpPr>
            <p:spPr bwMode="auto">
              <a:xfrm>
                <a:off x="1908" y="334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21" name="Rectangle 331"/>
              <p:cNvSpPr>
                <a:spLocks noChangeArrowheads="1"/>
              </p:cNvSpPr>
              <p:nvPr/>
            </p:nvSpPr>
            <p:spPr bwMode="auto">
              <a:xfrm>
                <a:off x="2087" y="3343"/>
                <a:ext cx="24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100.000 €</a:t>
                </a:r>
                <a:endParaRPr lang="de-DE"/>
              </a:p>
            </p:txBody>
          </p:sp>
          <p:sp>
            <p:nvSpPr>
              <p:cNvPr id="222" name="Rectangle 332"/>
              <p:cNvSpPr>
                <a:spLocks noChangeArrowheads="1"/>
              </p:cNvSpPr>
              <p:nvPr/>
            </p:nvSpPr>
            <p:spPr bwMode="auto">
              <a:xfrm>
                <a:off x="2342" y="334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23" name="Rectangle 333"/>
              <p:cNvSpPr>
                <a:spLocks noChangeArrowheads="1"/>
              </p:cNvSpPr>
              <p:nvPr/>
            </p:nvSpPr>
            <p:spPr bwMode="auto">
              <a:xfrm>
                <a:off x="1519" y="3339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4" name="Rectangle 334"/>
              <p:cNvSpPr>
                <a:spLocks noChangeArrowheads="1"/>
              </p:cNvSpPr>
              <p:nvPr/>
            </p:nvSpPr>
            <p:spPr bwMode="auto">
              <a:xfrm>
                <a:off x="1520" y="3339"/>
                <a:ext cx="54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5" name="Rectangle 335"/>
              <p:cNvSpPr>
                <a:spLocks noChangeArrowheads="1"/>
              </p:cNvSpPr>
              <p:nvPr/>
            </p:nvSpPr>
            <p:spPr bwMode="auto">
              <a:xfrm>
                <a:off x="2065" y="3339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6" name="Rectangle 336"/>
              <p:cNvSpPr>
                <a:spLocks noChangeArrowheads="1"/>
              </p:cNvSpPr>
              <p:nvPr/>
            </p:nvSpPr>
            <p:spPr bwMode="auto">
              <a:xfrm>
                <a:off x="2066" y="3339"/>
                <a:ext cx="4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7" name="Rectangle 337"/>
              <p:cNvSpPr>
                <a:spLocks noChangeArrowheads="1"/>
              </p:cNvSpPr>
              <p:nvPr/>
            </p:nvSpPr>
            <p:spPr bwMode="auto">
              <a:xfrm>
                <a:off x="2070" y="3339"/>
                <a:ext cx="2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8" name="Rectangle 338"/>
              <p:cNvSpPr>
                <a:spLocks noChangeArrowheads="1"/>
              </p:cNvSpPr>
              <p:nvPr/>
            </p:nvSpPr>
            <p:spPr bwMode="auto">
              <a:xfrm>
                <a:off x="2072" y="3339"/>
                <a:ext cx="2085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29" name="Rectangle 339"/>
              <p:cNvSpPr>
                <a:spLocks noChangeArrowheads="1"/>
              </p:cNvSpPr>
              <p:nvPr/>
            </p:nvSpPr>
            <p:spPr bwMode="auto">
              <a:xfrm>
                <a:off x="4157" y="3339"/>
                <a:ext cx="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30" name="Rectangle 340"/>
              <p:cNvSpPr>
                <a:spLocks noChangeArrowheads="1"/>
              </p:cNvSpPr>
              <p:nvPr/>
            </p:nvSpPr>
            <p:spPr bwMode="auto">
              <a:xfrm>
                <a:off x="1519" y="3341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31" name="Rectangle 341"/>
              <p:cNvSpPr>
                <a:spLocks noChangeArrowheads="1"/>
              </p:cNvSpPr>
              <p:nvPr/>
            </p:nvSpPr>
            <p:spPr bwMode="auto">
              <a:xfrm>
                <a:off x="2065" y="3341"/>
                <a:ext cx="5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32" name="Rectangle 342"/>
              <p:cNvSpPr>
                <a:spLocks noChangeArrowheads="1"/>
              </p:cNvSpPr>
              <p:nvPr/>
            </p:nvSpPr>
            <p:spPr bwMode="auto">
              <a:xfrm>
                <a:off x="4157" y="3341"/>
                <a:ext cx="1" cy="10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33" name="Rectangle 343"/>
              <p:cNvSpPr>
                <a:spLocks noChangeArrowheads="1"/>
              </p:cNvSpPr>
              <p:nvPr/>
            </p:nvSpPr>
            <p:spPr bwMode="auto">
              <a:xfrm>
                <a:off x="2087" y="3442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  <a:latin typeface="Symbol" pitchFamily="18" charset="2"/>
                  </a:rPr>
                  <a:t>·</a:t>
                </a:r>
                <a:endParaRPr lang="de-DE"/>
              </a:p>
            </p:txBody>
          </p:sp>
          <p:sp>
            <p:nvSpPr>
              <p:cNvPr id="234" name="Rectangle 344"/>
              <p:cNvSpPr>
                <a:spLocks noChangeArrowheads="1"/>
              </p:cNvSpPr>
              <p:nvPr/>
            </p:nvSpPr>
            <p:spPr bwMode="auto">
              <a:xfrm>
                <a:off x="2113" y="344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35" name="Rectangle 345"/>
              <p:cNvSpPr>
                <a:spLocks noChangeArrowheads="1"/>
              </p:cNvSpPr>
              <p:nvPr/>
            </p:nvSpPr>
            <p:spPr bwMode="auto">
              <a:xfrm>
                <a:off x="2191" y="3449"/>
                <a:ext cx="46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1 MA aus IT(30 %)</a:t>
                </a:r>
                <a:endParaRPr lang="de-DE"/>
              </a:p>
            </p:txBody>
          </p:sp>
          <p:sp>
            <p:nvSpPr>
              <p:cNvPr id="236" name="Rectangle 346"/>
              <p:cNvSpPr>
                <a:spLocks noChangeArrowheads="1"/>
              </p:cNvSpPr>
              <p:nvPr/>
            </p:nvSpPr>
            <p:spPr bwMode="auto">
              <a:xfrm>
                <a:off x="2667" y="344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37" name="Rectangle 347"/>
              <p:cNvSpPr>
                <a:spLocks noChangeArrowheads="1"/>
              </p:cNvSpPr>
              <p:nvPr/>
            </p:nvSpPr>
            <p:spPr bwMode="auto">
              <a:xfrm>
                <a:off x="2784" y="3442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  <a:latin typeface="Symbol" pitchFamily="18" charset="2"/>
                  </a:rPr>
                  <a:t>·</a:t>
                </a:r>
                <a:endParaRPr lang="de-DE"/>
              </a:p>
            </p:txBody>
          </p:sp>
          <p:sp>
            <p:nvSpPr>
              <p:cNvPr id="238" name="Rectangle 348"/>
              <p:cNvSpPr>
                <a:spLocks noChangeArrowheads="1"/>
              </p:cNvSpPr>
              <p:nvPr/>
            </p:nvSpPr>
            <p:spPr bwMode="auto">
              <a:xfrm>
                <a:off x="2810" y="344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39" name="Rectangle 349"/>
              <p:cNvSpPr>
                <a:spLocks noChangeArrowheads="1"/>
              </p:cNvSpPr>
              <p:nvPr/>
            </p:nvSpPr>
            <p:spPr bwMode="auto">
              <a:xfrm>
                <a:off x="2887" y="344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40" name="Rectangle 350"/>
              <p:cNvSpPr>
                <a:spLocks noChangeArrowheads="1"/>
              </p:cNvSpPr>
              <p:nvPr/>
            </p:nvSpPr>
            <p:spPr bwMode="auto">
              <a:xfrm>
                <a:off x="3481" y="3442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  <a:latin typeface="Symbol" pitchFamily="18" charset="2"/>
                  </a:rPr>
                  <a:t>·</a:t>
                </a:r>
                <a:endParaRPr lang="de-DE"/>
              </a:p>
            </p:txBody>
          </p:sp>
          <p:sp>
            <p:nvSpPr>
              <p:cNvPr id="241" name="Rectangle 351"/>
              <p:cNvSpPr>
                <a:spLocks noChangeArrowheads="1"/>
              </p:cNvSpPr>
              <p:nvPr/>
            </p:nvSpPr>
            <p:spPr bwMode="auto">
              <a:xfrm>
                <a:off x="3508" y="344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42" name="Rectangle 352"/>
              <p:cNvSpPr>
                <a:spLocks noChangeArrowheads="1"/>
              </p:cNvSpPr>
              <p:nvPr/>
            </p:nvSpPr>
            <p:spPr bwMode="auto">
              <a:xfrm>
                <a:off x="3584" y="344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43" name="Rectangle 353"/>
              <p:cNvSpPr>
                <a:spLocks noChangeArrowheads="1"/>
              </p:cNvSpPr>
              <p:nvPr/>
            </p:nvSpPr>
            <p:spPr bwMode="auto">
              <a:xfrm>
                <a:off x="1519" y="3441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4" name="Rectangle 354"/>
              <p:cNvSpPr>
                <a:spLocks noChangeArrowheads="1"/>
              </p:cNvSpPr>
              <p:nvPr/>
            </p:nvSpPr>
            <p:spPr bwMode="auto">
              <a:xfrm>
                <a:off x="1520" y="3441"/>
                <a:ext cx="54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5" name="Rectangle 355"/>
              <p:cNvSpPr>
                <a:spLocks noChangeArrowheads="1"/>
              </p:cNvSpPr>
              <p:nvPr/>
            </p:nvSpPr>
            <p:spPr bwMode="auto">
              <a:xfrm>
                <a:off x="2065" y="3441"/>
                <a:ext cx="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6" name="Rectangle 356"/>
              <p:cNvSpPr>
                <a:spLocks noChangeArrowheads="1"/>
              </p:cNvSpPr>
              <p:nvPr/>
            </p:nvSpPr>
            <p:spPr bwMode="auto">
              <a:xfrm>
                <a:off x="2070" y="3441"/>
                <a:ext cx="692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7" name="Rectangle 357"/>
              <p:cNvSpPr>
                <a:spLocks noChangeArrowheads="1"/>
              </p:cNvSpPr>
              <p:nvPr/>
            </p:nvSpPr>
            <p:spPr bwMode="auto">
              <a:xfrm>
                <a:off x="2762" y="3441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8" name="Rectangle 358"/>
              <p:cNvSpPr>
                <a:spLocks noChangeArrowheads="1"/>
              </p:cNvSpPr>
              <p:nvPr/>
            </p:nvSpPr>
            <p:spPr bwMode="auto">
              <a:xfrm>
                <a:off x="2763" y="3441"/>
                <a:ext cx="695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49" name="Rectangle 359"/>
              <p:cNvSpPr>
                <a:spLocks noChangeArrowheads="1"/>
              </p:cNvSpPr>
              <p:nvPr/>
            </p:nvSpPr>
            <p:spPr bwMode="auto">
              <a:xfrm>
                <a:off x="3458" y="3441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0" name="Rectangle 360"/>
              <p:cNvSpPr>
                <a:spLocks noChangeArrowheads="1"/>
              </p:cNvSpPr>
              <p:nvPr/>
            </p:nvSpPr>
            <p:spPr bwMode="auto">
              <a:xfrm>
                <a:off x="3459" y="3441"/>
                <a:ext cx="698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1" name="Rectangle 361"/>
              <p:cNvSpPr>
                <a:spLocks noChangeArrowheads="1"/>
              </p:cNvSpPr>
              <p:nvPr/>
            </p:nvSpPr>
            <p:spPr bwMode="auto">
              <a:xfrm>
                <a:off x="4157" y="3441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2" name="Rectangle 362"/>
              <p:cNvSpPr>
                <a:spLocks noChangeArrowheads="1"/>
              </p:cNvSpPr>
              <p:nvPr/>
            </p:nvSpPr>
            <p:spPr bwMode="auto">
              <a:xfrm>
                <a:off x="1519" y="3442"/>
                <a:ext cx="1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3" name="Rectangle 363"/>
              <p:cNvSpPr>
                <a:spLocks noChangeArrowheads="1"/>
              </p:cNvSpPr>
              <p:nvPr/>
            </p:nvSpPr>
            <p:spPr bwMode="auto">
              <a:xfrm>
                <a:off x="2065" y="3442"/>
                <a:ext cx="5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4" name="Rectangle 364"/>
              <p:cNvSpPr>
                <a:spLocks noChangeArrowheads="1"/>
              </p:cNvSpPr>
              <p:nvPr/>
            </p:nvSpPr>
            <p:spPr bwMode="auto">
              <a:xfrm>
                <a:off x="2762" y="3442"/>
                <a:ext cx="5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5" name="Rectangle 365"/>
              <p:cNvSpPr>
                <a:spLocks noChangeArrowheads="1"/>
              </p:cNvSpPr>
              <p:nvPr/>
            </p:nvSpPr>
            <p:spPr bwMode="auto">
              <a:xfrm>
                <a:off x="3458" y="3442"/>
                <a:ext cx="5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6" name="Rectangle 366"/>
              <p:cNvSpPr>
                <a:spLocks noChangeArrowheads="1"/>
              </p:cNvSpPr>
              <p:nvPr/>
            </p:nvSpPr>
            <p:spPr bwMode="auto">
              <a:xfrm>
                <a:off x="4157" y="3442"/>
                <a:ext cx="1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57" name="Rectangle 367"/>
              <p:cNvSpPr>
                <a:spLocks noChangeArrowheads="1"/>
              </p:cNvSpPr>
              <p:nvPr/>
            </p:nvSpPr>
            <p:spPr bwMode="auto">
              <a:xfrm>
                <a:off x="2087" y="3548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  <a:latin typeface="Symbol" pitchFamily="18" charset="2"/>
                  </a:rPr>
                  <a:t>·</a:t>
                </a:r>
                <a:endParaRPr lang="de-DE"/>
              </a:p>
            </p:txBody>
          </p:sp>
          <p:sp>
            <p:nvSpPr>
              <p:cNvPr id="258" name="Rectangle 368"/>
              <p:cNvSpPr>
                <a:spLocks noChangeArrowheads="1"/>
              </p:cNvSpPr>
              <p:nvPr/>
            </p:nvSpPr>
            <p:spPr bwMode="auto">
              <a:xfrm>
                <a:off x="2113" y="3555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59" name="Rectangle 369"/>
              <p:cNvSpPr>
                <a:spLocks noChangeArrowheads="1"/>
              </p:cNvSpPr>
              <p:nvPr/>
            </p:nvSpPr>
            <p:spPr bwMode="auto">
              <a:xfrm>
                <a:off x="2191" y="3555"/>
                <a:ext cx="46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1 MA aus F (30 %)</a:t>
                </a:r>
                <a:endParaRPr lang="de-DE"/>
              </a:p>
            </p:txBody>
          </p:sp>
          <p:sp>
            <p:nvSpPr>
              <p:cNvPr id="260" name="Rectangle 370"/>
              <p:cNvSpPr>
                <a:spLocks noChangeArrowheads="1"/>
              </p:cNvSpPr>
              <p:nvPr/>
            </p:nvSpPr>
            <p:spPr bwMode="auto">
              <a:xfrm>
                <a:off x="2667" y="3555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61" name="Rectangle 371"/>
              <p:cNvSpPr>
                <a:spLocks noChangeArrowheads="1"/>
              </p:cNvSpPr>
              <p:nvPr/>
            </p:nvSpPr>
            <p:spPr bwMode="auto">
              <a:xfrm>
                <a:off x="2784" y="3548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  <a:latin typeface="Symbol" pitchFamily="18" charset="2"/>
                  </a:rPr>
                  <a:t>·</a:t>
                </a:r>
                <a:endParaRPr lang="de-DE"/>
              </a:p>
            </p:txBody>
          </p:sp>
          <p:sp>
            <p:nvSpPr>
              <p:cNvPr id="262" name="Rectangle 372"/>
              <p:cNvSpPr>
                <a:spLocks noChangeArrowheads="1"/>
              </p:cNvSpPr>
              <p:nvPr/>
            </p:nvSpPr>
            <p:spPr bwMode="auto">
              <a:xfrm>
                <a:off x="2810" y="3555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63" name="Rectangle 373"/>
              <p:cNvSpPr>
                <a:spLocks noChangeArrowheads="1"/>
              </p:cNvSpPr>
              <p:nvPr/>
            </p:nvSpPr>
            <p:spPr bwMode="auto">
              <a:xfrm>
                <a:off x="2887" y="3555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64" name="Rectangle 374"/>
              <p:cNvSpPr>
                <a:spLocks noChangeArrowheads="1"/>
              </p:cNvSpPr>
              <p:nvPr/>
            </p:nvSpPr>
            <p:spPr bwMode="auto">
              <a:xfrm>
                <a:off x="3481" y="3548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  <a:latin typeface="Symbol" pitchFamily="18" charset="2"/>
                  </a:rPr>
                  <a:t>·</a:t>
                </a:r>
                <a:endParaRPr lang="de-DE"/>
              </a:p>
            </p:txBody>
          </p:sp>
          <p:sp>
            <p:nvSpPr>
              <p:cNvPr id="265" name="Rectangle 375"/>
              <p:cNvSpPr>
                <a:spLocks noChangeArrowheads="1"/>
              </p:cNvSpPr>
              <p:nvPr/>
            </p:nvSpPr>
            <p:spPr bwMode="auto">
              <a:xfrm>
                <a:off x="3508" y="3555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66" name="Rectangle 376"/>
              <p:cNvSpPr>
                <a:spLocks noChangeArrowheads="1"/>
              </p:cNvSpPr>
              <p:nvPr/>
            </p:nvSpPr>
            <p:spPr bwMode="auto">
              <a:xfrm>
                <a:off x="3584" y="3555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67" name="Rectangle 377"/>
              <p:cNvSpPr>
                <a:spLocks noChangeArrowheads="1"/>
              </p:cNvSpPr>
              <p:nvPr/>
            </p:nvSpPr>
            <p:spPr bwMode="auto">
              <a:xfrm>
                <a:off x="1519" y="3546"/>
                <a:ext cx="1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8" name="Rectangle 378"/>
              <p:cNvSpPr>
                <a:spLocks noChangeArrowheads="1"/>
              </p:cNvSpPr>
              <p:nvPr/>
            </p:nvSpPr>
            <p:spPr bwMode="auto">
              <a:xfrm>
                <a:off x="2065" y="3546"/>
                <a:ext cx="5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69" name="Rectangle 379"/>
              <p:cNvSpPr>
                <a:spLocks noChangeArrowheads="1"/>
              </p:cNvSpPr>
              <p:nvPr/>
            </p:nvSpPr>
            <p:spPr bwMode="auto">
              <a:xfrm>
                <a:off x="2070" y="3546"/>
                <a:ext cx="692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0" name="Rectangle 380"/>
              <p:cNvSpPr>
                <a:spLocks noChangeArrowheads="1"/>
              </p:cNvSpPr>
              <p:nvPr/>
            </p:nvSpPr>
            <p:spPr bwMode="auto">
              <a:xfrm>
                <a:off x="2762" y="3546"/>
                <a:ext cx="5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1" name="Rectangle 381"/>
              <p:cNvSpPr>
                <a:spLocks noChangeArrowheads="1"/>
              </p:cNvSpPr>
              <p:nvPr/>
            </p:nvSpPr>
            <p:spPr bwMode="auto">
              <a:xfrm>
                <a:off x="2767" y="3546"/>
                <a:ext cx="69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2" name="Rectangle 382"/>
              <p:cNvSpPr>
                <a:spLocks noChangeArrowheads="1"/>
              </p:cNvSpPr>
              <p:nvPr/>
            </p:nvSpPr>
            <p:spPr bwMode="auto">
              <a:xfrm>
                <a:off x="3458" y="3546"/>
                <a:ext cx="5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3" name="Rectangle 383"/>
              <p:cNvSpPr>
                <a:spLocks noChangeArrowheads="1"/>
              </p:cNvSpPr>
              <p:nvPr/>
            </p:nvSpPr>
            <p:spPr bwMode="auto">
              <a:xfrm>
                <a:off x="3463" y="3546"/>
                <a:ext cx="694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4" name="Rectangle 384"/>
              <p:cNvSpPr>
                <a:spLocks noChangeArrowheads="1"/>
              </p:cNvSpPr>
              <p:nvPr/>
            </p:nvSpPr>
            <p:spPr bwMode="auto">
              <a:xfrm>
                <a:off x="4157" y="3546"/>
                <a:ext cx="1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5" name="Rectangle 385"/>
              <p:cNvSpPr>
                <a:spLocks noChangeArrowheads="1"/>
              </p:cNvSpPr>
              <p:nvPr/>
            </p:nvSpPr>
            <p:spPr bwMode="auto">
              <a:xfrm>
                <a:off x="1519" y="3549"/>
                <a:ext cx="1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6" name="Rectangle 386"/>
              <p:cNvSpPr>
                <a:spLocks noChangeArrowheads="1"/>
              </p:cNvSpPr>
              <p:nvPr/>
            </p:nvSpPr>
            <p:spPr bwMode="auto">
              <a:xfrm>
                <a:off x="2065" y="3549"/>
                <a:ext cx="5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7" name="Rectangle 387"/>
              <p:cNvSpPr>
                <a:spLocks noChangeArrowheads="1"/>
              </p:cNvSpPr>
              <p:nvPr/>
            </p:nvSpPr>
            <p:spPr bwMode="auto">
              <a:xfrm>
                <a:off x="2762" y="3549"/>
                <a:ext cx="5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8" name="Rectangle 388"/>
              <p:cNvSpPr>
                <a:spLocks noChangeArrowheads="1"/>
              </p:cNvSpPr>
              <p:nvPr/>
            </p:nvSpPr>
            <p:spPr bwMode="auto">
              <a:xfrm>
                <a:off x="3458" y="3549"/>
                <a:ext cx="5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79" name="Rectangle 389"/>
              <p:cNvSpPr>
                <a:spLocks noChangeArrowheads="1"/>
              </p:cNvSpPr>
              <p:nvPr/>
            </p:nvSpPr>
            <p:spPr bwMode="auto">
              <a:xfrm>
                <a:off x="4157" y="3549"/>
                <a:ext cx="1" cy="10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80" name="Rectangle 390"/>
              <p:cNvSpPr>
                <a:spLocks noChangeArrowheads="1"/>
              </p:cNvSpPr>
              <p:nvPr/>
            </p:nvSpPr>
            <p:spPr bwMode="auto">
              <a:xfrm>
                <a:off x="2087" y="3656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  <a:latin typeface="Symbol" pitchFamily="18" charset="2"/>
                  </a:rPr>
                  <a:t>·</a:t>
                </a:r>
                <a:endParaRPr lang="de-DE"/>
              </a:p>
            </p:txBody>
          </p:sp>
          <p:sp>
            <p:nvSpPr>
              <p:cNvPr id="281" name="Rectangle 391"/>
              <p:cNvSpPr>
                <a:spLocks noChangeArrowheads="1"/>
              </p:cNvSpPr>
              <p:nvPr/>
            </p:nvSpPr>
            <p:spPr bwMode="auto">
              <a:xfrm>
                <a:off x="2113" y="366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82" name="Rectangle 392"/>
              <p:cNvSpPr>
                <a:spLocks noChangeArrowheads="1"/>
              </p:cNvSpPr>
              <p:nvPr/>
            </p:nvSpPr>
            <p:spPr bwMode="auto">
              <a:xfrm>
                <a:off x="2191" y="3663"/>
                <a:ext cx="52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1 Sekr. Aus IT (20%)</a:t>
                </a:r>
                <a:endParaRPr lang="de-DE"/>
              </a:p>
            </p:txBody>
          </p:sp>
          <p:sp>
            <p:nvSpPr>
              <p:cNvPr id="283" name="Rectangle 393"/>
              <p:cNvSpPr>
                <a:spLocks noChangeArrowheads="1"/>
              </p:cNvSpPr>
              <p:nvPr/>
            </p:nvSpPr>
            <p:spPr bwMode="auto">
              <a:xfrm>
                <a:off x="2722" y="366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84" name="Rectangle 394"/>
              <p:cNvSpPr>
                <a:spLocks noChangeArrowheads="1"/>
              </p:cNvSpPr>
              <p:nvPr/>
            </p:nvSpPr>
            <p:spPr bwMode="auto">
              <a:xfrm>
                <a:off x="2784" y="3656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  <a:latin typeface="Symbol" pitchFamily="18" charset="2"/>
                  </a:rPr>
                  <a:t>·</a:t>
                </a:r>
                <a:endParaRPr lang="de-DE"/>
              </a:p>
            </p:txBody>
          </p:sp>
          <p:sp>
            <p:nvSpPr>
              <p:cNvPr id="285" name="Rectangle 395"/>
              <p:cNvSpPr>
                <a:spLocks noChangeArrowheads="1"/>
              </p:cNvSpPr>
              <p:nvPr/>
            </p:nvSpPr>
            <p:spPr bwMode="auto">
              <a:xfrm>
                <a:off x="2810" y="366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86" name="Rectangle 396"/>
              <p:cNvSpPr>
                <a:spLocks noChangeArrowheads="1"/>
              </p:cNvSpPr>
              <p:nvPr/>
            </p:nvSpPr>
            <p:spPr bwMode="auto">
              <a:xfrm>
                <a:off x="2887" y="366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87" name="Rectangle 397"/>
              <p:cNvSpPr>
                <a:spLocks noChangeArrowheads="1"/>
              </p:cNvSpPr>
              <p:nvPr/>
            </p:nvSpPr>
            <p:spPr bwMode="auto">
              <a:xfrm>
                <a:off x="3481" y="3656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  <a:latin typeface="Symbol" pitchFamily="18" charset="2"/>
                  </a:rPr>
                  <a:t>·</a:t>
                </a:r>
                <a:endParaRPr lang="de-DE"/>
              </a:p>
            </p:txBody>
          </p:sp>
          <p:sp>
            <p:nvSpPr>
              <p:cNvPr id="288" name="Rectangle 398"/>
              <p:cNvSpPr>
                <a:spLocks noChangeArrowheads="1"/>
              </p:cNvSpPr>
              <p:nvPr/>
            </p:nvSpPr>
            <p:spPr bwMode="auto">
              <a:xfrm>
                <a:off x="3508" y="366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89" name="Rectangle 399"/>
              <p:cNvSpPr>
                <a:spLocks noChangeArrowheads="1"/>
              </p:cNvSpPr>
              <p:nvPr/>
            </p:nvSpPr>
            <p:spPr bwMode="auto">
              <a:xfrm>
                <a:off x="3584" y="366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7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290" name="Rectangle 400"/>
              <p:cNvSpPr>
                <a:spLocks noChangeArrowheads="1"/>
              </p:cNvSpPr>
              <p:nvPr/>
            </p:nvSpPr>
            <p:spPr bwMode="auto">
              <a:xfrm>
                <a:off x="1519" y="3653"/>
                <a:ext cx="1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1" name="Rectangle 401"/>
              <p:cNvSpPr>
                <a:spLocks noChangeArrowheads="1"/>
              </p:cNvSpPr>
              <p:nvPr/>
            </p:nvSpPr>
            <p:spPr bwMode="auto">
              <a:xfrm>
                <a:off x="2065" y="3653"/>
                <a:ext cx="5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2" name="Rectangle 402"/>
              <p:cNvSpPr>
                <a:spLocks noChangeArrowheads="1"/>
              </p:cNvSpPr>
              <p:nvPr/>
            </p:nvSpPr>
            <p:spPr bwMode="auto">
              <a:xfrm>
                <a:off x="2070" y="3653"/>
                <a:ext cx="692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3" name="Rectangle 403"/>
              <p:cNvSpPr>
                <a:spLocks noChangeArrowheads="1"/>
              </p:cNvSpPr>
              <p:nvPr/>
            </p:nvSpPr>
            <p:spPr bwMode="auto">
              <a:xfrm>
                <a:off x="2762" y="3653"/>
                <a:ext cx="5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4" name="Rectangle 404"/>
              <p:cNvSpPr>
                <a:spLocks noChangeArrowheads="1"/>
              </p:cNvSpPr>
              <p:nvPr/>
            </p:nvSpPr>
            <p:spPr bwMode="auto">
              <a:xfrm>
                <a:off x="2767" y="3653"/>
                <a:ext cx="691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5" name="Rectangle 405"/>
              <p:cNvSpPr>
                <a:spLocks noChangeArrowheads="1"/>
              </p:cNvSpPr>
              <p:nvPr/>
            </p:nvSpPr>
            <p:spPr bwMode="auto">
              <a:xfrm>
                <a:off x="3458" y="3653"/>
                <a:ext cx="5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296" name="Rectangle 406"/>
              <p:cNvSpPr>
                <a:spLocks noChangeArrowheads="1"/>
              </p:cNvSpPr>
              <p:nvPr/>
            </p:nvSpPr>
            <p:spPr bwMode="auto">
              <a:xfrm>
                <a:off x="3463" y="3653"/>
                <a:ext cx="694" cy="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12" name="Rectangle 408"/>
            <p:cNvSpPr>
              <a:spLocks noChangeArrowheads="1"/>
            </p:cNvSpPr>
            <p:nvPr/>
          </p:nvSpPr>
          <p:spPr bwMode="auto">
            <a:xfrm>
              <a:off x="4157" y="3653"/>
              <a:ext cx="1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3" name="Rectangle 409"/>
            <p:cNvSpPr>
              <a:spLocks noChangeArrowheads="1"/>
            </p:cNvSpPr>
            <p:nvPr/>
          </p:nvSpPr>
          <p:spPr bwMode="auto">
            <a:xfrm>
              <a:off x="1519" y="3656"/>
              <a:ext cx="1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Rectangle 410"/>
            <p:cNvSpPr>
              <a:spLocks noChangeArrowheads="1"/>
            </p:cNvSpPr>
            <p:nvPr/>
          </p:nvSpPr>
          <p:spPr bwMode="auto">
            <a:xfrm>
              <a:off x="2065" y="3656"/>
              <a:ext cx="5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Rectangle 411"/>
            <p:cNvSpPr>
              <a:spLocks noChangeArrowheads="1"/>
            </p:cNvSpPr>
            <p:nvPr/>
          </p:nvSpPr>
          <p:spPr bwMode="auto">
            <a:xfrm>
              <a:off x="2762" y="3656"/>
              <a:ext cx="5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6" name="Rectangle 412"/>
            <p:cNvSpPr>
              <a:spLocks noChangeArrowheads="1"/>
            </p:cNvSpPr>
            <p:nvPr/>
          </p:nvSpPr>
          <p:spPr bwMode="auto">
            <a:xfrm>
              <a:off x="3458" y="3656"/>
              <a:ext cx="5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7" name="Rectangle 413"/>
            <p:cNvSpPr>
              <a:spLocks noChangeArrowheads="1"/>
            </p:cNvSpPr>
            <p:nvPr/>
          </p:nvSpPr>
          <p:spPr bwMode="auto">
            <a:xfrm>
              <a:off x="4157" y="3656"/>
              <a:ext cx="1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8" name="Rectangle 414"/>
            <p:cNvSpPr>
              <a:spLocks noChangeArrowheads="1"/>
            </p:cNvSpPr>
            <p:nvPr/>
          </p:nvSpPr>
          <p:spPr bwMode="auto">
            <a:xfrm>
              <a:off x="1539" y="3444"/>
              <a:ext cx="27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Personelle </a:t>
              </a:r>
              <a:endParaRPr lang="de-DE"/>
            </a:p>
          </p:txBody>
        </p:sp>
        <p:sp>
          <p:nvSpPr>
            <p:cNvPr id="19" name="Rectangle 415"/>
            <p:cNvSpPr>
              <a:spLocks noChangeArrowheads="1"/>
            </p:cNvSpPr>
            <p:nvPr/>
          </p:nvSpPr>
          <p:spPr bwMode="auto">
            <a:xfrm>
              <a:off x="1539" y="3510"/>
              <a:ext cx="3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Ressourcen:</a:t>
              </a:r>
              <a:endParaRPr lang="de-DE"/>
            </a:p>
          </p:txBody>
        </p:sp>
        <p:sp>
          <p:nvSpPr>
            <p:cNvPr id="20" name="Rectangle 416"/>
            <p:cNvSpPr>
              <a:spLocks noChangeArrowheads="1"/>
            </p:cNvSpPr>
            <p:nvPr/>
          </p:nvSpPr>
          <p:spPr bwMode="auto">
            <a:xfrm>
              <a:off x="1861" y="3510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21" name="Rectangle 417"/>
            <p:cNvSpPr>
              <a:spLocks noChangeArrowheads="1"/>
            </p:cNvSpPr>
            <p:nvPr/>
          </p:nvSpPr>
          <p:spPr bwMode="auto">
            <a:xfrm>
              <a:off x="2087" y="3762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  <a:latin typeface="Symbol" pitchFamily="18" charset="2"/>
                </a:rPr>
                <a:t>·</a:t>
              </a:r>
              <a:endParaRPr lang="de-DE"/>
            </a:p>
          </p:txBody>
        </p:sp>
        <p:sp>
          <p:nvSpPr>
            <p:cNvPr id="22" name="Rectangle 418"/>
            <p:cNvSpPr>
              <a:spLocks noChangeArrowheads="1"/>
            </p:cNvSpPr>
            <p:nvPr/>
          </p:nvSpPr>
          <p:spPr bwMode="auto">
            <a:xfrm>
              <a:off x="2113" y="3769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23" name="Rectangle 419"/>
            <p:cNvSpPr>
              <a:spLocks noChangeArrowheads="1"/>
            </p:cNvSpPr>
            <p:nvPr/>
          </p:nvSpPr>
          <p:spPr bwMode="auto">
            <a:xfrm>
              <a:off x="2191" y="3769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24" name="Rectangle 420"/>
            <p:cNvSpPr>
              <a:spLocks noChangeArrowheads="1"/>
            </p:cNvSpPr>
            <p:nvPr/>
          </p:nvSpPr>
          <p:spPr bwMode="auto">
            <a:xfrm>
              <a:off x="2784" y="3762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  <a:latin typeface="Symbol" pitchFamily="18" charset="2"/>
                </a:rPr>
                <a:t>·</a:t>
              </a:r>
              <a:endParaRPr lang="de-DE"/>
            </a:p>
          </p:txBody>
        </p:sp>
        <p:sp>
          <p:nvSpPr>
            <p:cNvPr id="25" name="Rectangle 421"/>
            <p:cNvSpPr>
              <a:spLocks noChangeArrowheads="1"/>
            </p:cNvSpPr>
            <p:nvPr/>
          </p:nvSpPr>
          <p:spPr bwMode="auto">
            <a:xfrm>
              <a:off x="2810" y="3769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26" name="Rectangle 422"/>
            <p:cNvSpPr>
              <a:spLocks noChangeArrowheads="1"/>
            </p:cNvSpPr>
            <p:nvPr/>
          </p:nvSpPr>
          <p:spPr bwMode="auto">
            <a:xfrm>
              <a:off x="2887" y="3769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27" name="Rectangle 423"/>
            <p:cNvSpPr>
              <a:spLocks noChangeArrowheads="1"/>
            </p:cNvSpPr>
            <p:nvPr/>
          </p:nvSpPr>
          <p:spPr bwMode="auto">
            <a:xfrm>
              <a:off x="3481" y="3762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  <a:latin typeface="Symbol" pitchFamily="18" charset="2"/>
                </a:rPr>
                <a:t>·</a:t>
              </a:r>
              <a:endParaRPr lang="de-DE"/>
            </a:p>
          </p:txBody>
        </p:sp>
        <p:sp>
          <p:nvSpPr>
            <p:cNvPr id="28" name="Rectangle 424"/>
            <p:cNvSpPr>
              <a:spLocks noChangeArrowheads="1"/>
            </p:cNvSpPr>
            <p:nvPr/>
          </p:nvSpPr>
          <p:spPr bwMode="auto">
            <a:xfrm>
              <a:off x="3508" y="3769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29" name="Rectangle 425"/>
            <p:cNvSpPr>
              <a:spLocks noChangeArrowheads="1"/>
            </p:cNvSpPr>
            <p:nvPr/>
          </p:nvSpPr>
          <p:spPr bwMode="auto">
            <a:xfrm>
              <a:off x="3584" y="3769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30" name="Rectangle 426"/>
            <p:cNvSpPr>
              <a:spLocks noChangeArrowheads="1"/>
            </p:cNvSpPr>
            <p:nvPr/>
          </p:nvSpPr>
          <p:spPr bwMode="auto">
            <a:xfrm>
              <a:off x="1519" y="3760"/>
              <a:ext cx="1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Rectangle 427"/>
            <p:cNvSpPr>
              <a:spLocks noChangeArrowheads="1"/>
            </p:cNvSpPr>
            <p:nvPr/>
          </p:nvSpPr>
          <p:spPr bwMode="auto">
            <a:xfrm>
              <a:off x="2065" y="3760"/>
              <a:ext cx="5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Rectangle 428"/>
            <p:cNvSpPr>
              <a:spLocks noChangeArrowheads="1"/>
            </p:cNvSpPr>
            <p:nvPr/>
          </p:nvSpPr>
          <p:spPr bwMode="auto">
            <a:xfrm>
              <a:off x="2070" y="3760"/>
              <a:ext cx="692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3" name="Rectangle 429"/>
            <p:cNvSpPr>
              <a:spLocks noChangeArrowheads="1"/>
            </p:cNvSpPr>
            <p:nvPr/>
          </p:nvSpPr>
          <p:spPr bwMode="auto">
            <a:xfrm>
              <a:off x="2762" y="3760"/>
              <a:ext cx="5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4" name="Rectangle 430"/>
            <p:cNvSpPr>
              <a:spLocks noChangeArrowheads="1"/>
            </p:cNvSpPr>
            <p:nvPr/>
          </p:nvSpPr>
          <p:spPr bwMode="auto">
            <a:xfrm>
              <a:off x="2767" y="3760"/>
              <a:ext cx="69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Rectangle 431"/>
            <p:cNvSpPr>
              <a:spLocks noChangeArrowheads="1"/>
            </p:cNvSpPr>
            <p:nvPr/>
          </p:nvSpPr>
          <p:spPr bwMode="auto">
            <a:xfrm>
              <a:off x="3458" y="3760"/>
              <a:ext cx="5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6" name="Rectangle 432"/>
            <p:cNvSpPr>
              <a:spLocks noChangeArrowheads="1"/>
            </p:cNvSpPr>
            <p:nvPr/>
          </p:nvSpPr>
          <p:spPr bwMode="auto">
            <a:xfrm>
              <a:off x="3463" y="3760"/>
              <a:ext cx="694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7" name="Rectangle 433"/>
            <p:cNvSpPr>
              <a:spLocks noChangeArrowheads="1"/>
            </p:cNvSpPr>
            <p:nvPr/>
          </p:nvSpPr>
          <p:spPr bwMode="auto">
            <a:xfrm>
              <a:off x="4157" y="3760"/>
              <a:ext cx="1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8" name="Rectangle 434"/>
            <p:cNvSpPr>
              <a:spLocks noChangeArrowheads="1"/>
            </p:cNvSpPr>
            <p:nvPr/>
          </p:nvSpPr>
          <p:spPr bwMode="auto">
            <a:xfrm>
              <a:off x="1519" y="3763"/>
              <a:ext cx="1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9" name="Rectangle 435"/>
            <p:cNvSpPr>
              <a:spLocks noChangeArrowheads="1"/>
            </p:cNvSpPr>
            <p:nvPr/>
          </p:nvSpPr>
          <p:spPr bwMode="auto">
            <a:xfrm>
              <a:off x="2065" y="3763"/>
              <a:ext cx="5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0" name="Rectangle 436"/>
            <p:cNvSpPr>
              <a:spLocks noChangeArrowheads="1"/>
            </p:cNvSpPr>
            <p:nvPr/>
          </p:nvSpPr>
          <p:spPr bwMode="auto">
            <a:xfrm>
              <a:off x="2762" y="3763"/>
              <a:ext cx="5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1" name="Rectangle 437"/>
            <p:cNvSpPr>
              <a:spLocks noChangeArrowheads="1"/>
            </p:cNvSpPr>
            <p:nvPr/>
          </p:nvSpPr>
          <p:spPr bwMode="auto">
            <a:xfrm>
              <a:off x="3458" y="3763"/>
              <a:ext cx="5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2" name="Rectangle 438"/>
            <p:cNvSpPr>
              <a:spLocks noChangeArrowheads="1"/>
            </p:cNvSpPr>
            <p:nvPr/>
          </p:nvSpPr>
          <p:spPr bwMode="auto">
            <a:xfrm>
              <a:off x="4157" y="3763"/>
              <a:ext cx="1" cy="10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3" name="Rectangle 439"/>
            <p:cNvSpPr>
              <a:spLocks noChangeArrowheads="1"/>
            </p:cNvSpPr>
            <p:nvPr/>
          </p:nvSpPr>
          <p:spPr bwMode="auto">
            <a:xfrm>
              <a:off x="1539" y="3871"/>
              <a:ext cx="233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Sonstige </a:t>
              </a:r>
              <a:endParaRPr lang="de-DE"/>
            </a:p>
          </p:txBody>
        </p:sp>
        <p:sp>
          <p:nvSpPr>
            <p:cNvPr id="44" name="Rectangle 440"/>
            <p:cNvSpPr>
              <a:spLocks noChangeArrowheads="1"/>
            </p:cNvSpPr>
            <p:nvPr/>
          </p:nvSpPr>
          <p:spPr bwMode="auto">
            <a:xfrm>
              <a:off x="1539" y="3937"/>
              <a:ext cx="3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Ressourcen:</a:t>
              </a:r>
              <a:endParaRPr lang="de-DE"/>
            </a:p>
          </p:txBody>
        </p:sp>
        <p:sp>
          <p:nvSpPr>
            <p:cNvPr id="45" name="Rectangle 441"/>
            <p:cNvSpPr>
              <a:spLocks noChangeArrowheads="1"/>
            </p:cNvSpPr>
            <p:nvPr/>
          </p:nvSpPr>
          <p:spPr bwMode="auto">
            <a:xfrm>
              <a:off x="1861" y="3937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46" name="Rectangle 442"/>
            <p:cNvSpPr>
              <a:spLocks noChangeArrowheads="1"/>
            </p:cNvSpPr>
            <p:nvPr/>
          </p:nvSpPr>
          <p:spPr bwMode="auto">
            <a:xfrm>
              <a:off x="2087" y="3871"/>
              <a:ext cx="179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Projektbüro im Hauptgebäude, Laptop, weitere Ressourcen nach Bedarf</a:t>
              </a:r>
              <a:endParaRPr lang="de-DE"/>
            </a:p>
          </p:txBody>
        </p:sp>
        <p:sp>
          <p:nvSpPr>
            <p:cNvPr id="47" name="Rectangle 443"/>
            <p:cNvSpPr>
              <a:spLocks noChangeArrowheads="1"/>
            </p:cNvSpPr>
            <p:nvPr/>
          </p:nvSpPr>
          <p:spPr bwMode="auto">
            <a:xfrm>
              <a:off x="3919" y="3871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48" name="Rectangle 444"/>
            <p:cNvSpPr>
              <a:spLocks noChangeArrowheads="1"/>
            </p:cNvSpPr>
            <p:nvPr/>
          </p:nvSpPr>
          <p:spPr bwMode="auto">
            <a:xfrm>
              <a:off x="1519" y="3867"/>
              <a:ext cx="1" cy="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9" name="Rectangle 445"/>
            <p:cNvSpPr>
              <a:spLocks noChangeArrowheads="1"/>
            </p:cNvSpPr>
            <p:nvPr/>
          </p:nvSpPr>
          <p:spPr bwMode="auto">
            <a:xfrm>
              <a:off x="1520" y="3867"/>
              <a:ext cx="545" cy="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0" name="Rectangle 446"/>
            <p:cNvSpPr>
              <a:spLocks noChangeArrowheads="1"/>
            </p:cNvSpPr>
            <p:nvPr/>
          </p:nvSpPr>
          <p:spPr bwMode="auto">
            <a:xfrm>
              <a:off x="2065" y="3867"/>
              <a:ext cx="5" cy="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" name="Rectangle 447"/>
            <p:cNvSpPr>
              <a:spLocks noChangeArrowheads="1"/>
            </p:cNvSpPr>
            <p:nvPr/>
          </p:nvSpPr>
          <p:spPr bwMode="auto">
            <a:xfrm>
              <a:off x="2070" y="3867"/>
              <a:ext cx="692" cy="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" name="Rectangle 448"/>
            <p:cNvSpPr>
              <a:spLocks noChangeArrowheads="1"/>
            </p:cNvSpPr>
            <p:nvPr/>
          </p:nvSpPr>
          <p:spPr bwMode="auto">
            <a:xfrm>
              <a:off x="2762" y="3867"/>
              <a:ext cx="1" cy="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3" name="Rectangle 449"/>
            <p:cNvSpPr>
              <a:spLocks noChangeArrowheads="1"/>
            </p:cNvSpPr>
            <p:nvPr/>
          </p:nvSpPr>
          <p:spPr bwMode="auto">
            <a:xfrm>
              <a:off x="2763" y="3867"/>
              <a:ext cx="695" cy="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4" name="Rectangle 450"/>
            <p:cNvSpPr>
              <a:spLocks noChangeArrowheads="1"/>
            </p:cNvSpPr>
            <p:nvPr/>
          </p:nvSpPr>
          <p:spPr bwMode="auto">
            <a:xfrm>
              <a:off x="3458" y="3867"/>
              <a:ext cx="1" cy="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5" name="Rectangle 451"/>
            <p:cNvSpPr>
              <a:spLocks noChangeArrowheads="1"/>
            </p:cNvSpPr>
            <p:nvPr/>
          </p:nvSpPr>
          <p:spPr bwMode="auto">
            <a:xfrm>
              <a:off x="3459" y="3867"/>
              <a:ext cx="698" cy="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6" name="Rectangle 452"/>
            <p:cNvSpPr>
              <a:spLocks noChangeArrowheads="1"/>
            </p:cNvSpPr>
            <p:nvPr/>
          </p:nvSpPr>
          <p:spPr bwMode="auto">
            <a:xfrm>
              <a:off x="4157" y="3867"/>
              <a:ext cx="1" cy="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7" name="Rectangle 453"/>
            <p:cNvSpPr>
              <a:spLocks noChangeArrowheads="1"/>
            </p:cNvSpPr>
            <p:nvPr/>
          </p:nvSpPr>
          <p:spPr bwMode="auto">
            <a:xfrm>
              <a:off x="1519" y="3869"/>
              <a:ext cx="1" cy="16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8" name="Rectangle 454"/>
            <p:cNvSpPr>
              <a:spLocks noChangeArrowheads="1"/>
            </p:cNvSpPr>
            <p:nvPr/>
          </p:nvSpPr>
          <p:spPr bwMode="auto">
            <a:xfrm>
              <a:off x="2065" y="3869"/>
              <a:ext cx="5" cy="16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9" name="Rectangle 455"/>
            <p:cNvSpPr>
              <a:spLocks noChangeArrowheads="1"/>
            </p:cNvSpPr>
            <p:nvPr/>
          </p:nvSpPr>
          <p:spPr bwMode="auto">
            <a:xfrm>
              <a:off x="4157" y="3869"/>
              <a:ext cx="1" cy="16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0" name="Rectangle 456"/>
            <p:cNvSpPr>
              <a:spLocks noChangeArrowheads="1"/>
            </p:cNvSpPr>
            <p:nvPr/>
          </p:nvSpPr>
          <p:spPr bwMode="auto">
            <a:xfrm>
              <a:off x="1520" y="4037"/>
              <a:ext cx="19" cy="135"/>
            </a:xfrm>
            <a:prstGeom prst="rect">
              <a:avLst/>
            </a:prstGeom>
            <a:solidFill>
              <a:srgbClr val="E3E5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" name="Rectangle 457"/>
            <p:cNvSpPr>
              <a:spLocks noChangeArrowheads="1"/>
            </p:cNvSpPr>
            <p:nvPr/>
          </p:nvSpPr>
          <p:spPr bwMode="auto">
            <a:xfrm>
              <a:off x="2048" y="4037"/>
              <a:ext cx="19" cy="135"/>
            </a:xfrm>
            <a:prstGeom prst="rect">
              <a:avLst/>
            </a:prstGeom>
            <a:solidFill>
              <a:srgbClr val="E3E5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" name="Rectangle 458"/>
            <p:cNvSpPr>
              <a:spLocks noChangeArrowheads="1"/>
            </p:cNvSpPr>
            <p:nvPr/>
          </p:nvSpPr>
          <p:spPr bwMode="auto">
            <a:xfrm>
              <a:off x="1539" y="4037"/>
              <a:ext cx="509" cy="135"/>
            </a:xfrm>
            <a:prstGeom prst="rect">
              <a:avLst/>
            </a:prstGeom>
            <a:solidFill>
              <a:srgbClr val="E3E5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3" name="Rectangle 459"/>
            <p:cNvSpPr>
              <a:spLocks noChangeArrowheads="1"/>
            </p:cNvSpPr>
            <p:nvPr/>
          </p:nvSpPr>
          <p:spPr bwMode="auto">
            <a:xfrm>
              <a:off x="1539" y="4069"/>
              <a:ext cx="35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 b="1">
                  <a:solidFill>
                    <a:srgbClr val="000000"/>
                  </a:solidFill>
                </a:rPr>
                <a:t>Restriktionen</a:t>
              </a:r>
              <a:endParaRPr lang="de-DE"/>
            </a:p>
          </p:txBody>
        </p:sp>
        <p:sp>
          <p:nvSpPr>
            <p:cNvPr id="64" name="Rectangle 460"/>
            <p:cNvSpPr>
              <a:spLocks noChangeArrowheads="1"/>
            </p:cNvSpPr>
            <p:nvPr/>
          </p:nvSpPr>
          <p:spPr bwMode="auto">
            <a:xfrm>
              <a:off x="1905" y="4072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:</a:t>
              </a:r>
              <a:endParaRPr lang="de-DE"/>
            </a:p>
          </p:txBody>
        </p:sp>
        <p:sp>
          <p:nvSpPr>
            <p:cNvPr id="65" name="Rectangle 461"/>
            <p:cNvSpPr>
              <a:spLocks noChangeArrowheads="1"/>
            </p:cNvSpPr>
            <p:nvPr/>
          </p:nvSpPr>
          <p:spPr bwMode="auto">
            <a:xfrm>
              <a:off x="1921" y="4072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66" name="Rectangle 462"/>
            <p:cNvSpPr>
              <a:spLocks noChangeArrowheads="1"/>
            </p:cNvSpPr>
            <p:nvPr/>
          </p:nvSpPr>
          <p:spPr bwMode="auto">
            <a:xfrm>
              <a:off x="2063" y="4037"/>
              <a:ext cx="24" cy="135"/>
            </a:xfrm>
            <a:prstGeom prst="rect">
              <a:avLst/>
            </a:prstGeom>
            <a:solidFill>
              <a:srgbClr val="E3E5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7" name="Rectangle 463"/>
            <p:cNvSpPr>
              <a:spLocks noChangeArrowheads="1"/>
            </p:cNvSpPr>
            <p:nvPr/>
          </p:nvSpPr>
          <p:spPr bwMode="auto">
            <a:xfrm>
              <a:off x="4138" y="4037"/>
              <a:ext cx="19" cy="135"/>
            </a:xfrm>
            <a:prstGeom prst="rect">
              <a:avLst/>
            </a:prstGeom>
            <a:solidFill>
              <a:srgbClr val="E3E5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8" name="Rectangle 464"/>
            <p:cNvSpPr>
              <a:spLocks noChangeArrowheads="1"/>
            </p:cNvSpPr>
            <p:nvPr/>
          </p:nvSpPr>
          <p:spPr bwMode="auto">
            <a:xfrm>
              <a:off x="2087" y="4037"/>
              <a:ext cx="2051" cy="135"/>
            </a:xfrm>
            <a:prstGeom prst="rect">
              <a:avLst/>
            </a:prstGeom>
            <a:solidFill>
              <a:srgbClr val="E3E5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9" name="Rectangle 465"/>
            <p:cNvSpPr>
              <a:spLocks noChangeArrowheads="1"/>
            </p:cNvSpPr>
            <p:nvPr/>
          </p:nvSpPr>
          <p:spPr bwMode="auto">
            <a:xfrm>
              <a:off x="2087" y="4072"/>
              <a:ext cx="117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 i="1">
                  <a:solidFill>
                    <a:srgbClr val="000000"/>
                  </a:solidFill>
                </a:rPr>
                <a:t>Welche Randbedingungen/Auflagen/Schnittstell</a:t>
              </a:r>
              <a:endParaRPr lang="de-DE"/>
            </a:p>
          </p:txBody>
        </p:sp>
        <p:sp>
          <p:nvSpPr>
            <p:cNvPr id="70" name="Rectangle 466"/>
            <p:cNvSpPr>
              <a:spLocks noChangeArrowheads="1"/>
            </p:cNvSpPr>
            <p:nvPr/>
          </p:nvSpPr>
          <p:spPr bwMode="auto">
            <a:xfrm>
              <a:off x="3296" y="4072"/>
              <a:ext cx="69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 i="1">
                  <a:solidFill>
                    <a:srgbClr val="000000"/>
                  </a:solidFill>
                </a:rPr>
                <a:t>en sind zu berücksichtigen?</a:t>
              </a:r>
              <a:endParaRPr lang="de-DE"/>
            </a:p>
          </p:txBody>
        </p:sp>
        <p:sp>
          <p:nvSpPr>
            <p:cNvPr id="71" name="Rectangle 467"/>
            <p:cNvSpPr>
              <a:spLocks noChangeArrowheads="1"/>
            </p:cNvSpPr>
            <p:nvPr/>
          </p:nvSpPr>
          <p:spPr bwMode="auto">
            <a:xfrm>
              <a:off x="4004" y="4072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 i="1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72" name="Rectangle 468"/>
            <p:cNvSpPr>
              <a:spLocks noChangeArrowheads="1"/>
            </p:cNvSpPr>
            <p:nvPr/>
          </p:nvSpPr>
          <p:spPr bwMode="auto">
            <a:xfrm>
              <a:off x="1519" y="4036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" name="Rectangle 469"/>
            <p:cNvSpPr>
              <a:spLocks noChangeArrowheads="1"/>
            </p:cNvSpPr>
            <p:nvPr/>
          </p:nvSpPr>
          <p:spPr bwMode="auto">
            <a:xfrm>
              <a:off x="1520" y="4036"/>
              <a:ext cx="545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4" name="Rectangle 470"/>
            <p:cNvSpPr>
              <a:spLocks noChangeArrowheads="1"/>
            </p:cNvSpPr>
            <p:nvPr/>
          </p:nvSpPr>
          <p:spPr bwMode="auto">
            <a:xfrm>
              <a:off x="2065" y="4036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5" name="Rectangle 471"/>
            <p:cNvSpPr>
              <a:spLocks noChangeArrowheads="1"/>
            </p:cNvSpPr>
            <p:nvPr/>
          </p:nvSpPr>
          <p:spPr bwMode="auto">
            <a:xfrm>
              <a:off x="2066" y="4036"/>
              <a:ext cx="4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6" name="Rectangle 472"/>
            <p:cNvSpPr>
              <a:spLocks noChangeArrowheads="1"/>
            </p:cNvSpPr>
            <p:nvPr/>
          </p:nvSpPr>
          <p:spPr bwMode="auto">
            <a:xfrm>
              <a:off x="2070" y="4036"/>
              <a:ext cx="2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7" name="Rectangle 473"/>
            <p:cNvSpPr>
              <a:spLocks noChangeArrowheads="1"/>
            </p:cNvSpPr>
            <p:nvPr/>
          </p:nvSpPr>
          <p:spPr bwMode="auto">
            <a:xfrm>
              <a:off x="2072" y="4036"/>
              <a:ext cx="2085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8" name="Rectangle 474"/>
            <p:cNvSpPr>
              <a:spLocks noChangeArrowheads="1"/>
            </p:cNvSpPr>
            <p:nvPr/>
          </p:nvSpPr>
          <p:spPr bwMode="auto">
            <a:xfrm>
              <a:off x="4157" y="4036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9" name="Rectangle 475"/>
            <p:cNvSpPr>
              <a:spLocks noChangeArrowheads="1"/>
            </p:cNvSpPr>
            <p:nvPr/>
          </p:nvSpPr>
          <p:spPr bwMode="auto">
            <a:xfrm>
              <a:off x="1519" y="4037"/>
              <a:ext cx="1" cy="13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0" name="Rectangle 476"/>
            <p:cNvSpPr>
              <a:spLocks noChangeArrowheads="1"/>
            </p:cNvSpPr>
            <p:nvPr/>
          </p:nvSpPr>
          <p:spPr bwMode="auto">
            <a:xfrm>
              <a:off x="4157" y="4037"/>
              <a:ext cx="1" cy="13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1" name="Rectangle 477"/>
            <p:cNvSpPr>
              <a:spLocks noChangeArrowheads="1"/>
            </p:cNvSpPr>
            <p:nvPr/>
          </p:nvSpPr>
          <p:spPr bwMode="auto">
            <a:xfrm>
              <a:off x="1539" y="4211"/>
              <a:ext cx="83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Kennzahlensystem muss in das F</a:t>
              </a:r>
              <a:endParaRPr lang="de-DE"/>
            </a:p>
          </p:txBody>
        </p:sp>
        <p:sp>
          <p:nvSpPr>
            <p:cNvPr id="82" name="Rectangle 478"/>
            <p:cNvSpPr>
              <a:spLocks noChangeArrowheads="1"/>
            </p:cNvSpPr>
            <p:nvPr/>
          </p:nvSpPr>
          <p:spPr bwMode="auto">
            <a:xfrm>
              <a:off x="2395" y="4211"/>
              <a:ext cx="1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-</a:t>
              </a:r>
              <a:endParaRPr lang="de-DE"/>
            </a:p>
          </p:txBody>
        </p:sp>
        <p:sp>
          <p:nvSpPr>
            <p:cNvPr id="83" name="Rectangle 479"/>
            <p:cNvSpPr>
              <a:spLocks noChangeArrowheads="1"/>
            </p:cNvSpPr>
            <p:nvPr/>
          </p:nvSpPr>
          <p:spPr bwMode="auto">
            <a:xfrm>
              <a:off x="2414" y="4211"/>
              <a:ext cx="82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Berichtswesen integriert werden. </a:t>
              </a:r>
              <a:endParaRPr lang="de-DE"/>
            </a:p>
          </p:txBody>
        </p:sp>
        <p:sp>
          <p:nvSpPr>
            <p:cNvPr id="84" name="Rectangle 480"/>
            <p:cNvSpPr>
              <a:spLocks noChangeArrowheads="1"/>
            </p:cNvSpPr>
            <p:nvPr/>
          </p:nvSpPr>
          <p:spPr bwMode="auto">
            <a:xfrm>
              <a:off x="3261" y="4211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7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85" name="Rectangle 481"/>
            <p:cNvSpPr>
              <a:spLocks noChangeArrowheads="1"/>
            </p:cNvSpPr>
            <p:nvPr/>
          </p:nvSpPr>
          <p:spPr bwMode="auto">
            <a:xfrm>
              <a:off x="1519" y="4172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6" name="Rectangle 482"/>
            <p:cNvSpPr>
              <a:spLocks noChangeArrowheads="1"/>
            </p:cNvSpPr>
            <p:nvPr/>
          </p:nvSpPr>
          <p:spPr bwMode="auto">
            <a:xfrm>
              <a:off x="1520" y="4172"/>
              <a:ext cx="545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7" name="Rectangle 483"/>
            <p:cNvSpPr>
              <a:spLocks noChangeArrowheads="1"/>
            </p:cNvSpPr>
            <p:nvPr/>
          </p:nvSpPr>
          <p:spPr bwMode="auto">
            <a:xfrm>
              <a:off x="2065" y="4172"/>
              <a:ext cx="2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8" name="Rectangle 484"/>
            <p:cNvSpPr>
              <a:spLocks noChangeArrowheads="1"/>
            </p:cNvSpPr>
            <p:nvPr/>
          </p:nvSpPr>
          <p:spPr bwMode="auto">
            <a:xfrm>
              <a:off x="2067" y="4172"/>
              <a:ext cx="2090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9" name="Rectangle 485"/>
            <p:cNvSpPr>
              <a:spLocks noChangeArrowheads="1"/>
            </p:cNvSpPr>
            <p:nvPr/>
          </p:nvSpPr>
          <p:spPr bwMode="auto">
            <a:xfrm>
              <a:off x="4157" y="4172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0" name="Rectangle 486"/>
            <p:cNvSpPr>
              <a:spLocks noChangeArrowheads="1"/>
            </p:cNvSpPr>
            <p:nvPr/>
          </p:nvSpPr>
          <p:spPr bwMode="auto">
            <a:xfrm>
              <a:off x="1519" y="4173"/>
              <a:ext cx="1" cy="17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1" name="Rectangle 487"/>
            <p:cNvSpPr>
              <a:spLocks noChangeArrowheads="1"/>
            </p:cNvSpPr>
            <p:nvPr/>
          </p:nvSpPr>
          <p:spPr bwMode="auto">
            <a:xfrm>
              <a:off x="1519" y="4345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2" name="Rectangle 488"/>
            <p:cNvSpPr>
              <a:spLocks noChangeArrowheads="1"/>
            </p:cNvSpPr>
            <p:nvPr/>
          </p:nvSpPr>
          <p:spPr bwMode="auto">
            <a:xfrm>
              <a:off x="1519" y="4345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3" name="Rectangle 489"/>
            <p:cNvSpPr>
              <a:spLocks noChangeArrowheads="1"/>
            </p:cNvSpPr>
            <p:nvPr/>
          </p:nvSpPr>
          <p:spPr bwMode="auto">
            <a:xfrm>
              <a:off x="1520" y="4345"/>
              <a:ext cx="2637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4" name="Rectangle 490"/>
            <p:cNvSpPr>
              <a:spLocks noChangeArrowheads="1"/>
            </p:cNvSpPr>
            <p:nvPr/>
          </p:nvSpPr>
          <p:spPr bwMode="auto">
            <a:xfrm>
              <a:off x="4157" y="4173"/>
              <a:ext cx="1" cy="17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5" name="Rectangle 491"/>
            <p:cNvSpPr>
              <a:spLocks noChangeArrowheads="1"/>
            </p:cNvSpPr>
            <p:nvPr/>
          </p:nvSpPr>
          <p:spPr bwMode="auto">
            <a:xfrm>
              <a:off x="4157" y="4345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6" name="Rectangle 492"/>
            <p:cNvSpPr>
              <a:spLocks noChangeArrowheads="1"/>
            </p:cNvSpPr>
            <p:nvPr/>
          </p:nvSpPr>
          <p:spPr bwMode="auto">
            <a:xfrm>
              <a:off x="4157" y="4345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Pareto Prinzip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EE9989B0-ECB4-44BE-8B00-ED15A6616090}" type="slidenum">
              <a:rPr lang="de-DE" smtClean="0"/>
              <a:pPr>
                <a:defRPr/>
              </a:pPr>
              <a:t>132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pic>
        <p:nvPicPr>
          <p:cNvPr id="6" name="Grafik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3725" y="2419350"/>
            <a:ext cx="28765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2902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77AE673-6978-4437-837C-F94C0F8A80C8}" type="slidenum">
              <a:rPr lang="de-DE"/>
              <a:pPr defTabSz="762000"/>
              <a:t>133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2902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Meilensteine in Softwareprojekten (Sommerville 2001, S. 289)</a:t>
            </a:r>
          </a:p>
        </p:txBody>
      </p:sp>
      <p:sp>
        <p:nvSpPr>
          <p:cNvPr id="129029" name="Rectangle 3"/>
          <p:cNvSpPr>
            <a:spLocks noChangeArrowheads="1"/>
          </p:cNvSpPr>
          <p:nvPr/>
        </p:nvSpPr>
        <p:spPr bwMode="auto">
          <a:xfrm>
            <a:off x="0" y="27622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pic>
        <p:nvPicPr>
          <p:cNvPr id="12903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095500"/>
            <a:ext cx="7380288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Meilensteintrendanalyse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134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pic>
        <p:nvPicPr>
          <p:cNvPr id="5" name="Grafik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105025"/>
            <a:ext cx="36004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Meilensteintrendanalyse Idealverlauf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135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pic>
        <p:nvPicPr>
          <p:cNvPr id="6" name="Grafik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0912" y="2571750"/>
            <a:ext cx="21621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Meilensteintrendanalyse </a:t>
            </a:r>
            <a:r>
              <a:rPr lang="de-DE" dirty="0" err="1" smtClean="0"/>
              <a:t>Pessimisteneinschätzung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136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pic>
        <p:nvPicPr>
          <p:cNvPr id="7" name="Grafik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0912" y="2571750"/>
            <a:ext cx="21621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Meilensteintrendanalyse </a:t>
            </a:r>
            <a:r>
              <a:rPr lang="de-DE" dirty="0" err="1" smtClean="0"/>
              <a:t>Optimisteneinschätzung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137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pic>
        <p:nvPicPr>
          <p:cNvPr id="6" name="Grafik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0912" y="2571750"/>
            <a:ext cx="21621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Meilensteintrendanalyse </a:t>
            </a:r>
            <a:br>
              <a:rPr lang="de-DE" dirty="0" smtClean="0"/>
            </a:br>
            <a:r>
              <a:rPr lang="de-DE" dirty="0" smtClean="0"/>
              <a:t>Zielhierarchie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138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pic>
        <p:nvPicPr>
          <p:cNvPr id="7" name="Grafik 6"/>
          <p:cNvPicPr/>
          <p:nvPr/>
        </p:nvPicPr>
        <p:blipFill>
          <a:blip r:embed="rId2" cstate="print"/>
          <a:srcRect l="9128" t="13736" r="11107"/>
          <a:stretch>
            <a:fillRect/>
          </a:stretch>
        </p:blipFill>
        <p:spPr bwMode="auto">
          <a:xfrm>
            <a:off x="2952750" y="2557462"/>
            <a:ext cx="32385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Projektstrukturplan (PSP) für ein typisches IT-Projekt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139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pic>
        <p:nvPicPr>
          <p:cNvPr id="6" name="Grafik 5"/>
          <p:cNvPicPr/>
          <p:nvPr/>
        </p:nvPicPr>
        <p:blipFill>
          <a:blip r:embed="rId2" cstate="print"/>
          <a:srcRect t="13287"/>
          <a:stretch>
            <a:fillRect/>
          </a:stretch>
        </p:blipFill>
        <p:spPr bwMode="auto">
          <a:xfrm>
            <a:off x="2228850" y="2181225"/>
            <a:ext cx="46863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43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57E2744-785C-4B76-AADF-0F272FE3EABC}" type="slidenum">
              <a:rPr lang="de-DE"/>
              <a:pPr defTabSz="762000"/>
              <a:t>14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Regelkreis Strategisches Controlling (Mayer 2003)</a:t>
            </a:r>
          </a:p>
        </p:txBody>
      </p:sp>
      <p:pic>
        <p:nvPicPr>
          <p:cNvPr id="1843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3450" y="1600200"/>
            <a:ext cx="473710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Objektorientierter PSP (</a:t>
            </a:r>
            <a:r>
              <a:rPr lang="de-DE" dirty="0" err="1" smtClean="0"/>
              <a:t>Wienhold</a:t>
            </a:r>
            <a:r>
              <a:rPr lang="de-DE" dirty="0" smtClean="0"/>
              <a:t>, 2004, S. 209, modifiziert)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140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468313" y="2587625"/>
            <a:ext cx="1011237" cy="825500"/>
          </a:xfrm>
          <a:prstGeom prst="rect">
            <a:avLst/>
          </a:prstGeom>
          <a:solidFill>
            <a:srgbClr val="C7CBFF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600" b="1">
                <a:latin typeface="Times New Roman" pitchFamily="18" charset="0"/>
              </a:rPr>
              <a:t>1. Ebene:</a:t>
            </a:r>
            <a:br>
              <a:rPr lang="de-DE" sz="1600" b="1">
                <a:latin typeface="Times New Roman" pitchFamily="18" charset="0"/>
              </a:rPr>
            </a:br>
            <a:r>
              <a:rPr lang="de-DE" sz="1600" b="1">
                <a:latin typeface="Times New Roman" pitchFamily="18" charset="0"/>
              </a:rPr>
              <a:t>Objekt-</a:t>
            </a:r>
            <a:br>
              <a:rPr lang="de-DE" sz="1600" b="1">
                <a:latin typeface="Times New Roman" pitchFamily="18" charset="0"/>
              </a:rPr>
            </a:br>
            <a:r>
              <a:rPr lang="de-DE" sz="1600" b="1">
                <a:latin typeface="Times New Roman" pitchFamily="18" charset="0"/>
              </a:rPr>
              <a:t>orientiert</a:t>
            </a:r>
          </a:p>
        </p:txBody>
      </p:sp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468313" y="4227513"/>
            <a:ext cx="1011237" cy="825500"/>
          </a:xfrm>
          <a:prstGeom prst="rect">
            <a:avLst/>
          </a:prstGeom>
          <a:solidFill>
            <a:srgbClr val="C7CBFF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600" b="1">
                <a:latin typeface="Times New Roman" pitchFamily="18" charset="0"/>
              </a:rPr>
              <a:t>2. Ebene:</a:t>
            </a:r>
            <a:br>
              <a:rPr lang="de-DE" sz="1600" b="1">
                <a:latin typeface="Times New Roman" pitchFamily="18" charset="0"/>
              </a:rPr>
            </a:br>
            <a:r>
              <a:rPr lang="de-DE" sz="1600" b="1">
                <a:latin typeface="Times New Roman" pitchFamily="18" charset="0"/>
              </a:rPr>
              <a:t>Objekt-</a:t>
            </a:r>
            <a:br>
              <a:rPr lang="de-DE" sz="1600" b="1">
                <a:latin typeface="Times New Roman" pitchFamily="18" charset="0"/>
              </a:rPr>
            </a:br>
            <a:r>
              <a:rPr lang="de-DE" sz="1600" b="1">
                <a:latin typeface="Times New Roman" pitchFamily="18" charset="0"/>
              </a:rPr>
              <a:t>orientiert</a:t>
            </a:r>
          </a:p>
        </p:txBody>
      </p:sp>
      <p:sp>
        <p:nvSpPr>
          <p:cNvPr id="11" name="AutoShape 36"/>
          <p:cNvSpPr>
            <a:spLocks/>
          </p:cNvSpPr>
          <p:nvPr/>
        </p:nvSpPr>
        <p:spPr bwMode="auto">
          <a:xfrm>
            <a:off x="1800225" y="3382963"/>
            <a:ext cx="215900" cy="2520950"/>
          </a:xfrm>
          <a:prstGeom prst="leftBrace">
            <a:avLst>
              <a:gd name="adj1" fmla="val 97304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2" name="AutoShape 37"/>
          <p:cNvSpPr>
            <a:spLocks/>
          </p:cNvSpPr>
          <p:nvPr/>
        </p:nvSpPr>
        <p:spPr bwMode="auto">
          <a:xfrm>
            <a:off x="1835150" y="2590800"/>
            <a:ext cx="144463" cy="792163"/>
          </a:xfrm>
          <a:prstGeom prst="leftBrace">
            <a:avLst>
              <a:gd name="adj1" fmla="val 45696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3" name="Text Box 38"/>
          <p:cNvSpPr txBox="1">
            <a:spLocks noChangeArrowheads="1"/>
          </p:cNvSpPr>
          <p:nvPr/>
        </p:nvSpPr>
        <p:spPr bwMode="auto">
          <a:xfrm>
            <a:off x="844550" y="3598863"/>
            <a:ext cx="328613" cy="396875"/>
          </a:xfrm>
          <a:prstGeom prst="rect">
            <a:avLst/>
          </a:prstGeom>
          <a:solidFill>
            <a:srgbClr val="C7CBFF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2000" b="1">
                <a:latin typeface="Times New Roman" pitchFamily="18" charset="0"/>
              </a:rPr>
              <a:t>+</a:t>
            </a:r>
          </a:p>
        </p:txBody>
      </p:sp>
      <p:grpSp>
        <p:nvGrpSpPr>
          <p:cNvPr id="5" name="Organization Chart 2"/>
          <p:cNvGrpSpPr>
            <a:grpSpLocks/>
          </p:cNvGrpSpPr>
          <p:nvPr/>
        </p:nvGrpSpPr>
        <p:grpSpPr bwMode="auto">
          <a:xfrm>
            <a:off x="720725" y="1295400"/>
            <a:ext cx="8923338" cy="4705350"/>
            <a:chOff x="1955" y="1514"/>
            <a:chExt cx="4381" cy="6472"/>
          </a:xfrm>
        </p:grpSpPr>
        <p:cxnSp>
          <p:nvCxnSpPr>
            <p:cNvPr id="262148" name="_s262148"/>
            <p:cNvCxnSpPr>
              <a:cxnSpLocks noChangeShapeType="1"/>
              <a:stCxn id="24" idx="1"/>
              <a:endCxn id="14" idx="2"/>
            </p:cNvCxnSpPr>
            <p:nvPr/>
          </p:nvCxnSpPr>
          <p:spPr bwMode="auto">
            <a:xfrm rot="10800000">
              <a:off x="5157" y="3326"/>
              <a:ext cx="162" cy="1470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49" name="_s262149"/>
            <p:cNvCxnSpPr>
              <a:cxnSpLocks noChangeShapeType="1"/>
              <a:stCxn id="23" idx="1"/>
              <a:endCxn id="14" idx="2"/>
            </p:cNvCxnSpPr>
            <p:nvPr/>
          </p:nvCxnSpPr>
          <p:spPr bwMode="auto">
            <a:xfrm rot="10800000">
              <a:off x="5157" y="3326"/>
              <a:ext cx="162" cy="533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0" name="_s262150"/>
            <p:cNvCxnSpPr>
              <a:cxnSpLocks noChangeShapeType="1"/>
              <a:stCxn id="22" idx="1"/>
              <a:endCxn id="7" idx="2"/>
            </p:cNvCxnSpPr>
            <p:nvPr/>
          </p:nvCxnSpPr>
          <p:spPr bwMode="auto">
            <a:xfrm rot="10800000">
              <a:off x="2460" y="3326"/>
              <a:ext cx="162" cy="4278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1" name="_s262151"/>
            <p:cNvCxnSpPr>
              <a:cxnSpLocks noChangeShapeType="1"/>
              <a:stCxn id="21" idx="1"/>
              <a:endCxn id="7" idx="2"/>
            </p:cNvCxnSpPr>
            <p:nvPr/>
          </p:nvCxnSpPr>
          <p:spPr bwMode="auto">
            <a:xfrm rot="10800000">
              <a:off x="2460" y="3326"/>
              <a:ext cx="162" cy="3341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2" name="_s262152"/>
            <p:cNvCxnSpPr>
              <a:cxnSpLocks noChangeShapeType="1"/>
              <a:stCxn id="20" idx="1"/>
              <a:endCxn id="7" idx="2"/>
            </p:cNvCxnSpPr>
            <p:nvPr/>
          </p:nvCxnSpPr>
          <p:spPr bwMode="auto">
            <a:xfrm rot="10800000">
              <a:off x="2460" y="3326"/>
              <a:ext cx="162" cy="2404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3" name="_s262153"/>
            <p:cNvCxnSpPr>
              <a:cxnSpLocks noChangeShapeType="1"/>
              <a:stCxn id="19" idx="1"/>
              <a:endCxn id="7" idx="2"/>
            </p:cNvCxnSpPr>
            <p:nvPr/>
          </p:nvCxnSpPr>
          <p:spPr bwMode="auto">
            <a:xfrm rot="10800000">
              <a:off x="2460" y="3326"/>
              <a:ext cx="162" cy="1470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4" name="_s262154"/>
            <p:cNvCxnSpPr>
              <a:cxnSpLocks noChangeShapeType="1"/>
              <a:stCxn id="18" idx="1"/>
              <a:endCxn id="7" idx="2"/>
            </p:cNvCxnSpPr>
            <p:nvPr/>
          </p:nvCxnSpPr>
          <p:spPr bwMode="auto">
            <a:xfrm rot="10800000">
              <a:off x="2460" y="3326"/>
              <a:ext cx="162" cy="533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5" name="_s262155"/>
            <p:cNvCxnSpPr>
              <a:cxnSpLocks noChangeShapeType="1"/>
              <a:stCxn id="17" idx="0"/>
              <a:endCxn id="16" idx="2"/>
            </p:cNvCxnSpPr>
            <p:nvPr/>
          </p:nvCxnSpPr>
          <p:spPr bwMode="auto">
            <a:xfrm rot="16200000">
              <a:off x="4314" y="5155"/>
              <a:ext cx="340" cy="1"/>
            </a:xfrm>
            <a:prstGeom prst="straightConnector1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6" name="_s262156"/>
            <p:cNvCxnSpPr>
              <a:cxnSpLocks noChangeShapeType="1"/>
              <a:stCxn id="16" idx="0"/>
              <a:endCxn id="15" idx="2"/>
            </p:cNvCxnSpPr>
            <p:nvPr/>
          </p:nvCxnSpPr>
          <p:spPr bwMode="auto">
            <a:xfrm rot="5400000" flipH="1">
              <a:off x="4417" y="4326"/>
              <a:ext cx="131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7" name="_s262157"/>
            <p:cNvCxnSpPr>
              <a:cxnSpLocks noChangeShapeType="1"/>
              <a:stCxn id="15" idx="1"/>
              <a:endCxn id="8" idx="2"/>
            </p:cNvCxnSpPr>
            <p:nvPr/>
          </p:nvCxnSpPr>
          <p:spPr bwMode="auto">
            <a:xfrm rot="10800000">
              <a:off x="3808" y="3326"/>
              <a:ext cx="162" cy="533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8" name="_s262158"/>
            <p:cNvCxnSpPr>
              <a:cxnSpLocks noChangeShapeType="1"/>
              <a:stCxn id="14" idx="0"/>
              <a:endCxn id="6" idx="2"/>
            </p:cNvCxnSpPr>
            <p:nvPr/>
          </p:nvCxnSpPr>
          <p:spPr bwMode="auto">
            <a:xfrm rot="5400000" flipH="1">
              <a:off x="4417" y="1741"/>
              <a:ext cx="131" cy="1349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59" name="_s262159"/>
            <p:cNvCxnSpPr>
              <a:cxnSpLocks noChangeShapeType="1"/>
              <a:stCxn id="8" idx="0"/>
              <a:endCxn id="6" idx="2"/>
            </p:cNvCxnSpPr>
            <p:nvPr/>
          </p:nvCxnSpPr>
          <p:spPr bwMode="auto">
            <a:xfrm rot="16200000">
              <a:off x="3743" y="2415"/>
              <a:ext cx="131" cy="1"/>
            </a:xfrm>
            <a:prstGeom prst="straightConnector1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2160" name="_s262160"/>
            <p:cNvCxnSpPr>
              <a:cxnSpLocks noChangeShapeType="1"/>
              <a:stCxn id="7" idx="0"/>
              <a:endCxn id="6" idx="2"/>
            </p:cNvCxnSpPr>
            <p:nvPr/>
          </p:nvCxnSpPr>
          <p:spPr bwMode="auto">
            <a:xfrm rot="16200000">
              <a:off x="3068" y="1742"/>
              <a:ext cx="131" cy="134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_s262161"/>
            <p:cNvSpPr>
              <a:spLocks noChangeArrowheads="1"/>
            </p:cNvSpPr>
            <p:nvPr/>
          </p:nvSpPr>
          <p:spPr bwMode="auto">
            <a:xfrm>
              <a:off x="3330" y="1514"/>
              <a:ext cx="957" cy="81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Erstellung einer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Fabrikanlage</a:t>
              </a:r>
            </a:p>
          </p:txBody>
        </p:sp>
        <p:sp>
          <p:nvSpPr>
            <p:cNvPr id="7" name="_s262162"/>
            <p:cNvSpPr>
              <a:spLocks noChangeArrowheads="1"/>
            </p:cNvSpPr>
            <p:nvPr/>
          </p:nvSpPr>
          <p:spPr bwMode="auto">
            <a:xfrm>
              <a:off x="1955" y="2500"/>
              <a:ext cx="1010" cy="80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23318" tIns="11660" rIns="23318" bIns="1166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Erstellung der Bauten</a:t>
              </a:r>
            </a:p>
          </p:txBody>
        </p:sp>
        <p:sp>
          <p:nvSpPr>
            <p:cNvPr id="8" name="_s262163"/>
            <p:cNvSpPr>
              <a:spLocks noChangeArrowheads="1"/>
            </p:cNvSpPr>
            <p:nvPr/>
          </p:nvSpPr>
          <p:spPr bwMode="auto">
            <a:xfrm>
              <a:off x="3303" y="2500"/>
              <a:ext cx="1010" cy="80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Erstellung der </a:t>
              </a:r>
              <a:b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</a:b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Einrichtung</a:t>
              </a:r>
            </a:p>
          </p:txBody>
        </p:sp>
        <p:sp>
          <p:nvSpPr>
            <p:cNvPr id="14" name="_s262164"/>
            <p:cNvSpPr>
              <a:spLocks noChangeArrowheads="1"/>
            </p:cNvSpPr>
            <p:nvPr/>
          </p:nvSpPr>
          <p:spPr bwMode="auto">
            <a:xfrm>
              <a:off x="4652" y="2500"/>
              <a:ext cx="1010" cy="80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Erstellung der </a:t>
              </a:r>
              <a:b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</a:b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Steuerungssysteme</a:t>
              </a:r>
            </a:p>
          </p:txBody>
        </p:sp>
        <p:sp>
          <p:nvSpPr>
            <p:cNvPr id="15" name="_s262165"/>
            <p:cNvSpPr>
              <a:spLocks noChangeArrowheads="1"/>
            </p:cNvSpPr>
            <p:nvPr/>
          </p:nvSpPr>
          <p:spPr bwMode="auto">
            <a:xfrm>
              <a:off x="3977" y="3475"/>
              <a:ext cx="1010" cy="76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Fertigungsmaschinen</a:t>
              </a:r>
            </a:p>
          </p:txBody>
        </p:sp>
        <p:sp>
          <p:nvSpPr>
            <p:cNvPr id="16" name="_s262166"/>
            <p:cNvSpPr>
              <a:spLocks noChangeArrowheads="1"/>
            </p:cNvSpPr>
            <p:nvPr/>
          </p:nvSpPr>
          <p:spPr bwMode="auto">
            <a:xfrm>
              <a:off x="3977" y="4411"/>
              <a:ext cx="1011" cy="55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Transport-</a:t>
              </a:r>
              <a:b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</a:b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einrichtungen</a:t>
              </a:r>
            </a:p>
          </p:txBody>
        </p:sp>
        <p:sp>
          <p:nvSpPr>
            <p:cNvPr id="17" name="_s262167"/>
            <p:cNvSpPr>
              <a:spLocks noChangeArrowheads="1"/>
            </p:cNvSpPr>
            <p:nvPr/>
          </p:nvSpPr>
          <p:spPr bwMode="auto">
            <a:xfrm>
              <a:off x="3977" y="5347"/>
              <a:ext cx="1011" cy="55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Lager-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einrichtungen</a:t>
              </a:r>
            </a:p>
          </p:txBody>
        </p:sp>
        <p:sp>
          <p:nvSpPr>
            <p:cNvPr id="18" name="_s262168"/>
            <p:cNvSpPr>
              <a:spLocks noChangeArrowheads="1"/>
            </p:cNvSpPr>
            <p:nvPr/>
          </p:nvSpPr>
          <p:spPr bwMode="auto">
            <a:xfrm>
              <a:off x="2629" y="3475"/>
              <a:ext cx="1010" cy="76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Außenanlage</a:t>
              </a:r>
            </a:p>
          </p:txBody>
        </p:sp>
        <p:sp>
          <p:nvSpPr>
            <p:cNvPr id="19" name="_s262169"/>
            <p:cNvSpPr>
              <a:spLocks noChangeArrowheads="1"/>
            </p:cNvSpPr>
            <p:nvPr/>
          </p:nvSpPr>
          <p:spPr bwMode="auto">
            <a:xfrm>
              <a:off x="2629" y="4411"/>
              <a:ext cx="1010" cy="76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Fundamente</a:t>
              </a:r>
            </a:p>
          </p:txBody>
        </p:sp>
        <p:sp>
          <p:nvSpPr>
            <p:cNvPr id="20" name="_s262170"/>
            <p:cNvSpPr>
              <a:spLocks noChangeArrowheads="1"/>
            </p:cNvSpPr>
            <p:nvPr/>
          </p:nvSpPr>
          <p:spPr bwMode="auto">
            <a:xfrm>
              <a:off x="2629" y="5347"/>
              <a:ext cx="1010" cy="76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Mauerwerk</a:t>
              </a:r>
            </a:p>
          </p:txBody>
        </p:sp>
        <p:sp>
          <p:nvSpPr>
            <p:cNvPr id="21" name="_s262171"/>
            <p:cNvSpPr>
              <a:spLocks noChangeArrowheads="1"/>
            </p:cNvSpPr>
            <p:nvPr/>
          </p:nvSpPr>
          <p:spPr bwMode="auto">
            <a:xfrm>
              <a:off x="2629" y="6283"/>
              <a:ext cx="1010" cy="76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Dach</a:t>
              </a:r>
            </a:p>
          </p:txBody>
        </p:sp>
        <p:sp>
          <p:nvSpPr>
            <p:cNvPr id="22" name="_s262172"/>
            <p:cNvSpPr>
              <a:spLocks noChangeArrowheads="1"/>
            </p:cNvSpPr>
            <p:nvPr/>
          </p:nvSpPr>
          <p:spPr bwMode="auto">
            <a:xfrm>
              <a:off x="2629" y="7219"/>
              <a:ext cx="1010" cy="76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Haustechnik</a:t>
              </a:r>
            </a:p>
          </p:txBody>
        </p:sp>
        <p:sp>
          <p:nvSpPr>
            <p:cNvPr id="23" name="_s262173"/>
            <p:cNvSpPr>
              <a:spLocks noChangeArrowheads="1"/>
            </p:cNvSpPr>
            <p:nvPr/>
          </p:nvSpPr>
          <p:spPr bwMode="auto">
            <a:xfrm>
              <a:off x="5326" y="3475"/>
              <a:ext cx="1010" cy="76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Fertigungs-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steuerungssystem</a:t>
              </a:r>
            </a:p>
          </p:txBody>
        </p:sp>
        <p:sp>
          <p:nvSpPr>
            <p:cNvPr id="24" name="_s262174"/>
            <p:cNvSpPr>
              <a:spLocks noChangeArrowheads="1"/>
            </p:cNvSpPr>
            <p:nvPr/>
          </p:nvSpPr>
          <p:spPr bwMode="auto">
            <a:xfrm>
              <a:off x="5326" y="4411"/>
              <a:ext cx="1010" cy="76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9426" tIns="34712" rIns="69426" bIns="3471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Material-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steuerungssystem</a:t>
              </a:r>
            </a:p>
          </p:txBody>
        </p:sp>
      </p:grpSp>
    </p:spTree>
  </p:cSld>
  <p:clrMapOvr>
    <a:masterClrMapping/>
  </p:clrMapOvr>
  <p:transition spd="slow">
    <p:zoom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Funktionsorientierter PSP (</a:t>
            </a:r>
            <a:r>
              <a:rPr lang="de-DE" dirty="0" err="1" smtClean="0"/>
              <a:t>Wienhold</a:t>
            </a:r>
            <a:r>
              <a:rPr lang="de-DE" dirty="0" smtClean="0"/>
              <a:t>, 2004, S. 211, modifiziert) 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141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grpSp>
        <p:nvGrpSpPr>
          <p:cNvPr id="5" name="Organization Chart 2"/>
          <p:cNvGrpSpPr>
            <a:grpSpLocks/>
          </p:cNvGrpSpPr>
          <p:nvPr/>
        </p:nvGrpSpPr>
        <p:grpSpPr bwMode="auto">
          <a:xfrm>
            <a:off x="1258888" y="1600200"/>
            <a:ext cx="8029575" cy="4591050"/>
            <a:chOff x="-3229" y="-555"/>
            <a:chExt cx="9184" cy="5931"/>
          </a:xfrm>
        </p:grpSpPr>
        <p:cxnSp>
          <p:nvCxnSpPr>
            <p:cNvPr id="261124" name="_s261124"/>
            <p:cNvCxnSpPr>
              <a:cxnSpLocks noChangeShapeType="1"/>
              <a:stCxn id="27" idx="1"/>
              <a:endCxn id="15" idx="2"/>
            </p:cNvCxnSpPr>
            <p:nvPr/>
          </p:nvCxnSpPr>
          <p:spPr bwMode="auto">
            <a:xfrm rot="10800000">
              <a:off x="3438" y="1602"/>
              <a:ext cx="289" cy="3452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25" name="_s261125"/>
            <p:cNvCxnSpPr>
              <a:cxnSpLocks noChangeShapeType="1"/>
              <a:stCxn id="26" idx="1"/>
              <a:endCxn id="15" idx="2"/>
            </p:cNvCxnSpPr>
            <p:nvPr/>
          </p:nvCxnSpPr>
          <p:spPr bwMode="auto">
            <a:xfrm rot="10800000">
              <a:off x="3438" y="1602"/>
              <a:ext cx="289" cy="2505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26" name="_s261126"/>
            <p:cNvCxnSpPr>
              <a:cxnSpLocks noChangeShapeType="1"/>
              <a:stCxn id="25" idx="1"/>
              <a:endCxn id="8" idx="2"/>
            </p:cNvCxnSpPr>
            <p:nvPr/>
          </p:nvCxnSpPr>
          <p:spPr bwMode="auto">
            <a:xfrm rot="10800000">
              <a:off x="619" y="1602"/>
              <a:ext cx="288" cy="3452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27" name="_s261127"/>
            <p:cNvCxnSpPr>
              <a:cxnSpLocks noChangeShapeType="1"/>
              <a:stCxn id="24" idx="1"/>
              <a:endCxn id="8" idx="2"/>
            </p:cNvCxnSpPr>
            <p:nvPr/>
          </p:nvCxnSpPr>
          <p:spPr bwMode="auto">
            <a:xfrm rot="10800000">
              <a:off x="619" y="1602"/>
              <a:ext cx="288" cy="2505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28" name="_s261128"/>
            <p:cNvCxnSpPr>
              <a:cxnSpLocks noChangeShapeType="1"/>
              <a:stCxn id="23" idx="1"/>
              <a:endCxn id="8" idx="2"/>
            </p:cNvCxnSpPr>
            <p:nvPr/>
          </p:nvCxnSpPr>
          <p:spPr bwMode="auto">
            <a:xfrm rot="10800000">
              <a:off x="619" y="1602"/>
              <a:ext cx="288" cy="1555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29" name="_s261129"/>
            <p:cNvCxnSpPr>
              <a:cxnSpLocks noChangeShapeType="1"/>
              <a:stCxn id="22" idx="1"/>
              <a:endCxn id="15" idx="2"/>
            </p:cNvCxnSpPr>
            <p:nvPr/>
          </p:nvCxnSpPr>
          <p:spPr bwMode="auto">
            <a:xfrm rot="10800000">
              <a:off x="3438" y="1602"/>
              <a:ext cx="289" cy="1555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30" name="_s261130"/>
            <p:cNvCxnSpPr>
              <a:cxnSpLocks noChangeShapeType="1"/>
              <a:stCxn id="21" idx="1"/>
              <a:endCxn id="15" idx="2"/>
            </p:cNvCxnSpPr>
            <p:nvPr/>
          </p:nvCxnSpPr>
          <p:spPr bwMode="auto">
            <a:xfrm rot="10800000">
              <a:off x="3438" y="1602"/>
              <a:ext cx="289" cy="608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31" name="_s261131"/>
            <p:cNvCxnSpPr>
              <a:cxnSpLocks noChangeShapeType="1"/>
              <a:stCxn id="20" idx="1"/>
              <a:endCxn id="7" idx="2"/>
            </p:cNvCxnSpPr>
            <p:nvPr/>
          </p:nvCxnSpPr>
          <p:spPr bwMode="auto">
            <a:xfrm rot="10800000">
              <a:off x="-2201" y="1602"/>
              <a:ext cx="288" cy="3452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32" name="_s261132"/>
            <p:cNvCxnSpPr>
              <a:cxnSpLocks noChangeShapeType="1"/>
              <a:stCxn id="19" idx="1"/>
              <a:endCxn id="7" idx="2"/>
            </p:cNvCxnSpPr>
            <p:nvPr/>
          </p:nvCxnSpPr>
          <p:spPr bwMode="auto">
            <a:xfrm rot="10800000">
              <a:off x="-2201" y="1602"/>
              <a:ext cx="288" cy="2505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33" name="_s261133"/>
            <p:cNvCxnSpPr>
              <a:cxnSpLocks noChangeShapeType="1"/>
              <a:stCxn id="18" idx="1"/>
              <a:endCxn id="7" idx="2"/>
            </p:cNvCxnSpPr>
            <p:nvPr/>
          </p:nvCxnSpPr>
          <p:spPr bwMode="auto">
            <a:xfrm rot="10800000">
              <a:off x="-2201" y="1602"/>
              <a:ext cx="288" cy="1555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34" name="_s261134"/>
            <p:cNvCxnSpPr>
              <a:cxnSpLocks noChangeShapeType="1"/>
              <a:stCxn id="17" idx="1"/>
              <a:endCxn id="7" idx="2"/>
            </p:cNvCxnSpPr>
            <p:nvPr/>
          </p:nvCxnSpPr>
          <p:spPr bwMode="auto">
            <a:xfrm rot="10800000">
              <a:off x="-2201" y="1602"/>
              <a:ext cx="288" cy="608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35" name="_s261135"/>
            <p:cNvCxnSpPr>
              <a:cxnSpLocks noChangeShapeType="1"/>
              <a:stCxn id="16" idx="1"/>
              <a:endCxn id="8" idx="2"/>
            </p:cNvCxnSpPr>
            <p:nvPr/>
          </p:nvCxnSpPr>
          <p:spPr bwMode="auto">
            <a:xfrm rot="10800000">
              <a:off x="619" y="1602"/>
              <a:ext cx="288" cy="608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36" name="_s261136"/>
            <p:cNvCxnSpPr>
              <a:cxnSpLocks noChangeShapeType="1"/>
              <a:stCxn id="15" idx="0"/>
              <a:endCxn id="6" idx="2"/>
            </p:cNvCxnSpPr>
            <p:nvPr/>
          </p:nvCxnSpPr>
          <p:spPr bwMode="auto">
            <a:xfrm rot="5400000" flipH="1">
              <a:off x="1895" y="-620"/>
              <a:ext cx="267" cy="281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37" name="_s261137"/>
            <p:cNvCxnSpPr>
              <a:cxnSpLocks noChangeShapeType="1"/>
              <a:stCxn id="8" idx="0"/>
              <a:endCxn id="6" idx="2"/>
            </p:cNvCxnSpPr>
            <p:nvPr/>
          </p:nvCxnSpPr>
          <p:spPr bwMode="auto">
            <a:xfrm rot="16200000">
              <a:off x="486" y="788"/>
              <a:ext cx="267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1138" name="_s261138"/>
            <p:cNvCxnSpPr>
              <a:cxnSpLocks noChangeShapeType="1"/>
              <a:stCxn id="7" idx="0"/>
              <a:endCxn id="6" idx="2"/>
            </p:cNvCxnSpPr>
            <p:nvPr/>
          </p:nvCxnSpPr>
          <p:spPr bwMode="auto">
            <a:xfrm rot="16200000">
              <a:off x="-924" y="-622"/>
              <a:ext cx="267" cy="282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_s261139"/>
            <p:cNvSpPr>
              <a:spLocks noChangeArrowheads="1"/>
            </p:cNvSpPr>
            <p:nvPr/>
          </p:nvSpPr>
          <p:spPr bwMode="auto">
            <a:xfrm>
              <a:off x="-293" y="-555"/>
              <a:ext cx="1825" cy="1192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43884" tIns="21939" rIns="43884" bIns="2193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Erstellung einer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Fabrikanlage</a:t>
              </a:r>
            </a:p>
          </p:txBody>
        </p:sp>
        <p:sp>
          <p:nvSpPr>
            <p:cNvPr id="7" name="_s261140"/>
            <p:cNvSpPr>
              <a:spLocks noChangeArrowheads="1"/>
            </p:cNvSpPr>
            <p:nvPr/>
          </p:nvSpPr>
          <p:spPr bwMode="auto">
            <a:xfrm>
              <a:off x="-3229" y="941"/>
              <a:ext cx="2056" cy="643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43884" tIns="21939" rIns="43884" bIns="2193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Planung</a:t>
              </a:r>
            </a:p>
          </p:txBody>
        </p:sp>
        <p:sp>
          <p:nvSpPr>
            <p:cNvPr id="8" name="_s261141"/>
            <p:cNvSpPr>
              <a:spLocks noChangeArrowheads="1"/>
            </p:cNvSpPr>
            <p:nvPr/>
          </p:nvSpPr>
          <p:spPr bwMode="auto">
            <a:xfrm>
              <a:off x="-409" y="941"/>
              <a:ext cx="2056" cy="643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43884" tIns="21939" rIns="43884" bIns="2193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Realisierung</a:t>
              </a:r>
            </a:p>
          </p:txBody>
        </p:sp>
        <p:sp>
          <p:nvSpPr>
            <p:cNvPr id="15" name="_s261142"/>
            <p:cNvSpPr>
              <a:spLocks noChangeArrowheads="1"/>
            </p:cNvSpPr>
            <p:nvPr/>
          </p:nvSpPr>
          <p:spPr bwMode="auto">
            <a:xfrm>
              <a:off x="2411" y="941"/>
              <a:ext cx="2056" cy="643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43884" tIns="21939" rIns="43884" bIns="2193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Betriebsaufnahme</a:t>
              </a:r>
            </a:p>
          </p:txBody>
        </p:sp>
        <p:sp>
          <p:nvSpPr>
            <p:cNvPr id="16" name="_s261143"/>
            <p:cNvSpPr>
              <a:spLocks noChangeArrowheads="1"/>
            </p:cNvSpPr>
            <p:nvPr/>
          </p:nvSpPr>
          <p:spPr bwMode="auto">
            <a:xfrm>
              <a:off x="923" y="1888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44780" tIns="22386" rIns="44780" bIns="2238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Ausführung</a:t>
              </a:r>
            </a:p>
          </p:txBody>
        </p:sp>
        <p:sp>
          <p:nvSpPr>
            <p:cNvPr id="17" name="_s261144"/>
            <p:cNvSpPr>
              <a:spLocks noChangeArrowheads="1"/>
            </p:cNvSpPr>
            <p:nvPr/>
          </p:nvSpPr>
          <p:spPr bwMode="auto">
            <a:xfrm>
              <a:off x="-1897" y="1888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5211" tIns="32610" rIns="65211" bIns="3261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Grundlagenermittlung</a:t>
              </a:r>
            </a:p>
          </p:txBody>
        </p:sp>
        <p:sp>
          <p:nvSpPr>
            <p:cNvPr id="18" name="_s261145"/>
            <p:cNvSpPr>
              <a:spLocks noChangeArrowheads="1"/>
            </p:cNvSpPr>
            <p:nvPr/>
          </p:nvSpPr>
          <p:spPr bwMode="auto">
            <a:xfrm>
              <a:off x="-1897" y="2836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65211" tIns="32610" rIns="65211" bIns="3261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Entwurfsplanung</a:t>
              </a:r>
            </a:p>
          </p:txBody>
        </p:sp>
        <p:sp>
          <p:nvSpPr>
            <p:cNvPr id="19" name="_s261146"/>
            <p:cNvSpPr>
              <a:spLocks noChangeArrowheads="1"/>
            </p:cNvSpPr>
            <p:nvPr/>
          </p:nvSpPr>
          <p:spPr bwMode="auto">
            <a:xfrm>
              <a:off x="-1897" y="3784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88122" tIns="44064" rIns="88122" bIns="4406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Genehmigungsplanung</a:t>
              </a:r>
            </a:p>
          </p:txBody>
        </p:sp>
        <p:sp>
          <p:nvSpPr>
            <p:cNvPr id="20" name="_s261147"/>
            <p:cNvSpPr>
              <a:spLocks noChangeArrowheads="1"/>
            </p:cNvSpPr>
            <p:nvPr/>
          </p:nvSpPr>
          <p:spPr bwMode="auto">
            <a:xfrm>
              <a:off x="-1897" y="4732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111552" tIns="55776" rIns="111552" bIns="5577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Ausführungsplanung</a:t>
              </a:r>
            </a:p>
          </p:txBody>
        </p:sp>
        <p:sp>
          <p:nvSpPr>
            <p:cNvPr id="21" name="_s261148"/>
            <p:cNvSpPr>
              <a:spLocks noChangeArrowheads="1"/>
            </p:cNvSpPr>
            <p:nvPr/>
          </p:nvSpPr>
          <p:spPr bwMode="auto">
            <a:xfrm>
              <a:off x="3743" y="1888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148716" tIns="74358" rIns="148716" bIns="743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Bauabnahme</a:t>
              </a:r>
            </a:p>
          </p:txBody>
        </p:sp>
        <p:sp>
          <p:nvSpPr>
            <p:cNvPr id="22" name="_s261149"/>
            <p:cNvSpPr>
              <a:spLocks noChangeArrowheads="1"/>
            </p:cNvSpPr>
            <p:nvPr/>
          </p:nvSpPr>
          <p:spPr bwMode="auto">
            <a:xfrm>
              <a:off x="3743" y="2836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148716" tIns="74358" rIns="148716" bIns="743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Funktionstest</a:t>
              </a:r>
            </a:p>
          </p:txBody>
        </p:sp>
        <p:sp>
          <p:nvSpPr>
            <p:cNvPr id="23" name="_s261150"/>
            <p:cNvSpPr>
              <a:spLocks noChangeArrowheads="1"/>
            </p:cNvSpPr>
            <p:nvPr/>
          </p:nvSpPr>
          <p:spPr bwMode="auto">
            <a:xfrm>
              <a:off x="923" y="2836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44780" tIns="22386" rIns="44780" bIns="2238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Beschaffung</a:t>
              </a:r>
            </a:p>
          </p:txBody>
        </p:sp>
        <p:sp>
          <p:nvSpPr>
            <p:cNvPr id="24" name="_s261151"/>
            <p:cNvSpPr>
              <a:spLocks noChangeArrowheads="1"/>
            </p:cNvSpPr>
            <p:nvPr/>
          </p:nvSpPr>
          <p:spPr bwMode="auto">
            <a:xfrm>
              <a:off x="923" y="3784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44780" tIns="22386" rIns="44780" bIns="2238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Überwachung</a:t>
              </a:r>
            </a:p>
          </p:txBody>
        </p:sp>
        <p:sp>
          <p:nvSpPr>
            <p:cNvPr id="25" name="_s261152"/>
            <p:cNvSpPr>
              <a:spLocks noChangeArrowheads="1"/>
            </p:cNvSpPr>
            <p:nvPr/>
          </p:nvSpPr>
          <p:spPr bwMode="auto">
            <a:xfrm>
              <a:off x="923" y="4732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44780" tIns="22386" rIns="44780" bIns="2238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Abrechnung</a:t>
              </a:r>
            </a:p>
          </p:txBody>
        </p:sp>
        <p:sp>
          <p:nvSpPr>
            <p:cNvPr id="26" name="_s261153"/>
            <p:cNvSpPr>
              <a:spLocks noChangeArrowheads="1"/>
            </p:cNvSpPr>
            <p:nvPr/>
          </p:nvSpPr>
          <p:spPr bwMode="auto">
            <a:xfrm>
              <a:off x="3743" y="3784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274320" tIns="137160" rIns="274320" bIns="13716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Schulung</a:t>
              </a:r>
            </a:p>
          </p:txBody>
        </p:sp>
        <p:sp>
          <p:nvSpPr>
            <p:cNvPr id="27" name="_s261154"/>
            <p:cNvSpPr>
              <a:spLocks noChangeArrowheads="1"/>
            </p:cNvSpPr>
            <p:nvPr/>
          </p:nvSpPr>
          <p:spPr bwMode="auto">
            <a:xfrm>
              <a:off x="3743" y="4732"/>
              <a:ext cx="2212" cy="644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274320" tIns="137160" rIns="274320" bIns="13716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Anlauf</a:t>
              </a:r>
            </a:p>
          </p:txBody>
        </p:sp>
      </p:grpSp>
      <p:sp>
        <p:nvSpPr>
          <p:cNvPr id="10" name="Text Box 39"/>
          <p:cNvSpPr txBox="1">
            <a:spLocks noChangeArrowheads="1"/>
          </p:cNvSpPr>
          <p:nvPr/>
        </p:nvSpPr>
        <p:spPr bwMode="auto">
          <a:xfrm>
            <a:off x="503238" y="2705100"/>
            <a:ext cx="1133475" cy="825500"/>
          </a:xfrm>
          <a:prstGeom prst="rect">
            <a:avLst/>
          </a:prstGeom>
          <a:solidFill>
            <a:srgbClr val="C7CBFF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600" b="1">
                <a:latin typeface="Times New Roman" pitchFamily="18" charset="0"/>
              </a:rPr>
              <a:t>1. Ebene:</a:t>
            </a:r>
            <a:br>
              <a:rPr lang="de-DE" sz="1600" b="1">
                <a:latin typeface="Times New Roman" pitchFamily="18" charset="0"/>
              </a:rPr>
            </a:br>
            <a:r>
              <a:rPr lang="de-DE" sz="1600" b="1">
                <a:latin typeface="Times New Roman" pitchFamily="18" charset="0"/>
              </a:rPr>
              <a:t>Funktions-</a:t>
            </a:r>
            <a:br>
              <a:rPr lang="de-DE" sz="1600" b="1">
                <a:latin typeface="Times New Roman" pitchFamily="18" charset="0"/>
              </a:rPr>
            </a:br>
            <a:r>
              <a:rPr lang="de-DE" sz="1600" b="1">
                <a:latin typeface="Times New Roman" pitchFamily="18" charset="0"/>
              </a:rPr>
              <a:t>orientiert</a:t>
            </a:r>
          </a:p>
        </p:txBody>
      </p:sp>
      <p:sp>
        <p:nvSpPr>
          <p:cNvPr id="11" name="Text Box 40"/>
          <p:cNvSpPr txBox="1">
            <a:spLocks noChangeArrowheads="1"/>
          </p:cNvSpPr>
          <p:nvPr/>
        </p:nvSpPr>
        <p:spPr bwMode="auto">
          <a:xfrm>
            <a:off x="503238" y="4344988"/>
            <a:ext cx="1133475" cy="825500"/>
          </a:xfrm>
          <a:prstGeom prst="rect">
            <a:avLst/>
          </a:prstGeom>
          <a:solidFill>
            <a:srgbClr val="C7CBFF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600" b="1">
                <a:latin typeface="Times New Roman" pitchFamily="18" charset="0"/>
              </a:rPr>
              <a:t>2. Ebene:</a:t>
            </a:r>
            <a:br>
              <a:rPr lang="de-DE" sz="1600" b="1">
                <a:latin typeface="Times New Roman" pitchFamily="18" charset="0"/>
              </a:rPr>
            </a:br>
            <a:r>
              <a:rPr lang="de-DE" sz="1600" b="1">
                <a:latin typeface="Times New Roman" pitchFamily="18" charset="0"/>
              </a:rPr>
              <a:t>Funktions-</a:t>
            </a:r>
            <a:br>
              <a:rPr lang="de-DE" sz="1600" b="1">
                <a:latin typeface="Times New Roman" pitchFamily="18" charset="0"/>
              </a:rPr>
            </a:br>
            <a:r>
              <a:rPr lang="de-DE" sz="1600" b="1">
                <a:latin typeface="Times New Roman" pitchFamily="18" charset="0"/>
              </a:rPr>
              <a:t>orientiert</a:t>
            </a:r>
          </a:p>
        </p:txBody>
      </p:sp>
      <p:sp>
        <p:nvSpPr>
          <p:cNvPr id="12" name="AutoShape 41"/>
          <p:cNvSpPr>
            <a:spLocks/>
          </p:cNvSpPr>
          <p:nvPr/>
        </p:nvSpPr>
        <p:spPr bwMode="auto">
          <a:xfrm>
            <a:off x="1835150" y="3500438"/>
            <a:ext cx="215900" cy="2520950"/>
          </a:xfrm>
          <a:prstGeom prst="leftBrace">
            <a:avLst>
              <a:gd name="adj1" fmla="val 97304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3" name="AutoShape 42"/>
          <p:cNvSpPr>
            <a:spLocks/>
          </p:cNvSpPr>
          <p:nvPr/>
        </p:nvSpPr>
        <p:spPr bwMode="auto">
          <a:xfrm>
            <a:off x="1870075" y="2708275"/>
            <a:ext cx="144463" cy="792163"/>
          </a:xfrm>
          <a:prstGeom prst="leftBrace">
            <a:avLst>
              <a:gd name="adj1" fmla="val 45696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4" name="Text Box 43"/>
          <p:cNvSpPr txBox="1">
            <a:spLocks noChangeArrowheads="1"/>
          </p:cNvSpPr>
          <p:nvPr/>
        </p:nvSpPr>
        <p:spPr bwMode="auto">
          <a:xfrm>
            <a:off x="879475" y="3716338"/>
            <a:ext cx="328613" cy="396875"/>
          </a:xfrm>
          <a:prstGeom prst="rect">
            <a:avLst/>
          </a:prstGeom>
          <a:solidFill>
            <a:srgbClr val="C7CBFF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2000" b="1">
                <a:latin typeface="Times New Roman" pitchFamily="18" charset="0"/>
              </a:rPr>
              <a:t>+</a:t>
            </a:r>
          </a:p>
        </p:txBody>
      </p:sp>
    </p:spTree>
  </p:cSld>
  <p:clrMapOvr>
    <a:masterClrMapping/>
  </p:clrMapOvr>
  <p:transition spd="slow">
    <p:zoom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Gemischt strukturierter PSP (</a:t>
            </a:r>
            <a:r>
              <a:rPr lang="de-DE" dirty="0" err="1" smtClean="0"/>
              <a:t>Wienhold</a:t>
            </a:r>
            <a:r>
              <a:rPr lang="de-DE" dirty="0" smtClean="0"/>
              <a:t>, 2004, S. 213, modifiziert) 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142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grpSp>
        <p:nvGrpSpPr>
          <p:cNvPr id="5" name="Organization Chart 2"/>
          <p:cNvGrpSpPr>
            <a:grpSpLocks/>
          </p:cNvGrpSpPr>
          <p:nvPr/>
        </p:nvGrpSpPr>
        <p:grpSpPr bwMode="auto">
          <a:xfrm>
            <a:off x="611188" y="1600200"/>
            <a:ext cx="7886700" cy="4591050"/>
            <a:chOff x="385" y="1008"/>
            <a:chExt cx="3173" cy="2361"/>
          </a:xfrm>
        </p:grpSpPr>
        <p:cxnSp>
          <p:nvCxnSpPr>
            <p:cNvPr id="260100" name="_s260100"/>
            <p:cNvCxnSpPr>
              <a:cxnSpLocks noChangeShapeType="1"/>
              <a:stCxn id="26" idx="1"/>
              <a:endCxn id="7" idx="2"/>
            </p:cNvCxnSpPr>
            <p:nvPr/>
          </p:nvCxnSpPr>
          <p:spPr bwMode="auto">
            <a:xfrm rot="10800000">
              <a:off x="805" y="1675"/>
              <a:ext cx="85" cy="1557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01" name="_s260101"/>
            <p:cNvCxnSpPr>
              <a:cxnSpLocks noChangeShapeType="1"/>
              <a:stCxn id="25" idx="1"/>
              <a:endCxn id="14" idx="2"/>
            </p:cNvCxnSpPr>
            <p:nvPr/>
          </p:nvCxnSpPr>
          <p:spPr bwMode="auto">
            <a:xfrm rot="10800000">
              <a:off x="2702" y="1675"/>
              <a:ext cx="84" cy="878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02" name="_s260102"/>
            <p:cNvCxnSpPr>
              <a:cxnSpLocks noChangeShapeType="1"/>
              <a:stCxn id="24" idx="1"/>
              <a:endCxn id="8" idx="2"/>
            </p:cNvCxnSpPr>
            <p:nvPr/>
          </p:nvCxnSpPr>
          <p:spPr bwMode="auto">
            <a:xfrm rot="10800000">
              <a:off x="1753" y="1675"/>
              <a:ext cx="85" cy="1218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03" name="_s260103"/>
            <p:cNvCxnSpPr>
              <a:cxnSpLocks noChangeShapeType="1"/>
              <a:stCxn id="23" idx="1"/>
              <a:endCxn id="8" idx="2"/>
            </p:cNvCxnSpPr>
            <p:nvPr/>
          </p:nvCxnSpPr>
          <p:spPr bwMode="auto">
            <a:xfrm rot="10800000">
              <a:off x="1753" y="1675"/>
              <a:ext cx="85" cy="878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04" name="_s260104"/>
            <p:cNvCxnSpPr>
              <a:cxnSpLocks noChangeShapeType="1"/>
              <a:stCxn id="22" idx="1"/>
              <a:endCxn id="8" idx="2"/>
            </p:cNvCxnSpPr>
            <p:nvPr/>
          </p:nvCxnSpPr>
          <p:spPr bwMode="auto">
            <a:xfrm rot="10800000">
              <a:off x="1753" y="1675"/>
              <a:ext cx="85" cy="536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05" name="_s260105"/>
            <p:cNvCxnSpPr>
              <a:cxnSpLocks noChangeShapeType="1"/>
              <a:stCxn id="21" idx="1"/>
              <a:endCxn id="14" idx="2"/>
            </p:cNvCxnSpPr>
            <p:nvPr/>
          </p:nvCxnSpPr>
          <p:spPr bwMode="auto">
            <a:xfrm rot="10800000">
              <a:off x="2702" y="1675"/>
              <a:ext cx="84" cy="536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06" name="_s260106"/>
            <p:cNvCxnSpPr>
              <a:cxnSpLocks noChangeShapeType="1"/>
              <a:stCxn id="20" idx="1"/>
              <a:endCxn id="14" idx="2"/>
            </p:cNvCxnSpPr>
            <p:nvPr/>
          </p:nvCxnSpPr>
          <p:spPr bwMode="auto">
            <a:xfrm rot="10800000">
              <a:off x="2702" y="1675"/>
              <a:ext cx="84" cy="196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07" name="_s260107"/>
            <p:cNvCxnSpPr>
              <a:cxnSpLocks noChangeShapeType="1"/>
              <a:stCxn id="19" idx="1"/>
              <a:endCxn id="7" idx="2"/>
            </p:cNvCxnSpPr>
            <p:nvPr/>
          </p:nvCxnSpPr>
          <p:spPr bwMode="auto">
            <a:xfrm rot="10800000">
              <a:off x="805" y="1675"/>
              <a:ext cx="85" cy="1218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08" name="_s260108"/>
            <p:cNvCxnSpPr>
              <a:cxnSpLocks noChangeShapeType="1"/>
              <a:stCxn id="18" idx="1"/>
              <a:endCxn id="7" idx="2"/>
            </p:cNvCxnSpPr>
            <p:nvPr/>
          </p:nvCxnSpPr>
          <p:spPr bwMode="auto">
            <a:xfrm rot="10800000">
              <a:off x="805" y="1675"/>
              <a:ext cx="85" cy="878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09" name="_s260109"/>
            <p:cNvCxnSpPr>
              <a:cxnSpLocks noChangeShapeType="1"/>
              <a:stCxn id="17" idx="1"/>
              <a:endCxn id="7" idx="2"/>
            </p:cNvCxnSpPr>
            <p:nvPr/>
          </p:nvCxnSpPr>
          <p:spPr bwMode="auto">
            <a:xfrm rot="10800000">
              <a:off x="805" y="1675"/>
              <a:ext cx="85" cy="536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10" name="_s260110"/>
            <p:cNvCxnSpPr>
              <a:cxnSpLocks noChangeShapeType="1"/>
              <a:stCxn id="16" idx="1"/>
              <a:endCxn id="7" idx="2"/>
            </p:cNvCxnSpPr>
            <p:nvPr/>
          </p:nvCxnSpPr>
          <p:spPr bwMode="auto">
            <a:xfrm rot="10800000">
              <a:off x="805" y="1675"/>
              <a:ext cx="85" cy="196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11" name="_s260111"/>
            <p:cNvCxnSpPr>
              <a:cxnSpLocks noChangeShapeType="1"/>
              <a:stCxn id="15" idx="1"/>
              <a:endCxn id="8" idx="2"/>
            </p:cNvCxnSpPr>
            <p:nvPr/>
          </p:nvCxnSpPr>
          <p:spPr bwMode="auto">
            <a:xfrm rot="10800000">
              <a:off x="1753" y="1675"/>
              <a:ext cx="85" cy="196"/>
            </a:xfrm>
            <a:prstGeom prst="bentConnector2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12" name="_s260112"/>
            <p:cNvCxnSpPr>
              <a:cxnSpLocks noChangeShapeType="1"/>
              <a:stCxn id="14" idx="0"/>
              <a:endCxn id="6" idx="2"/>
            </p:cNvCxnSpPr>
            <p:nvPr/>
          </p:nvCxnSpPr>
          <p:spPr bwMode="auto">
            <a:xfrm rot="5400000" flipH="1">
              <a:off x="2202" y="867"/>
              <a:ext cx="51" cy="94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13" name="_s260113"/>
            <p:cNvCxnSpPr>
              <a:cxnSpLocks noChangeShapeType="1"/>
              <a:stCxn id="8" idx="0"/>
              <a:endCxn id="6" idx="2"/>
            </p:cNvCxnSpPr>
            <p:nvPr/>
          </p:nvCxnSpPr>
          <p:spPr bwMode="auto">
            <a:xfrm rot="16200000">
              <a:off x="1728" y="1340"/>
              <a:ext cx="51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0114" name="_s260114"/>
            <p:cNvCxnSpPr>
              <a:cxnSpLocks noChangeShapeType="1"/>
              <a:stCxn id="7" idx="0"/>
              <a:endCxn id="6" idx="2"/>
            </p:cNvCxnSpPr>
            <p:nvPr/>
          </p:nvCxnSpPr>
          <p:spPr bwMode="auto">
            <a:xfrm rot="16200000">
              <a:off x="1254" y="866"/>
              <a:ext cx="51" cy="949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_s260115"/>
            <p:cNvSpPr>
              <a:spLocks noChangeArrowheads="1"/>
            </p:cNvSpPr>
            <p:nvPr/>
          </p:nvSpPr>
          <p:spPr bwMode="auto">
            <a:xfrm>
              <a:off x="1414" y="1008"/>
              <a:ext cx="679" cy="30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0076" tIns="10038" rIns="20076" bIns="1003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Erstellung einer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Fabrikanlage</a:t>
              </a:r>
            </a:p>
          </p:txBody>
        </p:sp>
        <p:sp>
          <p:nvSpPr>
            <p:cNvPr id="7" name="_s260116"/>
            <p:cNvSpPr>
              <a:spLocks noChangeArrowheads="1"/>
            </p:cNvSpPr>
            <p:nvPr/>
          </p:nvSpPr>
          <p:spPr bwMode="auto">
            <a:xfrm>
              <a:off x="385" y="1373"/>
              <a:ext cx="840" cy="29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0076" tIns="10038" rIns="20076" bIns="1003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Erstellung der </a:t>
              </a:r>
              <a:b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</a:b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Bauten</a:t>
              </a:r>
            </a:p>
          </p:txBody>
        </p:sp>
        <p:sp>
          <p:nvSpPr>
            <p:cNvPr id="8" name="_s260117"/>
            <p:cNvSpPr>
              <a:spLocks noChangeArrowheads="1"/>
            </p:cNvSpPr>
            <p:nvPr/>
          </p:nvSpPr>
          <p:spPr bwMode="auto">
            <a:xfrm>
              <a:off x="1333" y="1373"/>
              <a:ext cx="840" cy="29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0076" tIns="10038" rIns="20076" bIns="1003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Erstellung der </a:t>
              </a:r>
              <a:b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</a:b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Einrichtung</a:t>
              </a:r>
            </a:p>
          </p:txBody>
        </p:sp>
        <p:sp>
          <p:nvSpPr>
            <p:cNvPr id="14" name="_s260118"/>
            <p:cNvSpPr>
              <a:spLocks noChangeArrowheads="1"/>
            </p:cNvSpPr>
            <p:nvPr/>
          </p:nvSpPr>
          <p:spPr bwMode="auto">
            <a:xfrm>
              <a:off x="2281" y="1373"/>
              <a:ext cx="840" cy="29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0076" tIns="10038" rIns="20076" bIns="1003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Erstellung der </a:t>
              </a:r>
              <a:b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</a:b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Steuerungssysteme</a:t>
              </a:r>
            </a:p>
          </p:txBody>
        </p:sp>
        <p:sp>
          <p:nvSpPr>
            <p:cNvPr id="15" name="_s260119"/>
            <p:cNvSpPr>
              <a:spLocks noChangeArrowheads="1"/>
            </p:cNvSpPr>
            <p:nvPr/>
          </p:nvSpPr>
          <p:spPr bwMode="auto">
            <a:xfrm>
              <a:off x="1844" y="1733"/>
              <a:ext cx="766" cy="27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0487" tIns="10242" rIns="20487" bIns="1024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Einrichtungs-</a:t>
              </a:r>
              <a:b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</a:b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planung</a:t>
              </a:r>
            </a:p>
          </p:txBody>
        </p:sp>
        <p:sp>
          <p:nvSpPr>
            <p:cNvPr id="16" name="_s260120"/>
            <p:cNvSpPr>
              <a:spLocks noChangeArrowheads="1"/>
            </p:cNvSpPr>
            <p:nvPr/>
          </p:nvSpPr>
          <p:spPr bwMode="auto">
            <a:xfrm>
              <a:off x="896" y="1733"/>
              <a:ext cx="766" cy="27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9835" tIns="14925" rIns="29835" bIns="1492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Bauplanung</a:t>
              </a:r>
            </a:p>
          </p:txBody>
        </p:sp>
        <p:sp>
          <p:nvSpPr>
            <p:cNvPr id="17" name="_s260121"/>
            <p:cNvSpPr>
              <a:spLocks noChangeArrowheads="1"/>
            </p:cNvSpPr>
            <p:nvPr/>
          </p:nvSpPr>
          <p:spPr bwMode="auto">
            <a:xfrm>
              <a:off x="896" y="2073"/>
              <a:ext cx="766" cy="2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9835" tIns="14925" rIns="29835" bIns="1492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Bauausführung</a:t>
              </a:r>
            </a:p>
          </p:txBody>
        </p:sp>
        <p:sp>
          <p:nvSpPr>
            <p:cNvPr id="18" name="_s260122"/>
            <p:cNvSpPr>
              <a:spLocks noChangeArrowheads="1"/>
            </p:cNvSpPr>
            <p:nvPr/>
          </p:nvSpPr>
          <p:spPr bwMode="auto">
            <a:xfrm>
              <a:off x="896" y="2414"/>
              <a:ext cx="766" cy="27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40320" tIns="20163" rIns="40320" bIns="20163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Bauüberwachung</a:t>
              </a:r>
            </a:p>
          </p:txBody>
        </p:sp>
        <p:sp>
          <p:nvSpPr>
            <p:cNvPr id="19" name="_s260123"/>
            <p:cNvSpPr>
              <a:spLocks noChangeArrowheads="1"/>
            </p:cNvSpPr>
            <p:nvPr/>
          </p:nvSpPr>
          <p:spPr bwMode="auto">
            <a:xfrm>
              <a:off x="896" y="2756"/>
              <a:ext cx="766" cy="273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51039" tIns="25524" rIns="51039" bIns="2552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Bauabrechnung</a:t>
              </a:r>
            </a:p>
          </p:txBody>
        </p:sp>
        <p:sp>
          <p:nvSpPr>
            <p:cNvPr id="20" name="_s260124"/>
            <p:cNvSpPr>
              <a:spLocks noChangeArrowheads="1"/>
            </p:cNvSpPr>
            <p:nvPr/>
          </p:nvSpPr>
          <p:spPr bwMode="auto">
            <a:xfrm>
              <a:off x="2792" y="1733"/>
              <a:ext cx="766" cy="27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68046" tIns="34020" rIns="68046" bIns="340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Konzipierung</a:t>
              </a:r>
            </a:p>
          </p:txBody>
        </p:sp>
        <p:sp>
          <p:nvSpPr>
            <p:cNvPr id="21" name="_s260125"/>
            <p:cNvSpPr>
              <a:spLocks noChangeArrowheads="1"/>
            </p:cNvSpPr>
            <p:nvPr/>
          </p:nvSpPr>
          <p:spPr bwMode="auto">
            <a:xfrm>
              <a:off x="2792" y="2073"/>
              <a:ext cx="766" cy="2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68046" tIns="34020" rIns="68046" bIns="340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Programmierung</a:t>
              </a:r>
            </a:p>
          </p:txBody>
        </p:sp>
        <p:sp>
          <p:nvSpPr>
            <p:cNvPr id="22" name="_s260126"/>
            <p:cNvSpPr>
              <a:spLocks noChangeArrowheads="1"/>
            </p:cNvSpPr>
            <p:nvPr/>
          </p:nvSpPr>
          <p:spPr bwMode="auto">
            <a:xfrm>
              <a:off x="1844" y="2073"/>
              <a:ext cx="766" cy="2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0487" tIns="10242" rIns="20487" bIns="1024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Einrichtungs-</a:t>
              </a:r>
              <a:b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</a:b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beschaffung</a:t>
              </a:r>
            </a:p>
          </p:txBody>
        </p:sp>
        <p:sp>
          <p:nvSpPr>
            <p:cNvPr id="23" name="_s260127"/>
            <p:cNvSpPr>
              <a:spLocks noChangeArrowheads="1"/>
            </p:cNvSpPr>
            <p:nvPr/>
          </p:nvSpPr>
          <p:spPr bwMode="auto">
            <a:xfrm>
              <a:off x="1844" y="2414"/>
              <a:ext cx="766" cy="27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0487" tIns="10242" rIns="20487" bIns="1024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Einrichtungsbau</a:t>
              </a:r>
            </a:p>
          </p:txBody>
        </p:sp>
        <p:sp>
          <p:nvSpPr>
            <p:cNvPr id="24" name="_s260128"/>
            <p:cNvSpPr>
              <a:spLocks noChangeArrowheads="1"/>
            </p:cNvSpPr>
            <p:nvPr/>
          </p:nvSpPr>
          <p:spPr bwMode="auto">
            <a:xfrm>
              <a:off x="1844" y="2756"/>
              <a:ext cx="766" cy="273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0487" tIns="10242" rIns="20487" bIns="1024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Einrichtungs-</a:t>
              </a:r>
              <a:b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</a:b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funktionstest</a:t>
              </a:r>
            </a:p>
          </p:txBody>
        </p:sp>
        <p:sp>
          <p:nvSpPr>
            <p:cNvPr id="25" name="_s260129"/>
            <p:cNvSpPr>
              <a:spLocks noChangeArrowheads="1"/>
            </p:cNvSpPr>
            <p:nvPr/>
          </p:nvSpPr>
          <p:spPr bwMode="auto">
            <a:xfrm>
              <a:off x="2792" y="2414"/>
              <a:ext cx="766" cy="27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125508" tIns="62757" rIns="125508" bIns="62757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Funktionstest</a:t>
              </a:r>
            </a:p>
          </p:txBody>
        </p:sp>
        <p:sp>
          <p:nvSpPr>
            <p:cNvPr id="26" name="_s260130"/>
            <p:cNvSpPr>
              <a:spLocks noChangeArrowheads="1"/>
            </p:cNvSpPr>
            <p:nvPr/>
          </p:nvSpPr>
          <p:spPr bwMode="auto">
            <a:xfrm>
              <a:off x="896" y="3094"/>
              <a:ext cx="766" cy="275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vert="horz" wrap="none" lIns="202437" tIns="101217" rIns="202437" bIns="101217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3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Bauabnahme</a:t>
              </a:r>
            </a:p>
          </p:txBody>
        </p:sp>
      </p:grpSp>
      <p:sp>
        <p:nvSpPr>
          <p:cNvPr id="10" name="Text Box 40"/>
          <p:cNvSpPr txBox="1">
            <a:spLocks noChangeArrowheads="1"/>
          </p:cNvSpPr>
          <p:nvPr/>
        </p:nvSpPr>
        <p:spPr bwMode="auto">
          <a:xfrm>
            <a:off x="503238" y="2708275"/>
            <a:ext cx="1089025" cy="825500"/>
          </a:xfrm>
          <a:prstGeom prst="rect">
            <a:avLst/>
          </a:prstGeom>
          <a:solidFill>
            <a:srgbClr val="C7CBFF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600" b="1">
                <a:latin typeface="Frutiger 45 Light" pitchFamily="34" charset="0"/>
              </a:rPr>
              <a:t>1. Ebene:</a:t>
            </a:r>
            <a:br>
              <a:rPr lang="de-DE" sz="1600" b="1">
                <a:latin typeface="Frutiger 45 Light" pitchFamily="34" charset="0"/>
              </a:rPr>
            </a:br>
            <a:r>
              <a:rPr lang="de-DE" sz="1600" b="1">
                <a:latin typeface="Frutiger 45 Light" pitchFamily="34" charset="0"/>
              </a:rPr>
              <a:t>Objekt-</a:t>
            </a:r>
            <a:br>
              <a:rPr lang="de-DE" sz="1600" b="1">
                <a:latin typeface="Frutiger 45 Light" pitchFamily="34" charset="0"/>
              </a:rPr>
            </a:br>
            <a:r>
              <a:rPr lang="de-DE" sz="1600" b="1">
                <a:latin typeface="Frutiger 45 Light" pitchFamily="34" charset="0"/>
              </a:rPr>
              <a:t>orientiert</a:t>
            </a:r>
          </a:p>
        </p:txBody>
      </p:sp>
      <p:sp>
        <p:nvSpPr>
          <p:cNvPr id="11" name="Text Box 41"/>
          <p:cNvSpPr txBox="1">
            <a:spLocks noChangeArrowheads="1"/>
          </p:cNvSpPr>
          <p:nvPr/>
        </p:nvSpPr>
        <p:spPr bwMode="auto">
          <a:xfrm>
            <a:off x="503238" y="4348163"/>
            <a:ext cx="1222375" cy="825500"/>
          </a:xfrm>
          <a:prstGeom prst="rect">
            <a:avLst/>
          </a:prstGeom>
          <a:solidFill>
            <a:srgbClr val="C7CBFF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600" b="1">
                <a:latin typeface="Frutiger 45 Light" pitchFamily="34" charset="0"/>
              </a:rPr>
              <a:t>2. Ebene:</a:t>
            </a:r>
            <a:br>
              <a:rPr lang="de-DE" sz="1600" b="1">
                <a:latin typeface="Frutiger 45 Light" pitchFamily="34" charset="0"/>
              </a:rPr>
            </a:br>
            <a:r>
              <a:rPr lang="de-DE" sz="1600" b="1">
                <a:latin typeface="Frutiger 45 Light" pitchFamily="34" charset="0"/>
              </a:rPr>
              <a:t>Funktions-</a:t>
            </a:r>
            <a:br>
              <a:rPr lang="de-DE" sz="1600" b="1">
                <a:latin typeface="Frutiger 45 Light" pitchFamily="34" charset="0"/>
              </a:rPr>
            </a:br>
            <a:r>
              <a:rPr lang="de-DE" sz="1600" b="1">
                <a:latin typeface="Frutiger 45 Light" pitchFamily="34" charset="0"/>
              </a:rPr>
              <a:t>orientiert</a:t>
            </a:r>
          </a:p>
        </p:txBody>
      </p:sp>
      <p:sp>
        <p:nvSpPr>
          <p:cNvPr id="12" name="AutoShape 42"/>
          <p:cNvSpPr>
            <a:spLocks/>
          </p:cNvSpPr>
          <p:nvPr/>
        </p:nvSpPr>
        <p:spPr bwMode="auto">
          <a:xfrm>
            <a:off x="1835150" y="3500438"/>
            <a:ext cx="215900" cy="2520950"/>
          </a:xfrm>
          <a:prstGeom prst="leftBrace">
            <a:avLst>
              <a:gd name="adj1" fmla="val 97304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3" name="AutoShape 43"/>
          <p:cNvSpPr>
            <a:spLocks/>
          </p:cNvSpPr>
          <p:nvPr/>
        </p:nvSpPr>
        <p:spPr bwMode="auto">
          <a:xfrm>
            <a:off x="1870075" y="2708275"/>
            <a:ext cx="144463" cy="792163"/>
          </a:xfrm>
          <a:prstGeom prst="leftBrace">
            <a:avLst>
              <a:gd name="adj1" fmla="val 45696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 spd="slow">
    <p:zoom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Arbeitspakete als kleinste Einheit eines PSP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143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5710238" y="2716641"/>
            <a:ext cx="0" cy="1789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5184775" y="2516616"/>
            <a:ext cx="0" cy="198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4776788" y="2716641"/>
            <a:ext cx="0" cy="1789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3143250" y="2716641"/>
            <a:ext cx="0" cy="862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4017963" y="2716641"/>
            <a:ext cx="0" cy="862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3551238" y="2516616"/>
            <a:ext cx="0" cy="1062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010150" y="2186416"/>
            <a:ext cx="407988" cy="330200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743075" y="2915079"/>
            <a:ext cx="292100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902075" y="2915079"/>
            <a:ext cx="290513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276350" y="2915079"/>
            <a:ext cx="292100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2209800" y="2915079"/>
            <a:ext cx="292100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2968625" y="2915079"/>
            <a:ext cx="290513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3435350" y="2915079"/>
            <a:ext cx="290513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4659313" y="2915079"/>
            <a:ext cx="292100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5068888" y="2915079"/>
            <a:ext cx="290512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5535613" y="2915079"/>
            <a:ext cx="290512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2968625" y="3578654"/>
            <a:ext cx="290513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3435350" y="3578654"/>
            <a:ext cx="290513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3902075" y="3578654"/>
            <a:ext cx="290513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4659313" y="3578654"/>
            <a:ext cx="292100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5068888" y="3578654"/>
            <a:ext cx="290512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5592763" y="3578654"/>
            <a:ext cx="292100" cy="265112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5592763" y="4240641"/>
            <a:ext cx="292100" cy="265113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5068888" y="4240641"/>
            <a:ext cx="290512" cy="265113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4659313" y="4240641"/>
            <a:ext cx="292100" cy="265113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3" name="Rectangle 29"/>
          <p:cNvSpPr>
            <a:spLocks noChangeArrowheads="1"/>
          </p:cNvSpPr>
          <p:nvPr/>
        </p:nvSpPr>
        <p:spPr bwMode="auto">
          <a:xfrm>
            <a:off x="4659313" y="4837541"/>
            <a:ext cx="292100" cy="133350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4659313" y="5169329"/>
            <a:ext cx="292100" cy="131762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4659313" y="5501116"/>
            <a:ext cx="292100" cy="131763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6" name="Rectangle 32"/>
          <p:cNvSpPr>
            <a:spLocks noChangeArrowheads="1"/>
          </p:cNvSpPr>
          <p:nvPr/>
        </p:nvSpPr>
        <p:spPr bwMode="auto">
          <a:xfrm>
            <a:off x="4659313" y="5831316"/>
            <a:ext cx="292100" cy="133350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7" name="Rectangle 33"/>
          <p:cNvSpPr>
            <a:spLocks noChangeArrowheads="1"/>
          </p:cNvSpPr>
          <p:nvPr/>
        </p:nvSpPr>
        <p:spPr bwMode="auto">
          <a:xfrm>
            <a:off x="5068888" y="5831316"/>
            <a:ext cx="290512" cy="133350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8" name="Rectangle 34"/>
          <p:cNvSpPr>
            <a:spLocks noChangeArrowheads="1"/>
          </p:cNvSpPr>
          <p:nvPr/>
        </p:nvSpPr>
        <p:spPr bwMode="auto">
          <a:xfrm>
            <a:off x="5068888" y="5501116"/>
            <a:ext cx="290512" cy="131763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39" name="Rectangle 35"/>
          <p:cNvSpPr>
            <a:spLocks noChangeArrowheads="1"/>
          </p:cNvSpPr>
          <p:nvPr/>
        </p:nvSpPr>
        <p:spPr bwMode="auto">
          <a:xfrm>
            <a:off x="5592763" y="5236004"/>
            <a:ext cx="292100" cy="131762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5592763" y="5831316"/>
            <a:ext cx="292100" cy="133350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41" name="Rectangle 37"/>
          <p:cNvSpPr>
            <a:spLocks noChangeArrowheads="1"/>
          </p:cNvSpPr>
          <p:nvPr/>
        </p:nvSpPr>
        <p:spPr bwMode="auto">
          <a:xfrm>
            <a:off x="5592763" y="5501116"/>
            <a:ext cx="292100" cy="131763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42" name="Rectangle 38"/>
          <p:cNvSpPr>
            <a:spLocks noChangeArrowheads="1"/>
          </p:cNvSpPr>
          <p:nvPr/>
        </p:nvSpPr>
        <p:spPr bwMode="auto">
          <a:xfrm>
            <a:off x="5592763" y="4837541"/>
            <a:ext cx="292100" cy="133350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3317875" y="2186416"/>
            <a:ext cx="407988" cy="330200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1684338" y="2186416"/>
            <a:ext cx="407987" cy="330200"/>
          </a:xfrm>
          <a:prstGeom prst="rect">
            <a:avLst/>
          </a:prstGeom>
          <a:solidFill>
            <a:srgbClr val="AB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/>
            <a:endParaRPr lang="de-DE" sz="1000" b="1" i="1">
              <a:latin typeface="Times New Roman" pitchFamily="18" charset="0"/>
            </a:endParaRPr>
          </a:p>
        </p:txBody>
      </p:sp>
      <p:sp>
        <p:nvSpPr>
          <p:cNvPr id="45" name="Line 41"/>
          <p:cNvSpPr>
            <a:spLocks noChangeShapeType="1"/>
          </p:cNvSpPr>
          <p:nvPr/>
        </p:nvSpPr>
        <p:spPr bwMode="auto">
          <a:xfrm>
            <a:off x="1450975" y="2716641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6" name="Line 42"/>
          <p:cNvSpPr>
            <a:spLocks noChangeShapeType="1"/>
          </p:cNvSpPr>
          <p:nvPr/>
        </p:nvSpPr>
        <p:spPr bwMode="auto">
          <a:xfrm>
            <a:off x="3143250" y="2716641"/>
            <a:ext cx="8747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7" name="Line 43"/>
          <p:cNvSpPr>
            <a:spLocks noChangeShapeType="1"/>
          </p:cNvSpPr>
          <p:nvPr/>
        </p:nvSpPr>
        <p:spPr bwMode="auto">
          <a:xfrm>
            <a:off x="4776788" y="2716641"/>
            <a:ext cx="933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8" name="Line 44"/>
          <p:cNvSpPr>
            <a:spLocks noChangeShapeType="1"/>
          </p:cNvSpPr>
          <p:nvPr/>
        </p:nvSpPr>
        <p:spPr bwMode="auto">
          <a:xfrm>
            <a:off x="1917700" y="2516616"/>
            <a:ext cx="0" cy="398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9" name="Line 45"/>
          <p:cNvSpPr>
            <a:spLocks noChangeShapeType="1"/>
          </p:cNvSpPr>
          <p:nvPr/>
        </p:nvSpPr>
        <p:spPr bwMode="auto">
          <a:xfrm>
            <a:off x="1450975" y="2716641"/>
            <a:ext cx="0" cy="198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50" name="Line 46"/>
          <p:cNvSpPr>
            <a:spLocks noChangeShapeType="1"/>
          </p:cNvSpPr>
          <p:nvPr/>
        </p:nvSpPr>
        <p:spPr bwMode="auto">
          <a:xfrm>
            <a:off x="2384425" y="2716641"/>
            <a:ext cx="0" cy="198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51" name="Line 47"/>
          <p:cNvSpPr>
            <a:spLocks noChangeShapeType="1"/>
          </p:cNvSpPr>
          <p:nvPr/>
        </p:nvSpPr>
        <p:spPr bwMode="auto">
          <a:xfrm>
            <a:off x="4659313" y="4505754"/>
            <a:ext cx="0" cy="1458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52" name="Line 48"/>
          <p:cNvSpPr>
            <a:spLocks noChangeShapeType="1"/>
          </p:cNvSpPr>
          <p:nvPr/>
        </p:nvSpPr>
        <p:spPr bwMode="auto">
          <a:xfrm>
            <a:off x="5068888" y="4505754"/>
            <a:ext cx="0" cy="1458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53" name="Line 49"/>
          <p:cNvSpPr>
            <a:spLocks noChangeShapeType="1"/>
          </p:cNvSpPr>
          <p:nvPr/>
        </p:nvSpPr>
        <p:spPr bwMode="auto">
          <a:xfrm>
            <a:off x="5592763" y="4505754"/>
            <a:ext cx="0" cy="1458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54" name="AutoShape 50"/>
          <p:cNvSpPr>
            <a:spLocks/>
          </p:cNvSpPr>
          <p:nvPr/>
        </p:nvSpPr>
        <p:spPr bwMode="auto">
          <a:xfrm>
            <a:off x="6235700" y="2848404"/>
            <a:ext cx="115888" cy="1592262"/>
          </a:xfrm>
          <a:prstGeom prst="rightBrace">
            <a:avLst>
              <a:gd name="adj1" fmla="val 11449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55" name="AutoShape 51"/>
          <p:cNvSpPr>
            <a:spLocks/>
          </p:cNvSpPr>
          <p:nvPr/>
        </p:nvSpPr>
        <p:spPr bwMode="auto">
          <a:xfrm>
            <a:off x="6235700" y="4705779"/>
            <a:ext cx="174625" cy="1258887"/>
          </a:xfrm>
          <a:prstGeom prst="rightBrace">
            <a:avLst>
              <a:gd name="adj1" fmla="val 6007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56" name="Line 52"/>
          <p:cNvSpPr>
            <a:spLocks noChangeShapeType="1"/>
          </p:cNvSpPr>
          <p:nvPr/>
        </p:nvSpPr>
        <p:spPr bwMode="auto">
          <a:xfrm>
            <a:off x="4368800" y="4705779"/>
            <a:ext cx="18669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57" name="Text Box 53"/>
          <p:cNvSpPr txBox="1">
            <a:spLocks noChangeArrowheads="1"/>
          </p:cNvSpPr>
          <p:nvPr/>
        </p:nvSpPr>
        <p:spPr bwMode="auto">
          <a:xfrm>
            <a:off x="6456363" y="3505629"/>
            <a:ext cx="2139950" cy="581025"/>
          </a:xfrm>
          <a:prstGeom prst="rect">
            <a:avLst/>
          </a:prstGeom>
          <a:solidFill>
            <a:srgbClr val="ABB1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de-DE" sz="1600" b="1">
                <a:latin typeface="Times New Roman" pitchFamily="18" charset="0"/>
              </a:rPr>
              <a:t>Projekt-Struktur-Plan</a:t>
            </a:r>
            <a:br>
              <a:rPr lang="de-DE" sz="1600" b="1">
                <a:latin typeface="Times New Roman" pitchFamily="18" charset="0"/>
              </a:rPr>
            </a:br>
            <a:r>
              <a:rPr lang="de-DE" sz="1600" b="1">
                <a:latin typeface="Times New Roman" pitchFamily="18" charset="0"/>
              </a:rPr>
              <a:t>(PSP)</a:t>
            </a:r>
          </a:p>
        </p:txBody>
      </p:sp>
      <p:sp>
        <p:nvSpPr>
          <p:cNvPr id="58" name="Text Box 54"/>
          <p:cNvSpPr txBox="1">
            <a:spLocks noChangeArrowheads="1"/>
          </p:cNvSpPr>
          <p:nvPr/>
        </p:nvSpPr>
        <p:spPr bwMode="auto">
          <a:xfrm>
            <a:off x="6456363" y="5028041"/>
            <a:ext cx="1228725" cy="581025"/>
          </a:xfrm>
          <a:prstGeom prst="rect">
            <a:avLst/>
          </a:prstGeom>
          <a:solidFill>
            <a:srgbClr val="ABB1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de-DE" sz="1600" b="1">
                <a:latin typeface="Times New Roman" pitchFamily="18" charset="0"/>
              </a:rPr>
              <a:t>Arbeits-</a:t>
            </a:r>
          </a:p>
          <a:p>
            <a:pPr eaLnBrk="0" hangingPunct="0"/>
            <a:r>
              <a:rPr lang="de-DE" sz="1600" b="1">
                <a:latin typeface="Times New Roman" pitchFamily="18" charset="0"/>
              </a:rPr>
              <a:t>Pakete (AP)</a:t>
            </a:r>
          </a:p>
        </p:txBody>
      </p:sp>
      <p:sp>
        <p:nvSpPr>
          <p:cNvPr id="59" name="Line 55"/>
          <p:cNvSpPr>
            <a:spLocks noChangeShapeType="1"/>
          </p:cNvSpPr>
          <p:nvPr/>
        </p:nvSpPr>
        <p:spPr bwMode="auto">
          <a:xfrm>
            <a:off x="2617788" y="3048429"/>
            <a:ext cx="233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0" name="Line 56"/>
          <p:cNvSpPr>
            <a:spLocks noChangeShapeType="1"/>
          </p:cNvSpPr>
          <p:nvPr/>
        </p:nvSpPr>
        <p:spPr bwMode="auto">
          <a:xfrm>
            <a:off x="4251325" y="3048429"/>
            <a:ext cx="292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1" name="Text Box 57"/>
          <p:cNvSpPr txBox="1">
            <a:spLocks noChangeArrowheads="1"/>
          </p:cNvSpPr>
          <p:nvPr/>
        </p:nvSpPr>
        <p:spPr bwMode="auto">
          <a:xfrm>
            <a:off x="1438275" y="1714929"/>
            <a:ext cx="5387975" cy="336550"/>
          </a:xfrm>
          <a:prstGeom prst="rect">
            <a:avLst/>
          </a:prstGeom>
          <a:solidFill>
            <a:srgbClr val="F1F2FF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1F2FF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de-DE" sz="1600" b="1">
                <a:latin typeface="Times New Roman" pitchFamily="18" charset="0"/>
              </a:rPr>
              <a:t>Konzeptphase  </a:t>
            </a:r>
            <a:r>
              <a:rPr lang="de-DE" sz="1600" b="1">
                <a:latin typeface="Times New Roman" pitchFamily="18" charset="0"/>
                <a:sym typeface="Wingdings" pitchFamily="2" charset="2"/>
              </a:rPr>
              <a:t></a:t>
            </a:r>
            <a:r>
              <a:rPr lang="de-DE" sz="1600" b="1">
                <a:latin typeface="Times New Roman" pitchFamily="18" charset="0"/>
              </a:rPr>
              <a:t>   Definitionsphase </a:t>
            </a:r>
            <a:r>
              <a:rPr lang="de-DE" sz="1600" b="1">
                <a:latin typeface="Times New Roman" pitchFamily="18" charset="0"/>
                <a:sym typeface="Wingdings" pitchFamily="2" charset="2"/>
              </a:rPr>
              <a:t></a:t>
            </a:r>
            <a:r>
              <a:rPr lang="de-DE" sz="1600" b="1">
                <a:latin typeface="Times New Roman" pitchFamily="18" charset="0"/>
              </a:rPr>
              <a:t>  Entwicklungsphase</a:t>
            </a:r>
          </a:p>
        </p:txBody>
      </p:sp>
    </p:spTree>
  </p:cSld>
  <p:clrMapOvr>
    <a:masterClrMapping/>
  </p:clrMapOvr>
  <p:transition spd="slow">
    <p:zoom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Vorwärts-Terminplanung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144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508625" y="2214563"/>
            <a:ext cx="1511300" cy="277812"/>
          </a:xfrm>
          <a:prstGeom prst="rect">
            <a:avLst/>
          </a:prstGeom>
          <a:solidFill>
            <a:srgbClr val="ABB1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ABB1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1187450" y="2133600"/>
            <a:ext cx="1081088" cy="431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ABB1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ABB1FF">
                <a:gamma/>
                <a:shade val="60000"/>
                <a:invGamma/>
              </a:srgbClr>
            </a:prstShdw>
          </a:effectLst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1187450" y="3443288"/>
            <a:ext cx="59769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endParaRPr lang="de-DE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095375" y="3525838"/>
            <a:ext cx="514350" cy="274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t</a:t>
            </a:r>
            <a:r>
              <a:rPr lang="de-DE" sz="1200" b="1" baseline="-25000">
                <a:latin typeface="Times New Roman" pitchFamily="18" charset="0"/>
              </a:rPr>
              <a:t>s</a:t>
            </a:r>
            <a:r>
              <a:rPr lang="de-DE" sz="1200" b="1">
                <a:latin typeface="Times New Roman" pitchFamily="18" charset="0"/>
              </a:rPr>
              <a:t> = 0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502400" y="3529013"/>
            <a:ext cx="595313" cy="274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t</a:t>
            </a:r>
            <a:r>
              <a:rPr lang="de-DE" sz="1200" b="1" baseline="-25000">
                <a:latin typeface="Times New Roman" pitchFamily="18" charset="0"/>
              </a:rPr>
              <a:t>e</a:t>
            </a:r>
            <a:r>
              <a:rPr lang="de-DE" sz="1200" b="1">
                <a:latin typeface="Times New Roman" pitchFamily="18" charset="0"/>
              </a:rPr>
              <a:t>= 4,2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187450" y="2968625"/>
            <a:ext cx="1439863" cy="274638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1,2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843213" y="2968625"/>
            <a:ext cx="1223962" cy="274638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+1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2843213" y="2608263"/>
            <a:ext cx="1223962" cy="274637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+1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4211638" y="2968625"/>
            <a:ext cx="1223962" cy="274638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+0,8</a:t>
            </a: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4211638" y="2608263"/>
            <a:ext cx="647700" cy="274637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+0,6</a:t>
            </a: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5580063" y="2608263"/>
            <a:ext cx="1439862" cy="274637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+1,2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4932363" y="2608263"/>
            <a:ext cx="503237" cy="274637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+0,2</a:t>
            </a:r>
          </a:p>
        </p:txBody>
      </p:sp>
      <p:cxnSp>
        <p:nvCxnSpPr>
          <p:cNvPr id="20" name="AutoShape 15"/>
          <p:cNvCxnSpPr>
            <a:cxnSpLocks noChangeShapeType="1"/>
            <a:stCxn id="13" idx="3"/>
            <a:endCxn id="15" idx="1"/>
          </p:cNvCxnSpPr>
          <p:nvPr/>
        </p:nvCxnSpPr>
        <p:spPr bwMode="auto">
          <a:xfrm flipV="1">
            <a:off x="2627313" y="2746375"/>
            <a:ext cx="215900" cy="360363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1" name="AutoShape 16"/>
          <p:cNvCxnSpPr>
            <a:cxnSpLocks noChangeShapeType="1"/>
            <a:stCxn id="13" idx="3"/>
            <a:endCxn id="14" idx="1"/>
          </p:cNvCxnSpPr>
          <p:nvPr/>
        </p:nvCxnSpPr>
        <p:spPr bwMode="auto">
          <a:xfrm>
            <a:off x="2627313" y="3106738"/>
            <a:ext cx="215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2" name="AutoShape 17"/>
          <p:cNvCxnSpPr>
            <a:cxnSpLocks noChangeShapeType="1"/>
            <a:stCxn id="15" idx="3"/>
            <a:endCxn id="17" idx="1"/>
          </p:cNvCxnSpPr>
          <p:nvPr/>
        </p:nvCxnSpPr>
        <p:spPr bwMode="auto">
          <a:xfrm>
            <a:off x="4067175" y="2746375"/>
            <a:ext cx="1444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AutoShape 18"/>
          <p:cNvCxnSpPr>
            <a:cxnSpLocks noChangeShapeType="1"/>
            <a:stCxn id="14" idx="3"/>
            <a:endCxn id="17" idx="1"/>
          </p:cNvCxnSpPr>
          <p:nvPr/>
        </p:nvCxnSpPr>
        <p:spPr bwMode="auto">
          <a:xfrm flipV="1">
            <a:off x="4067175" y="2746375"/>
            <a:ext cx="144463" cy="360363"/>
          </a:xfrm>
          <a:prstGeom prst="bentConnector3">
            <a:avLst>
              <a:gd name="adj1" fmla="val 49449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" name="AutoShape 19"/>
          <p:cNvCxnSpPr>
            <a:cxnSpLocks noChangeShapeType="1"/>
            <a:stCxn id="14" idx="3"/>
            <a:endCxn id="16" idx="1"/>
          </p:cNvCxnSpPr>
          <p:nvPr/>
        </p:nvCxnSpPr>
        <p:spPr bwMode="auto">
          <a:xfrm>
            <a:off x="4067175" y="3106738"/>
            <a:ext cx="1444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5" name="AutoShape 20"/>
          <p:cNvCxnSpPr>
            <a:cxnSpLocks noChangeShapeType="1"/>
            <a:stCxn id="17" idx="3"/>
            <a:endCxn id="19" idx="1"/>
          </p:cNvCxnSpPr>
          <p:nvPr/>
        </p:nvCxnSpPr>
        <p:spPr bwMode="auto">
          <a:xfrm>
            <a:off x="4859338" y="2746375"/>
            <a:ext cx="73025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6" name="AutoShape 21"/>
          <p:cNvCxnSpPr>
            <a:cxnSpLocks noChangeShapeType="1"/>
            <a:stCxn id="19" idx="3"/>
            <a:endCxn id="18" idx="1"/>
          </p:cNvCxnSpPr>
          <p:nvPr/>
        </p:nvCxnSpPr>
        <p:spPr bwMode="auto">
          <a:xfrm>
            <a:off x="5435600" y="2746375"/>
            <a:ext cx="1444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" name="AutoShape 22"/>
          <p:cNvCxnSpPr>
            <a:cxnSpLocks noChangeShapeType="1"/>
            <a:stCxn id="16" idx="3"/>
            <a:endCxn id="18" idx="1"/>
          </p:cNvCxnSpPr>
          <p:nvPr/>
        </p:nvCxnSpPr>
        <p:spPr bwMode="auto">
          <a:xfrm flipV="1">
            <a:off x="5435600" y="2746375"/>
            <a:ext cx="144463" cy="360363"/>
          </a:xfrm>
          <a:prstGeom prst="bentConnector3">
            <a:avLst>
              <a:gd name="adj1" fmla="val 49449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1379538" y="2209800"/>
            <a:ext cx="744537" cy="2746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Start (t</a:t>
            </a:r>
            <a:r>
              <a:rPr lang="de-DE" sz="1200" b="1" baseline="-25000">
                <a:latin typeface="Times New Roman" pitchFamily="18" charset="0"/>
              </a:rPr>
              <a:t>s</a:t>
            </a:r>
            <a:r>
              <a:rPr lang="de-DE" sz="1200" b="1">
                <a:latin typeface="Times New Roman" pitchFamily="18" charset="0"/>
              </a:rPr>
              <a:t>)</a:t>
            </a: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5508625" y="2209800"/>
            <a:ext cx="1430338" cy="2746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Frühestes Ende (t</a:t>
            </a:r>
            <a:r>
              <a:rPr lang="de-DE" sz="1200" b="1" baseline="-25000">
                <a:latin typeface="Times New Roman" pitchFamily="18" charset="0"/>
              </a:rPr>
              <a:t>e</a:t>
            </a:r>
            <a:r>
              <a:rPr lang="de-DE" sz="1200" b="1">
                <a:latin typeface="Times New Roman" pitchFamily="18" charset="0"/>
              </a:rPr>
              <a:t>)</a:t>
            </a: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7575550" y="3351213"/>
            <a:ext cx="447675" cy="274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Zeit</a:t>
            </a:r>
          </a:p>
        </p:txBody>
      </p:sp>
      <p:sp>
        <p:nvSpPr>
          <p:cNvPr id="31" name="Text Box 26"/>
          <p:cNvSpPr txBox="1">
            <a:spLocks noChangeArrowheads="1"/>
          </p:cNvSpPr>
          <p:nvPr/>
        </p:nvSpPr>
        <p:spPr bwMode="auto">
          <a:xfrm>
            <a:off x="3563938" y="3321050"/>
            <a:ext cx="1160462" cy="25717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000" b="1">
                <a:latin typeface="Times New Roman" pitchFamily="18" charset="0"/>
              </a:rPr>
              <a:t>Planungsrichtung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9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Rückwärts-Terminplanung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145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116013" y="2190750"/>
            <a:ext cx="1511300" cy="277813"/>
          </a:xfrm>
          <a:prstGeom prst="rect">
            <a:avLst/>
          </a:prstGeom>
          <a:solidFill>
            <a:srgbClr val="ABB1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ABB1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 flipH="1">
            <a:off x="5651500" y="2119313"/>
            <a:ext cx="1368425" cy="431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ABB1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ABB1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1187450" y="3429000"/>
            <a:ext cx="59769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>
            <a:spAutoFit/>
          </a:bodyPr>
          <a:lstStyle/>
          <a:p>
            <a:endParaRPr lang="de-DE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095375" y="3511550"/>
            <a:ext cx="628650" cy="2746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t</a:t>
            </a:r>
            <a:r>
              <a:rPr lang="de-DE" sz="1200" b="1" baseline="-25000">
                <a:latin typeface="Times New Roman" pitchFamily="18" charset="0"/>
              </a:rPr>
              <a:t>s</a:t>
            </a:r>
            <a:r>
              <a:rPr lang="de-DE" sz="1200" b="1">
                <a:latin typeface="Times New Roman" pitchFamily="18" charset="0"/>
              </a:rPr>
              <a:t> = 1,8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502400" y="3514725"/>
            <a:ext cx="481013" cy="2746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t</a:t>
            </a:r>
            <a:r>
              <a:rPr lang="de-DE" sz="1200" b="1" baseline="-25000">
                <a:latin typeface="Times New Roman" pitchFamily="18" charset="0"/>
              </a:rPr>
              <a:t>e</a:t>
            </a:r>
            <a:r>
              <a:rPr lang="de-DE" sz="1200" b="1">
                <a:latin typeface="Times New Roman" pitchFamily="18" charset="0"/>
              </a:rPr>
              <a:t>= 6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187450" y="2954338"/>
            <a:ext cx="1439863" cy="274637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-1,2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843213" y="2954338"/>
            <a:ext cx="1223962" cy="274637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-1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2843213" y="2593975"/>
            <a:ext cx="1223962" cy="274638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-1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4211638" y="2954338"/>
            <a:ext cx="1223962" cy="274637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-0,8</a:t>
            </a: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4211638" y="2593975"/>
            <a:ext cx="647700" cy="274638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-0,6</a:t>
            </a: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5580063" y="2593975"/>
            <a:ext cx="1439862" cy="274638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-1,2</a:t>
            </a: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4932363" y="2593975"/>
            <a:ext cx="503237" cy="274638"/>
          </a:xfrm>
          <a:prstGeom prst="rect">
            <a:avLst/>
          </a:prstGeom>
          <a:solidFill>
            <a:srgbClr val="E3E5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-0,2</a:t>
            </a:r>
          </a:p>
        </p:txBody>
      </p:sp>
      <p:cxnSp>
        <p:nvCxnSpPr>
          <p:cNvPr id="20" name="AutoShape 15"/>
          <p:cNvCxnSpPr>
            <a:cxnSpLocks noChangeShapeType="1"/>
            <a:stCxn id="13" idx="3"/>
            <a:endCxn id="15" idx="1"/>
          </p:cNvCxnSpPr>
          <p:nvPr/>
        </p:nvCxnSpPr>
        <p:spPr bwMode="auto">
          <a:xfrm flipV="1">
            <a:off x="2627313" y="2732088"/>
            <a:ext cx="215900" cy="36036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1" name="AutoShape 16"/>
          <p:cNvCxnSpPr>
            <a:cxnSpLocks noChangeShapeType="1"/>
            <a:stCxn id="13" idx="3"/>
            <a:endCxn id="14" idx="1"/>
          </p:cNvCxnSpPr>
          <p:nvPr/>
        </p:nvCxnSpPr>
        <p:spPr bwMode="auto">
          <a:xfrm>
            <a:off x="2627313" y="3092450"/>
            <a:ext cx="2159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2" name="AutoShape 17"/>
          <p:cNvCxnSpPr>
            <a:cxnSpLocks noChangeShapeType="1"/>
            <a:stCxn id="15" idx="3"/>
            <a:endCxn id="17" idx="1"/>
          </p:cNvCxnSpPr>
          <p:nvPr/>
        </p:nvCxnSpPr>
        <p:spPr bwMode="auto">
          <a:xfrm>
            <a:off x="4067175" y="2732088"/>
            <a:ext cx="1444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AutoShape 18"/>
          <p:cNvCxnSpPr>
            <a:cxnSpLocks noChangeShapeType="1"/>
            <a:stCxn id="14" idx="3"/>
            <a:endCxn id="17" idx="1"/>
          </p:cNvCxnSpPr>
          <p:nvPr/>
        </p:nvCxnSpPr>
        <p:spPr bwMode="auto">
          <a:xfrm flipV="1">
            <a:off x="4067175" y="2732088"/>
            <a:ext cx="144463" cy="360362"/>
          </a:xfrm>
          <a:prstGeom prst="bentConnector3">
            <a:avLst>
              <a:gd name="adj1" fmla="val 49449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" name="AutoShape 19"/>
          <p:cNvCxnSpPr>
            <a:cxnSpLocks noChangeShapeType="1"/>
            <a:stCxn id="14" idx="3"/>
            <a:endCxn id="16" idx="1"/>
          </p:cNvCxnSpPr>
          <p:nvPr/>
        </p:nvCxnSpPr>
        <p:spPr bwMode="auto">
          <a:xfrm>
            <a:off x="4067175" y="3092450"/>
            <a:ext cx="1444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5" name="AutoShape 20"/>
          <p:cNvCxnSpPr>
            <a:cxnSpLocks noChangeShapeType="1"/>
            <a:stCxn id="17" idx="3"/>
            <a:endCxn id="19" idx="1"/>
          </p:cNvCxnSpPr>
          <p:nvPr/>
        </p:nvCxnSpPr>
        <p:spPr bwMode="auto">
          <a:xfrm>
            <a:off x="4859338" y="2732088"/>
            <a:ext cx="73025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6" name="AutoShape 21"/>
          <p:cNvCxnSpPr>
            <a:cxnSpLocks noChangeShapeType="1"/>
            <a:stCxn id="19" idx="3"/>
            <a:endCxn id="18" idx="1"/>
          </p:cNvCxnSpPr>
          <p:nvPr/>
        </p:nvCxnSpPr>
        <p:spPr bwMode="auto">
          <a:xfrm>
            <a:off x="5435600" y="2732088"/>
            <a:ext cx="144463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7" name="AutoShape 22"/>
          <p:cNvCxnSpPr>
            <a:cxnSpLocks noChangeShapeType="1"/>
            <a:stCxn id="16" idx="3"/>
            <a:endCxn id="18" idx="1"/>
          </p:cNvCxnSpPr>
          <p:nvPr/>
        </p:nvCxnSpPr>
        <p:spPr bwMode="auto">
          <a:xfrm flipV="1">
            <a:off x="5435600" y="2732088"/>
            <a:ext cx="144463" cy="360362"/>
          </a:xfrm>
          <a:prstGeom prst="bentConnector3">
            <a:avLst>
              <a:gd name="adj1" fmla="val 49449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7575550" y="3336925"/>
            <a:ext cx="447675" cy="2746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Zeit</a:t>
            </a: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3563938" y="3306763"/>
            <a:ext cx="1160462" cy="25717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000" b="1">
                <a:latin typeface="Times New Roman" pitchFamily="18" charset="0"/>
              </a:rPr>
              <a:t>Planungsrichtung</a:t>
            </a: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1133475" y="2195513"/>
            <a:ext cx="1392238" cy="274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Spätester Start (t</a:t>
            </a:r>
            <a:r>
              <a:rPr lang="de-DE" sz="1200" b="1" baseline="-25000">
                <a:latin typeface="Times New Roman" pitchFamily="18" charset="0"/>
              </a:rPr>
              <a:t>s</a:t>
            </a:r>
            <a:r>
              <a:rPr lang="de-DE" sz="1200" b="1">
                <a:latin typeface="Times New Roman" pitchFamily="18" charset="0"/>
              </a:rPr>
              <a:t>)</a:t>
            </a:r>
          </a:p>
        </p:txBody>
      </p:sp>
      <p:sp>
        <p:nvSpPr>
          <p:cNvPr id="31" name="Text Box 26"/>
          <p:cNvSpPr txBox="1">
            <a:spLocks noChangeArrowheads="1"/>
          </p:cNvSpPr>
          <p:nvPr/>
        </p:nvSpPr>
        <p:spPr bwMode="auto">
          <a:xfrm>
            <a:off x="5794375" y="2195513"/>
            <a:ext cx="1135063" cy="274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Fixes Ende (t</a:t>
            </a:r>
            <a:r>
              <a:rPr lang="de-DE" sz="1200" b="1" baseline="-25000">
                <a:latin typeface="Times New Roman" pitchFamily="18" charset="0"/>
              </a:rPr>
              <a:t>e</a:t>
            </a:r>
            <a:r>
              <a:rPr lang="de-DE" sz="1200" b="1"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30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Einfacher Terminplan (Quelle: Schulte-</a:t>
            </a:r>
            <a:r>
              <a:rPr lang="de-DE" dirty="0" err="1" smtClean="0"/>
              <a:t>Zurhausen</a:t>
            </a:r>
            <a:r>
              <a:rPr lang="de-DE" dirty="0" smtClean="0"/>
              <a:t>, 2002, S. 548) 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146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graphicFrame>
        <p:nvGraphicFramePr>
          <p:cNvPr id="8" name="Group 70"/>
          <p:cNvGraphicFramePr>
            <a:graphicFrameLocks noGrp="1"/>
          </p:cNvGraphicFramePr>
          <p:nvPr/>
        </p:nvGraphicFramePr>
        <p:xfrm>
          <a:off x="611188" y="2133600"/>
          <a:ext cx="7886700" cy="4057335"/>
        </p:xfrm>
        <a:graphic>
          <a:graphicData uri="http://schemas.openxmlformats.org/drawingml/2006/table">
            <a:tbl>
              <a:tblPr/>
              <a:tblGrid>
                <a:gridCol w="504825"/>
                <a:gridCol w="2592387"/>
                <a:gridCol w="1008063"/>
                <a:gridCol w="792162"/>
                <a:gridCol w="736600"/>
                <a:gridCol w="1125538"/>
                <a:gridCol w="1127125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37CFF"/>
                          </a:solidFill>
                          <a:effectLst/>
                          <a:latin typeface="Times New Roman" pitchFamily="18" charset="0"/>
                        </a:rPr>
                        <a:t>Nr.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37CFF"/>
                          </a:solidFill>
                          <a:effectLst/>
                          <a:latin typeface="Times New Roman" pitchFamily="18" charset="0"/>
                        </a:rPr>
                        <a:t>Vorgang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37CFF"/>
                          </a:solidFill>
                          <a:effectLst/>
                          <a:latin typeface="Times New Roman" pitchFamily="18" charset="0"/>
                        </a:rPr>
                        <a:t>Vor-gänger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37CFF"/>
                          </a:solidFill>
                          <a:effectLst/>
                          <a:latin typeface="Times New Roman" pitchFamily="18" charset="0"/>
                        </a:rPr>
                        <a:t>Nach-folger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37CFF"/>
                          </a:solidFill>
                          <a:effectLst/>
                          <a:latin typeface="Times New Roman" pitchFamily="18" charset="0"/>
                        </a:rPr>
                        <a:t>Dauer (AT)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37CFF"/>
                          </a:solidFill>
                          <a:effectLst/>
                          <a:latin typeface="Times New Roman" pitchFamily="18" charset="0"/>
                        </a:rPr>
                        <a:t>Anfang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37CFF"/>
                          </a:solidFill>
                          <a:effectLst/>
                          <a:latin typeface="Times New Roman" pitchFamily="18" charset="0"/>
                        </a:rPr>
                        <a:t>Ende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Schwachstellenanalyse Auftragsabwicklung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28.09.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09.10.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Schwachstellenanalyse Lagerwesen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28.09.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05.10.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Anforderungsdefinition Auftragsabwicklung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23.10.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Anforderungsdefinition Lagerwesen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06.10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13.10.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Entwicklung Rahmenkonzept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+ 4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26.10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20.11.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Balkendiagramm (Beispiel mit dem Produkt MS Project®)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147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pic>
        <p:nvPicPr>
          <p:cNvPr id="6" name="Grafik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3612" y="2314575"/>
            <a:ext cx="46767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Kapazitätswirksame Maßnahmen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148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sp>
        <p:nvSpPr>
          <p:cNvPr id="259096" name="Rectangle 24"/>
          <p:cNvSpPr>
            <a:spLocks noChangeArrowheads="1"/>
          </p:cNvSpPr>
          <p:nvPr/>
        </p:nvSpPr>
        <p:spPr bwMode="auto">
          <a:xfrm>
            <a:off x="2392363" y="4397376"/>
            <a:ext cx="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utiger 45 Light" pitchFamily="34" charset="0"/>
            </a:endParaRPr>
          </a:p>
        </p:txBody>
      </p:sp>
      <p:sp>
        <p:nvSpPr>
          <p:cNvPr id="259126" name="Rectangle 54"/>
          <p:cNvSpPr>
            <a:spLocks noChangeArrowheads="1"/>
          </p:cNvSpPr>
          <p:nvPr/>
        </p:nvSpPr>
        <p:spPr bwMode="auto">
          <a:xfrm>
            <a:off x="2392363" y="4397376"/>
            <a:ext cx="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utiger 45 Light" pitchFamily="34" charset="0"/>
            </a:endParaRPr>
          </a:p>
        </p:txBody>
      </p:sp>
      <p:sp>
        <p:nvSpPr>
          <p:cNvPr id="259203" name="Rectangle 131"/>
          <p:cNvSpPr>
            <a:spLocks noChangeArrowheads="1"/>
          </p:cNvSpPr>
          <p:nvPr/>
        </p:nvSpPr>
        <p:spPr bwMode="auto">
          <a:xfrm>
            <a:off x="5559425" y="4373563"/>
            <a:ext cx="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utiger 45 Light" pitchFamily="34" charset="0"/>
            </a:endParaRPr>
          </a:p>
        </p:txBody>
      </p:sp>
      <p:sp>
        <p:nvSpPr>
          <p:cNvPr id="259228" name="Rectangle 156"/>
          <p:cNvSpPr>
            <a:spLocks noChangeArrowheads="1"/>
          </p:cNvSpPr>
          <p:nvPr/>
        </p:nvSpPr>
        <p:spPr bwMode="auto">
          <a:xfrm>
            <a:off x="5559425" y="4373563"/>
            <a:ext cx="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utiger 45 Light" pitchFamily="34" charset="0"/>
            </a:endParaRPr>
          </a:p>
        </p:txBody>
      </p:sp>
      <p:sp>
        <p:nvSpPr>
          <p:cNvPr id="161" name="Rectangle 3"/>
          <p:cNvSpPr>
            <a:spLocks noChangeArrowheads="1"/>
          </p:cNvSpPr>
          <p:nvPr/>
        </p:nvSpPr>
        <p:spPr bwMode="auto">
          <a:xfrm>
            <a:off x="1547813" y="1615430"/>
            <a:ext cx="5903912" cy="360362"/>
          </a:xfrm>
          <a:prstGeom prst="rect">
            <a:avLst/>
          </a:prstGeom>
          <a:solidFill>
            <a:srgbClr val="C7CB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C7CB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62" name="Rectangle 4"/>
          <p:cNvSpPr>
            <a:spLocks noChangeArrowheads="1"/>
          </p:cNvSpPr>
          <p:nvPr/>
        </p:nvSpPr>
        <p:spPr bwMode="auto">
          <a:xfrm>
            <a:off x="3541713" y="1617017"/>
            <a:ext cx="1912937" cy="3365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de-DE" sz="1600"/>
              <a:t>Maßnahmen mit …</a:t>
            </a:r>
          </a:p>
        </p:txBody>
      </p:sp>
      <p:grpSp>
        <p:nvGrpSpPr>
          <p:cNvPr id="163" name="Group 5"/>
          <p:cNvGrpSpPr>
            <a:grpSpLocks/>
          </p:cNvGrpSpPr>
          <p:nvPr/>
        </p:nvGrpSpPr>
        <p:grpSpPr bwMode="auto">
          <a:xfrm>
            <a:off x="2987675" y="2047230"/>
            <a:ext cx="2665413" cy="3887787"/>
            <a:chOff x="1882" y="1570"/>
            <a:chExt cx="1679" cy="2449"/>
          </a:xfrm>
        </p:grpSpPr>
        <p:sp>
          <p:nvSpPr>
            <p:cNvPr id="164" name="Rectangle 6"/>
            <p:cNvSpPr>
              <a:spLocks noChangeArrowheads="1"/>
            </p:cNvSpPr>
            <p:nvPr/>
          </p:nvSpPr>
          <p:spPr bwMode="auto">
            <a:xfrm>
              <a:off x="2064" y="1570"/>
              <a:ext cx="1315" cy="499"/>
            </a:xfrm>
            <a:prstGeom prst="rect">
              <a:avLst/>
            </a:prstGeom>
            <a:solidFill>
              <a:srgbClr val="C7CB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C7CB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165" name="Rectangle 7"/>
            <p:cNvSpPr>
              <a:spLocks noChangeArrowheads="1"/>
            </p:cNvSpPr>
            <p:nvPr/>
          </p:nvSpPr>
          <p:spPr bwMode="auto">
            <a:xfrm>
              <a:off x="2394" y="1636"/>
              <a:ext cx="656" cy="36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de-DE" sz="1600"/>
                <a:t>zeitlicher </a:t>
              </a:r>
              <a:br>
                <a:rPr lang="de-DE" sz="1600"/>
              </a:br>
              <a:r>
                <a:rPr lang="de-DE" sz="1600"/>
                <a:t>Wirkung</a:t>
              </a:r>
            </a:p>
          </p:txBody>
        </p:sp>
        <p:sp>
          <p:nvSpPr>
            <p:cNvPr id="166" name="Rectangle 8"/>
            <p:cNvSpPr>
              <a:spLocks noChangeArrowheads="1"/>
            </p:cNvSpPr>
            <p:nvPr/>
          </p:nvSpPr>
          <p:spPr bwMode="auto">
            <a:xfrm>
              <a:off x="2064" y="2159"/>
              <a:ext cx="1497" cy="1860"/>
            </a:xfrm>
            <a:prstGeom prst="rect">
              <a:avLst/>
            </a:prstGeom>
            <a:solidFill>
              <a:srgbClr val="F1F2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F1F2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167" name="Rectangle 9"/>
            <p:cNvSpPr>
              <a:spLocks noChangeArrowheads="1"/>
            </p:cNvSpPr>
            <p:nvPr/>
          </p:nvSpPr>
          <p:spPr bwMode="auto">
            <a:xfrm>
              <a:off x="2075" y="2184"/>
              <a:ext cx="1001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>
                  <a:solidFill>
                    <a:srgbClr val="737CFF"/>
                  </a:solidFill>
                  <a:sym typeface="Wingdings" pitchFamily="2" charset="2"/>
                </a:rPr>
                <a:t> </a:t>
              </a:r>
              <a:r>
                <a:rPr lang="de-DE" sz="1200">
                  <a:solidFill>
                    <a:srgbClr val="737CFF"/>
                  </a:solidFill>
                </a:rPr>
                <a:t>führen zu Termin-</a:t>
              </a:r>
              <a:br>
                <a:rPr lang="de-DE" sz="1200">
                  <a:solidFill>
                    <a:srgbClr val="737CFF"/>
                  </a:solidFill>
                </a:rPr>
              </a:br>
              <a:r>
                <a:rPr lang="de-DE" sz="1200">
                  <a:solidFill>
                    <a:srgbClr val="737CFF"/>
                  </a:solidFill>
                </a:rPr>
                <a:t>     verschiebungen</a:t>
              </a:r>
            </a:p>
          </p:txBody>
        </p:sp>
        <p:sp>
          <p:nvSpPr>
            <p:cNvPr id="168" name="Text Box 10"/>
            <p:cNvSpPr txBox="1">
              <a:spLocks noChangeArrowheads="1"/>
            </p:cNvSpPr>
            <p:nvPr/>
          </p:nvSpPr>
          <p:spPr bwMode="auto">
            <a:xfrm>
              <a:off x="1882" y="2478"/>
              <a:ext cx="1588" cy="143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58775" lvl="2" eaLnBrk="0" hangingPunct="0"/>
              <a:r>
                <a:rPr lang="de-DE" sz="1200"/>
                <a:t>Verschiebung oder zeitliche Dehnung von nicht kritischen Vorgängen innerhalb der Pufferzeiten</a:t>
              </a:r>
            </a:p>
            <a:p>
              <a:pPr marL="358775" lvl="2" eaLnBrk="0" hangingPunct="0"/>
              <a:endParaRPr lang="de-DE" sz="1200"/>
            </a:p>
            <a:p>
              <a:pPr marL="358775" lvl="2" eaLnBrk="0" hangingPunct="0"/>
              <a:r>
                <a:rPr lang="de-DE" sz="1200"/>
                <a:t>Verschiebung oder zeitliche Dehnung von kritischen Vorgängen unter Inkaufnahme von Verschiebungen </a:t>
              </a:r>
              <a:br>
                <a:rPr lang="de-DE" sz="1200"/>
              </a:br>
              <a:r>
                <a:rPr lang="de-DE" sz="1200"/>
                <a:t>des Projekt-End-Termins</a:t>
              </a:r>
            </a:p>
            <a:p>
              <a:pPr eaLnBrk="0" hangingPunct="0"/>
              <a:endParaRPr lang="de-DE" sz="1200">
                <a:solidFill>
                  <a:schemeClr val="bg2"/>
                </a:solidFill>
              </a:endParaRPr>
            </a:p>
          </p:txBody>
        </p:sp>
      </p:grpSp>
      <p:grpSp>
        <p:nvGrpSpPr>
          <p:cNvPr id="169" name="Group 11"/>
          <p:cNvGrpSpPr>
            <a:grpSpLocks/>
          </p:cNvGrpSpPr>
          <p:nvPr/>
        </p:nvGrpSpPr>
        <p:grpSpPr bwMode="auto">
          <a:xfrm>
            <a:off x="5578475" y="2047230"/>
            <a:ext cx="2881313" cy="3887787"/>
            <a:chOff x="3514" y="1570"/>
            <a:chExt cx="1815" cy="2449"/>
          </a:xfrm>
        </p:grpSpPr>
        <p:sp>
          <p:nvSpPr>
            <p:cNvPr id="170" name="Rectangle 12"/>
            <p:cNvSpPr>
              <a:spLocks noChangeArrowheads="1"/>
            </p:cNvSpPr>
            <p:nvPr/>
          </p:nvSpPr>
          <p:spPr bwMode="auto">
            <a:xfrm>
              <a:off x="3742" y="1570"/>
              <a:ext cx="1315" cy="499"/>
            </a:xfrm>
            <a:prstGeom prst="rect">
              <a:avLst/>
            </a:prstGeom>
            <a:solidFill>
              <a:srgbClr val="C7CB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C7CB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171" name="Rectangle 13"/>
            <p:cNvSpPr>
              <a:spLocks noChangeArrowheads="1"/>
            </p:cNvSpPr>
            <p:nvPr/>
          </p:nvSpPr>
          <p:spPr bwMode="auto">
            <a:xfrm>
              <a:off x="4014" y="1637"/>
              <a:ext cx="770" cy="36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de-DE" sz="1600"/>
                <a:t>qualitativer </a:t>
              </a:r>
              <a:br>
                <a:rPr lang="de-DE" sz="1600"/>
              </a:br>
              <a:r>
                <a:rPr lang="de-DE" sz="1600"/>
                <a:t>Wirkung</a:t>
              </a:r>
            </a:p>
          </p:txBody>
        </p:sp>
        <p:sp>
          <p:nvSpPr>
            <p:cNvPr id="172" name="Rectangle 14"/>
            <p:cNvSpPr>
              <a:spLocks noChangeArrowheads="1"/>
            </p:cNvSpPr>
            <p:nvPr/>
          </p:nvSpPr>
          <p:spPr bwMode="auto">
            <a:xfrm>
              <a:off x="3742" y="2159"/>
              <a:ext cx="1497" cy="1860"/>
            </a:xfrm>
            <a:prstGeom prst="rect">
              <a:avLst/>
            </a:prstGeom>
            <a:solidFill>
              <a:srgbClr val="F1F2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F1F2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173" name="Rectangle 15"/>
            <p:cNvSpPr>
              <a:spLocks noChangeArrowheads="1"/>
            </p:cNvSpPr>
            <p:nvPr/>
          </p:nvSpPr>
          <p:spPr bwMode="auto">
            <a:xfrm>
              <a:off x="3819" y="2184"/>
              <a:ext cx="1081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>
                  <a:solidFill>
                    <a:srgbClr val="737CFF"/>
                  </a:solidFill>
                  <a:sym typeface="Wingdings" pitchFamily="2" charset="2"/>
                </a:rPr>
                <a:t> </a:t>
              </a:r>
              <a:r>
                <a:rPr lang="de-DE" sz="1200">
                  <a:solidFill>
                    <a:srgbClr val="737CFF"/>
                  </a:solidFill>
                </a:rPr>
                <a:t>führen zu Qualitäts-</a:t>
              </a:r>
              <a:br>
                <a:rPr lang="de-DE" sz="1200">
                  <a:solidFill>
                    <a:srgbClr val="737CFF"/>
                  </a:solidFill>
                </a:rPr>
              </a:br>
              <a:r>
                <a:rPr lang="de-DE" sz="1200">
                  <a:solidFill>
                    <a:srgbClr val="737CFF"/>
                  </a:solidFill>
                </a:rPr>
                <a:t>     veränderungen</a:t>
              </a:r>
            </a:p>
          </p:txBody>
        </p:sp>
        <p:sp>
          <p:nvSpPr>
            <p:cNvPr id="174" name="Text Box 16"/>
            <p:cNvSpPr txBox="1">
              <a:spLocks noChangeArrowheads="1"/>
            </p:cNvSpPr>
            <p:nvPr/>
          </p:nvSpPr>
          <p:spPr bwMode="auto">
            <a:xfrm>
              <a:off x="3514" y="2523"/>
              <a:ext cx="1815" cy="143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58775" lvl="2" eaLnBrk="0" hangingPunct="0"/>
              <a:r>
                <a:rPr lang="de-DE" sz="1200"/>
                <a:t>Streichung von Projektaktivitäten unter Inkaufnahme eines geringeren Zielerreichungsgrades</a:t>
              </a:r>
            </a:p>
            <a:p>
              <a:pPr marL="358775" lvl="2" eaLnBrk="0" hangingPunct="0"/>
              <a:endParaRPr lang="de-DE" sz="1200"/>
            </a:p>
            <a:p>
              <a:pPr marL="538163" lvl="3" eaLnBrk="0" hangingPunct="0"/>
              <a:r>
                <a:rPr lang="de-DE" sz="1200"/>
                <a:t>Beispiele: </a:t>
              </a:r>
            </a:p>
            <a:p>
              <a:pPr marL="538163" lvl="3" eaLnBrk="0" hangingPunct="0"/>
              <a:r>
                <a:rPr lang="de-DE" sz="1200"/>
                <a:t>Reduzierung von Schulungen</a:t>
              </a:r>
            </a:p>
            <a:p>
              <a:pPr marL="538163" lvl="3" eaLnBrk="0" hangingPunct="0"/>
              <a:r>
                <a:rPr lang="de-DE" sz="1200"/>
                <a:t>Minimal-Dokumentation Verkürzung der Softwareauswahl (z. B. keine Testinstallation)</a:t>
              </a:r>
            </a:p>
            <a:p>
              <a:pPr marL="538163" lvl="3" eaLnBrk="0" hangingPunct="0"/>
              <a:r>
                <a:rPr lang="de-DE" sz="1200"/>
                <a:t>…</a:t>
              </a:r>
            </a:p>
            <a:p>
              <a:pPr eaLnBrk="0" hangingPunct="0"/>
              <a:endParaRPr lang="de-DE" sz="1200">
                <a:solidFill>
                  <a:schemeClr val="bg2"/>
                </a:solidFill>
              </a:endParaRPr>
            </a:p>
          </p:txBody>
        </p:sp>
      </p:grpSp>
      <p:grpSp>
        <p:nvGrpSpPr>
          <p:cNvPr id="175" name="Group 17"/>
          <p:cNvGrpSpPr>
            <a:grpSpLocks/>
          </p:cNvGrpSpPr>
          <p:nvPr/>
        </p:nvGrpSpPr>
        <p:grpSpPr bwMode="auto">
          <a:xfrm>
            <a:off x="468313" y="2047230"/>
            <a:ext cx="2663825" cy="4198937"/>
            <a:chOff x="295" y="1570"/>
            <a:chExt cx="1678" cy="2645"/>
          </a:xfrm>
        </p:grpSpPr>
        <p:grpSp>
          <p:nvGrpSpPr>
            <p:cNvPr id="176" name="Group 18"/>
            <p:cNvGrpSpPr>
              <a:grpSpLocks/>
            </p:cNvGrpSpPr>
            <p:nvPr/>
          </p:nvGrpSpPr>
          <p:grpSpPr bwMode="auto">
            <a:xfrm>
              <a:off x="476" y="1570"/>
              <a:ext cx="1497" cy="2449"/>
              <a:chOff x="476" y="1570"/>
              <a:chExt cx="1497" cy="2449"/>
            </a:xfrm>
          </p:grpSpPr>
          <p:sp>
            <p:nvSpPr>
              <p:cNvPr id="178" name="Rectangle 19"/>
              <p:cNvSpPr>
                <a:spLocks noChangeArrowheads="1"/>
              </p:cNvSpPr>
              <p:nvPr/>
            </p:nvSpPr>
            <p:spPr bwMode="auto">
              <a:xfrm>
                <a:off x="476" y="1570"/>
                <a:ext cx="1315" cy="499"/>
              </a:xfrm>
              <a:prstGeom prst="rect">
                <a:avLst/>
              </a:prstGeom>
              <a:solidFill>
                <a:srgbClr val="C7CBFF"/>
              </a:solidFill>
              <a:ln w="12700" algn="ctr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C7CBFF">
                    <a:gamma/>
                    <a:shade val="60000"/>
                    <a:invGamma/>
                  </a:srgbClr>
                </a:prstShdw>
              </a:effectLst>
            </p:spPr>
            <p:txBody>
              <a:bodyPr anchor="ctr">
                <a:spAutoFit/>
              </a:bodyPr>
              <a:lstStyle/>
              <a:p>
                <a:endParaRPr lang="de-DE"/>
              </a:p>
            </p:txBody>
          </p:sp>
          <p:sp>
            <p:nvSpPr>
              <p:cNvPr id="179" name="Rectangle 20"/>
              <p:cNvSpPr>
                <a:spLocks noChangeArrowheads="1"/>
              </p:cNvSpPr>
              <p:nvPr/>
            </p:nvSpPr>
            <p:spPr bwMode="auto">
              <a:xfrm>
                <a:off x="752" y="1636"/>
                <a:ext cx="762" cy="366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eaLnBrk="0" hangingPunct="0"/>
                <a:r>
                  <a:rPr lang="de-DE" sz="1600"/>
                  <a:t>finanzieller </a:t>
                </a:r>
                <a:br>
                  <a:rPr lang="de-DE" sz="1600"/>
                </a:br>
                <a:r>
                  <a:rPr lang="de-DE" sz="1600"/>
                  <a:t>Wirkung</a:t>
                </a:r>
              </a:p>
            </p:txBody>
          </p:sp>
          <p:sp>
            <p:nvSpPr>
              <p:cNvPr id="180" name="Rectangle 21"/>
              <p:cNvSpPr>
                <a:spLocks noChangeArrowheads="1"/>
              </p:cNvSpPr>
              <p:nvPr/>
            </p:nvSpPr>
            <p:spPr bwMode="auto">
              <a:xfrm>
                <a:off x="476" y="2159"/>
                <a:ext cx="1497" cy="1860"/>
              </a:xfrm>
              <a:prstGeom prst="rect">
                <a:avLst/>
              </a:prstGeom>
              <a:solidFill>
                <a:srgbClr val="F1F2FF"/>
              </a:solidFill>
              <a:ln w="12700" algn="ctr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F1F2FF">
                    <a:gamma/>
                    <a:shade val="60000"/>
                    <a:invGamma/>
                  </a:srgbClr>
                </a:prstShdw>
              </a:effectLst>
            </p:spPr>
            <p:txBody>
              <a:bodyPr anchor="ctr">
                <a:spAutoFit/>
              </a:bodyPr>
              <a:lstStyle/>
              <a:p>
                <a:endParaRPr lang="de-DE"/>
              </a:p>
            </p:txBody>
          </p:sp>
          <p:sp>
            <p:nvSpPr>
              <p:cNvPr id="181" name="Rectangle 22"/>
              <p:cNvSpPr>
                <a:spLocks noChangeArrowheads="1"/>
              </p:cNvSpPr>
              <p:nvPr/>
            </p:nvSpPr>
            <p:spPr bwMode="auto">
              <a:xfrm>
                <a:off x="486" y="2202"/>
                <a:ext cx="1356" cy="17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de-DE" sz="1200">
                    <a:solidFill>
                      <a:srgbClr val="737CFF"/>
                    </a:solidFill>
                    <a:sym typeface="Wingdings" pitchFamily="2" charset="2"/>
                  </a:rPr>
                  <a:t> </a:t>
                </a:r>
                <a:r>
                  <a:rPr lang="de-DE" sz="1200">
                    <a:solidFill>
                      <a:srgbClr val="737CFF"/>
                    </a:solidFill>
                  </a:rPr>
                  <a:t>erhöhen die Projektkosten</a:t>
                </a:r>
              </a:p>
            </p:txBody>
          </p:sp>
        </p:grpSp>
        <p:sp>
          <p:nvSpPr>
            <p:cNvPr id="177" name="Text Box 23"/>
            <p:cNvSpPr txBox="1">
              <a:spLocks noChangeArrowheads="1"/>
            </p:cNvSpPr>
            <p:nvPr/>
          </p:nvSpPr>
          <p:spPr bwMode="auto">
            <a:xfrm>
              <a:off x="295" y="2432"/>
              <a:ext cx="1678" cy="178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58775" lvl="2" eaLnBrk="0" hangingPunct="0">
                <a:tabLst>
                  <a:tab pos="88900" algn="l"/>
                </a:tabLst>
              </a:pPr>
              <a:r>
                <a:rPr lang="de-DE" sz="1200"/>
                <a:t>Arbeitszeit vorhandener Mitarbeiter verlängern, z. B. Überstunden/Samstagsarbeit</a:t>
              </a:r>
            </a:p>
            <a:p>
              <a:pPr marL="358775" lvl="2" eaLnBrk="0" hangingPunct="0">
                <a:tabLst>
                  <a:tab pos="88900" algn="l"/>
                </a:tabLst>
              </a:pPr>
              <a:endParaRPr lang="de-DE" sz="1200"/>
            </a:p>
            <a:p>
              <a:pPr marL="358775" lvl="2" eaLnBrk="0" hangingPunct="0">
                <a:tabLst>
                  <a:tab pos="88900" algn="l"/>
                </a:tabLst>
              </a:pPr>
              <a:r>
                <a:rPr lang="de-DE" sz="1200"/>
                <a:t>Einstellung von Personal </a:t>
              </a:r>
            </a:p>
            <a:p>
              <a:pPr marL="358775" lvl="2" eaLnBrk="0" hangingPunct="0">
                <a:tabLst>
                  <a:tab pos="88900" algn="l"/>
                </a:tabLst>
              </a:pPr>
              <a:endParaRPr lang="de-DE" sz="1200"/>
            </a:p>
            <a:p>
              <a:pPr marL="358775" lvl="2" eaLnBrk="0" hangingPunct="0">
                <a:tabLst>
                  <a:tab pos="88900" algn="l"/>
                </a:tabLst>
              </a:pPr>
              <a:r>
                <a:rPr lang="de-DE" sz="1200"/>
                <a:t>Einsatz von Zeitarbeitern </a:t>
              </a:r>
            </a:p>
            <a:p>
              <a:pPr marL="358775" lvl="2" eaLnBrk="0" hangingPunct="0">
                <a:tabLst>
                  <a:tab pos="88900" algn="l"/>
                </a:tabLst>
              </a:pPr>
              <a:endParaRPr lang="de-DE" sz="1200"/>
            </a:p>
            <a:p>
              <a:pPr marL="358775" lvl="2" eaLnBrk="0" hangingPunct="0">
                <a:tabLst>
                  <a:tab pos="88900" algn="l"/>
                </a:tabLst>
              </a:pPr>
              <a:r>
                <a:rPr lang="de-DE" sz="1200"/>
                <a:t>Personalumsetzung inner- halb des Projektteams / Unternehmens</a:t>
              </a:r>
            </a:p>
            <a:p>
              <a:pPr marL="358775" lvl="2" eaLnBrk="0" hangingPunct="0">
                <a:tabLst>
                  <a:tab pos="88900" algn="l"/>
                </a:tabLst>
              </a:pPr>
              <a:endParaRPr lang="de-DE" sz="1200"/>
            </a:p>
            <a:p>
              <a:pPr marL="358775" lvl="2" eaLnBrk="0" hangingPunct="0">
                <a:tabLst>
                  <a:tab pos="88900" algn="l"/>
                </a:tabLst>
              </a:pPr>
              <a:r>
                <a:rPr lang="de-DE" sz="1200"/>
                <a:t>Externe Vergabe </a:t>
              </a:r>
            </a:p>
            <a:p>
              <a:pPr eaLnBrk="0" hangingPunct="0">
                <a:tabLst>
                  <a:tab pos="88900" algn="l"/>
                </a:tabLst>
              </a:pPr>
              <a:endParaRPr lang="de-DE" sz="1200">
                <a:solidFill>
                  <a:schemeClr val="bg2"/>
                </a:solidFill>
              </a:endParaRPr>
            </a:p>
            <a:p>
              <a:pPr eaLnBrk="0" hangingPunct="0">
                <a:tabLst>
                  <a:tab pos="88900" algn="l"/>
                </a:tabLst>
              </a:pPr>
              <a:endParaRPr lang="de-DE" sz="1200">
                <a:solidFill>
                  <a:schemeClr val="bg2"/>
                </a:solidFill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005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EDB93B0-FB21-40BE-B4C8-F9C4803E584B}" type="slidenum">
              <a:rPr lang="de-DE"/>
              <a:pPr defTabSz="762000"/>
              <a:t>149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00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3200" smtClean="0"/>
              <a:t>Schätzzeitpunkte im Projektverlauf</a:t>
            </a:r>
          </a:p>
        </p:txBody>
      </p:sp>
      <p:sp>
        <p:nvSpPr>
          <p:cNvPr id="130053" name="Rectangle 3"/>
          <p:cNvSpPr>
            <a:spLocks noChangeArrowheads="1"/>
          </p:cNvSpPr>
          <p:nvPr/>
        </p:nvSpPr>
        <p:spPr bwMode="auto">
          <a:xfrm>
            <a:off x="0" y="27622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pic>
        <p:nvPicPr>
          <p:cNvPr id="13005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985963"/>
            <a:ext cx="7966075" cy="3819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45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D79AF7C-AAF1-4791-A6F3-FDFBF1743850}" type="slidenum">
              <a:rPr lang="de-DE"/>
              <a:pPr defTabSz="762000"/>
              <a:t>15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dirty="0" smtClean="0"/>
              <a:t>Kosten- versus Leistungsorientierung</a:t>
            </a:r>
          </a:p>
        </p:txBody>
      </p:sp>
      <p:pic>
        <p:nvPicPr>
          <p:cNvPr id="1946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912938"/>
            <a:ext cx="7966075" cy="3963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10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72064F5-FDD8-48C5-8FFF-40EB77883E5C}" type="slidenum">
              <a:rPr lang="de-DE"/>
              <a:pPr defTabSz="762000"/>
              <a:t>150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10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Methoden der IT-Aufwandsschätzung </a:t>
            </a:r>
          </a:p>
        </p:txBody>
      </p:sp>
      <p:pic>
        <p:nvPicPr>
          <p:cNvPr id="13107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600200"/>
            <a:ext cx="716121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smtClean="0"/>
              <a:t>Messung des Fertigstellungsgrades (Wischnewski, 2001, S. 261).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151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graphicFrame>
        <p:nvGraphicFramePr>
          <p:cNvPr id="6" name="Group 40"/>
          <p:cNvGraphicFramePr>
            <a:graphicFrameLocks noGrp="1"/>
          </p:cNvGraphicFramePr>
          <p:nvPr/>
        </p:nvGraphicFramePr>
        <p:xfrm>
          <a:off x="755650" y="2081213"/>
          <a:ext cx="7597775" cy="2353628"/>
        </p:xfrm>
        <a:graphic>
          <a:graphicData uri="http://schemas.openxmlformats.org/drawingml/2006/table">
            <a:tbl>
              <a:tblPr/>
              <a:tblGrid>
                <a:gridCol w="1368425"/>
                <a:gridCol w="1223963"/>
                <a:gridCol w="1295400"/>
                <a:gridCol w="1177925"/>
                <a:gridCol w="1265237"/>
                <a:gridCol w="1266825"/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Methode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BB1FF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Skala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BB1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3-Stufen-Methode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BB1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0% 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Noch nicht begonnen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 Arbeit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Fertig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5-Stufen-Methode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BB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0 %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Noch nicht begonnen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Angefangen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Halb fertig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80%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Fast Fertig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Fertig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10-Stufen-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Methode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BB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0 %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Noch nicht begonnen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Soeben angefangen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90%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So gut wie fertig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100%</a:t>
                      </a:r>
                      <a:b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Fertig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Berechnung des Fortschrittsgrades</a:t>
            </a:r>
            <a:endParaRPr lang="de-DE" dirty="0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82600" y="1773238"/>
            <a:ext cx="1944688" cy="274637"/>
          </a:xfrm>
          <a:prstGeom prst="rect">
            <a:avLst/>
          </a:prstGeom>
          <a:solidFill>
            <a:srgbClr val="ABB1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ABB1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Methode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2528888" y="1773238"/>
            <a:ext cx="3051175" cy="274637"/>
          </a:xfrm>
          <a:prstGeom prst="rect">
            <a:avLst/>
          </a:prstGeom>
          <a:solidFill>
            <a:srgbClr val="ABB1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ABB1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Formel / Berechnung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5724525" y="1773238"/>
            <a:ext cx="2808288" cy="274637"/>
          </a:xfrm>
          <a:prstGeom prst="rect">
            <a:avLst/>
          </a:prstGeom>
          <a:solidFill>
            <a:srgbClr val="ABB1FF"/>
          </a:solidFill>
          <a:ln w="12700" algn="ctr">
            <a:noFill/>
            <a:miter lim="800000"/>
            <a:headEnd/>
            <a:tailEnd/>
          </a:ln>
          <a:effectLst>
            <a:prstShdw prst="shdw17" dist="17961" dir="2700000">
              <a:srgbClr val="ABB1FF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1200" b="1">
                <a:latin typeface="Times New Roman" pitchFamily="18" charset="0"/>
              </a:rPr>
              <a:t>Einsatzbeispiele / Bemerkung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96888" y="4473575"/>
            <a:ext cx="8064500" cy="708025"/>
            <a:chOff x="313" y="3045"/>
            <a:chExt cx="5080" cy="446"/>
          </a:xfrm>
        </p:grpSpPr>
        <p:sp>
          <p:nvSpPr>
            <p:cNvPr id="59399" name="Rectangle 7"/>
            <p:cNvSpPr>
              <a:spLocks noChangeArrowheads="1"/>
            </p:cNvSpPr>
            <p:nvPr/>
          </p:nvSpPr>
          <p:spPr bwMode="auto">
            <a:xfrm>
              <a:off x="322" y="3050"/>
              <a:ext cx="1225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00" name="Rectangle 8"/>
            <p:cNvSpPr>
              <a:spLocks noChangeArrowheads="1"/>
            </p:cNvSpPr>
            <p:nvPr/>
          </p:nvSpPr>
          <p:spPr bwMode="auto">
            <a:xfrm>
              <a:off x="1611" y="3050"/>
              <a:ext cx="1922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01" name="Rectangle 9"/>
            <p:cNvSpPr>
              <a:spLocks noChangeArrowheads="1"/>
            </p:cNvSpPr>
            <p:nvPr/>
          </p:nvSpPr>
          <p:spPr bwMode="auto">
            <a:xfrm>
              <a:off x="3624" y="3050"/>
              <a:ext cx="1769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02" name="Text Box 10"/>
            <p:cNvSpPr txBox="1">
              <a:spLocks noChangeArrowheads="1"/>
            </p:cNvSpPr>
            <p:nvPr/>
          </p:nvSpPr>
          <p:spPr bwMode="auto">
            <a:xfrm>
              <a:off x="313" y="3094"/>
              <a:ext cx="1069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Meilensteinorientierter</a:t>
              </a:r>
            </a:p>
            <a:p>
              <a:pPr eaLnBrk="0" hangingPunct="0"/>
              <a:r>
                <a:rPr lang="de-DE" sz="1200" b="1">
                  <a:latin typeface="Times New Roman" pitchFamily="18" charset="0"/>
                </a:rPr>
                <a:t>Fortschrittsgrad</a:t>
              </a:r>
            </a:p>
          </p:txBody>
        </p:sp>
        <p:sp>
          <p:nvSpPr>
            <p:cNvPr id="59403" name="Text Box 11"/>
            <p:cNvSpPr txBox="1">
              <a:spLocks noChangeArrowheads="1"/>
            </p:cNvSpPr>
            <p:nvPr/>
          </p:nvSpPr>
          <p:spPr bwMode="auto">
            <a:xfrm>
              <a:off x="1623" y="3185"/>
              <a:ext cx="1769" cy="17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FG% =                                              * 100 </a:t>
              </a:r>
            </a:p>
          </p:txBody>
        </p:sp>
        <p:sp>
          <p:nvSpPr>
            <p:cNvPr id="59404" name="Line 12"/>
            <p:cNvSpPr>
              <a:spLocks noChangeShapeType="1"/>
            </p:cNvSpPr>
            <p:nvPr/>
          </p:nvSpPr>
          <p:spPr bwMode="auto">
            <a:xfrm>
              <a:off x="2079" y="3277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de-DE"/>
            </a:p>
          </p:txBody>
        </p:sp>
        <p:sp>
          <p:nvSpPr>
            <p:cNvPr id="59405" name="Text Box 13"/>
            <p:cNvSpPr txBox="1">
              <a:spLocks noChangeArrowheads="1"/>
            </p:cNvSpPr>
            <p:nvPr/>
          </p:nvSpPr>
          <p:spPr bwMode="auto">
            <a:xfrm>
              <a:off x="2076" y="3045"/>
              <a:ext cx="870" cy="44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75000"/>
                </a:lnSpc>
              </a:pPr>
              <a:r>
                <a:rPr lang="de-DE" sz="1200" b="1">
                  <a:latin typeface="Times New Roman" pitchFamily="18" charset="0"/>
                </a:rPr>
                <a:t>Anzahl erreichter </a:t>
              </a:r>
              <a:br>
                <a:rPr lang="de-DE" sz="1200" b="1">
                  <a:latin typeface="Times New Roman" pitchFamily="18" charset="0"/>
                </a:rPr>
              </a:br>
              <a:r>
                <a:rPr lang="de-DE" sz="1200" b="1">
                  <a:latin typeface="Times New Roman" pitchFamily="18" charset="0"/>
                </a:rPr>
                <a:t>Meilensteine</a:t>
              </a:r>
            </a:p>
            <a:p>
              <a:pPr eaLnBrk="0" hangingPunct="0">
                <a:lnSpc>
                  <a:spcPct val="75000"/>
                </a:lnSpc>
              </a:pPr>
              <a:endParaRPr lang="de-DE" sz="600" b="1">
                <a:latin typeface="Times New Roman" pitchFamily="18" charset="0"/>
              </a:endParaRPr>
            </a:p>
            <a:p>
              <a:pPr eaLnBrk="0" hangingPunct="0">
                <a:lnSpc>
                  <a:spcPct val="75000"/>
                </a:lnSpc>
              </a:pPr>
              <a:r>
                <a:rPr lang="de-DE" sz="1200" b="1">
                  <a:latin typeface="Times New Roman" pitchFamily="18" charset="0"/>
                </a:rPr>
                <a:t>Gesamtzahl </a:t>
              </a:r>
              <a:br>
                <a:rPr lang="de-DE" sz="1200" b="1">
                  <a:latin typeface="Times New Roman" pitchFamily="18" charset="0"/>
                </a:rPr>
              </a:br>
              <a:r>
                <a:rPr lang="de-DE" sz="1200" b="1">
                  <a:latin typeface="Times New Roman" pitchFamily="18" charset="0"/>
                </a:rPr>
                <a:t>Meilensteine</a:t>
              </a:r>
            </a:p>
          </p:txBody>
        </p:sp>
        <p:sp>
          <p:nvSpPr>
            <p:cNvPr id="59406" name="Text Box 14"/>
            <p:cNvSpPr txBox="1">
              <a:spLocks noChangeArrowheads="1"/>
            </p:cNvSpPr>
            <p:nvPr/>
          </p:nvSpPr>
          <p:spPr bwMode="auto">
            <a:xfrm>
              <a:off x="3607" y="3049"/>
              <a:ext cx="1619" cy="40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 u="sng">
                  <a:latin typeface="Times New Roman" pitchFamily="18" charset="0"/>
                </a:rPr>
                <a:t>Beispiele:</a:t>
              </a:r>
              <a:r>
                <a:rPr lang="de-DE" sz="1200" b="1">
                  <a:latin typeface="Times New Roman" pitchFamily="18" charset="0"/>
                </a:rPr>
                <a:t> </a:t>
              </a:r>
              <a:r>
                <a:rPr lang="de-DE" sz="1200">
                  <a:latin typeface="Times New Roman" pitchFamily="18" charset="0"/>
                </a:rPr>
                <a:t>Statusorientierte Vorgänge, </a:t>
              </a:r>
            </a:p>
            <a:p>
              <a:pPr eaLnBrk="0" hangingPunct="0"/>
              <a:r>
                <a:rPr lang="de-DE" sz="1200">
                  <a:latin typeface="Times New Roman" pitchFamily="18" charset="0"/>
                </a:rPr>
                <a:t>z. B. Hausbau (Aushub, Rohbau, </a:t>
              </a:r>
            </a:p>
            <a:p>
              <a:pPr eaLnBrk="0" hangingPunct="0"/>
              <a:r>
                <a:rPr lang="de-DE" sz="1200">
                  <a:latin typeface="Times New Roman" pitchFamily="18" charset="0"/>
                </a:rPr>
                <a:t>Innenausbau)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496888" y="5227638"/>
            <a:ext cx="8064500" cy="709612"/>
            <a:chOff x="313" y="3520"/>
            <a:chExt cx="5080" cy="447"/>
          </a:xfrm>
        </p:grpSpPr>
        <p:sp>
          <p:nvSpPr>
            <p:cNvPr id="59408" name="Rectangle 16"/>
            <p:cNvSpPr>
              <a:spLocks noChangeArrowheads="1"/>
            </p:cNvSpPr>
            <p:nvPr/>
          </p:nvSpPr>
          <p:spPr bwMode="auto">
            <a:xfrm>
              <a:off x="322" y="3520"/>
              <a:ext cx="1225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09" name="Rectangle 17"/>
            <p:cNvSpPr>
              <a:spLocks noChangeArrowheads="1"/>
            </p:cNvSpPr>
            <p:nvPr/>
          </p:nvSpPr>
          <p:spPr bwMode="auto">
            <a:xfrm>
              <a:off x="1611" y="3520"/>
              <a:ext cx="1922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10" name="Rectangle 18"/>
            <p:cNvSpPr>
              <a:spLocks noChangeArrowheads="1"/>
            </p:cNvSpPr>
            <p:nvPr/>
          </p:nvSpPr>
          <p:spPr bwMode="auto">
            <a:xfrm>
              <a:off x="3624" y="3520"/>
              <a:ext cx="1769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11" name="Text Box 19"/>
            <p:cNvSpPr txBox="1">
              <a:spLocks noChangeArrowheads="1"/>
            </p:cNvSpPr>
            <p:nvPr/>
          </p:nvSpPr>
          <p:spPr bwMode="auto">
            <a:xfrm>
              <a:off x="313" y="3564"/>
              <a:ext cx="1150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(geschätzter) qualitativer</a:t>
              </a:r>
            </a:p>
            <a:p>
              <a:pPr eaLnBrk="0" hangingPunct="0"/>
              <a:r>
                <a:rPr lang="de-DE" sz="1200" b="1">
                  <a:latin typeface="Times New Roman" pitchFamily="18" charset="0"/>
                </a:rPr>
                <a:t>Fortschrittsgrad</a:t>
              </a:r>
            </a:p>
          </p:txBody>
        </p:sp>
        <p:sp>
          <p:nvSpPr>
            <p:cNvPr id="59412" name="Text Box 20"/>
            <p:cNvSpPr txBox="1">
              <a:spLocks noChangeArrowheads="1"/>
            </p:cNvSpPr>
            <p:nvPr/>
          </p:nvSpPr>
          <p:spPr bwMode="auto">
            <a:xfrm>
              <a:off x="1623" y="3655"/>
              <a:ext cx="1498" cy="17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FG% = subjektiv geschätzter FG </a:t>
              </a:r>
            </a:p>
          </p:txBody>
        </p:sp>
        <p:sp>
          <p:nvSpPr>
            <p:cNvPr id="59413" name="Text Box 21"/>
            <p:cNvSpPr txBox="1">
              <a:spLocks noChangeArrowheads="1"/>
            </p:cNvSpPr>
            <p:nvPr/>
          </p:nvSpPr>
          <p:spPr bwMode="auto">
            <a:xfrm>
              <a:off x="3607" y="3564"/>
              <a:ext cx="1576" cy="40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 u="sng">
                  <a:latin typeface="Times New Roman" pitchFamily="18" charset="0"/>
                </a:rPr>
                <a:t>Beispiele:</a:t>
              </a:r>
              <a:r>
                <a:rPr lang="de-DE" sz="1200" b="1">
                  <a:latin typeface="Times New Roman" pitchFamily="18" charset="0"/>
                </a:rPr>
                <a:t> </a:t>
              </a:r>
              <a:r>
                <a:rPr lang="de-DE" sz="1200">
                  <a:latin typeface="Times New Roman" pitchFamily="18" charset="0"/>
                </a:rPr>
                <a:t>Komplexe Vorgänge, </a:t>
              </a:r>
            </a:p>
            <a:p>
              <a:pPr eaLnBrk="0" hangingPunct="0"/>
              <a:r>
                <a:rPr lang="de-DE" sz="1200">
                  <a:latin typeface="Times New Roman" pitchFamily="18" charset="0"/>
                </a:rPr>
                <a:t>z. B.: Erstellung einer Unternehmens-</a:t>
              </a:r>
              <a:br>
                <a:rPr lang="de-DE" sz="1200">
                  <a:latin typeface="Times New Roman" pitchFamily="18" charset="0"/>
                </a:rPr>
              </a:br>
              <a:r>
                <a:rPr lang="de-DE" sz="1200">
                  <a:latin typeface="Times New Roman" pitchFamily="18" charset="0"/>
                </a:rPr>
                <a:t>oder Marketingstrategie </a:t>
              </a: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468313" y="2127250"/>
            <a:ext cx="8064500" cy="1114425"/>
            <a:chOff x="295" y="1567"/>
            <a:chExt cx="5080" cy="702"/>
          </a:xfrm>
        </p:grpSpPr>
        <p:sp>
          <p:nvSpPr>
            <p:cNvPr id="59415" name="Rectangle 23"/>
            <p:cNvSpPr>
              <a:spLocks noChangeArrowheads="1"/>
            </p:cNvSpPr>
            <p:nvPr/>
          </p:nvSpPr>
          <p:spPr bwMode="auto">
            <a:xfrm>
              <a:off x="3606" y="1587"/>
              <a:ext cx="1769" cy="680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wrap="none" anchor="ctr">
              <a:spAutoFit/>
            </a:bodyPr>
            <a:lstStyle/>
            <a:p>
              <a:endParaRPr lang="de-DE"/>
            </a:p>
          </p:txBody>
        </p:sp>
        <p:sp>
          <p:nvSpPr>
            <p:cNvPr id="59416" name="Rectangle 24"/>
            <p:cNvSpPr>
              <a:spLocks noChangeArrowheads="1"/>
            </p:cNvSpPr>
            <p:nvPr/>
          </p:nvSpPr>
          <p:spPr bwMode="auto">
            <a:xfrm>
              <a:off x="304" y="1587"/>
              <a:ext cx="1225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17" name="Rectangle 25"/>
            <p:cNvSpPr>
              <a:spLocks noChangeArrowheads="1"/>
            </p:cNvSpPr>
            <p:nvPr/>
          </p:nvSpPr>
          <p:spPr bwMode="auto">
            <a:xfrm>
              <a:off x="1593" y="1587"/>
              <a:ext cx="1922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18" name="Text Box 26"/>
            <p:cNvSpPr txBox="1">
              <a:spLocks noChangeArrowheads="1"/>
            </p:cNvSpPr>
            <p:nvPr/>
          </p:nvSpPr>
          <p:spPr bwMode="auto">
            <a:xfrm>
              <a:off x="295" y="1631"/>
              <a:ext cx="1056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Mengenproportionaler</a:t>
              </a:r>
            </a:p>
            <a:p>
              <a:pPr eaLnBrk="0" hangingPunct="0"/>
              <a:r>
                <a:rPr lang="de-DE" sz="1200" b="1">
                  <a:latin typeface="Times New Roman" pitchFamily="18" charset="0"/>
                </a:rPr>
                <a:t>Fortschrittsgrad</a:t>
              </a:r>
            </a:p>
          </p:txBody>
        </p:sp>
        <p:sp>
          <p:nvSpPr>
            <p:cNvPr id="59419" name="Text Box 27"/>
            <p:cNvSpPr txBox="1">
              <a:spLocks noChangeArrowheads="1"/>
            </p:cNvSpPr>
            <p:nvPr/>
          </p:nvSpPr>
          <p:spPr bwMode="auto">
            <a:xfrm>
              <a:off x="1605" y="1722"/>
              <a:ext cx="1769" cy="17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FG% =                                              * 100 </a:t>
              </a:r>
            </a:p>
          </p:txBody>
        </p:sp>
        <p:sp>
          <p:nvSpPr>
            <p:cNvPr id="59420" name="Line 28"/>
            <p:cNvSpPr>
              <a:spLocks noChangeShapeType="1"/>
            </p:cNvSpPr>
            <p:nvPr/>
          </p:nvSpPr>
          <p:spPr bwMode="auto">
            <a:xfrm>
              <a:off x="2061" y="1814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de-DE"/>
            </a:p>
          </p:txBody>
        </p:sp>
        <p:sp>
          <p:nvSpPr>
            <p:cNvPr id="59421" name="Text Box 29"/>
            <p:cNvSpPr txBox="1">
              <a:spLocks noChangeArrowheads="1"/>
            </p:cNvSpPr>
            <p:nvPr/>
          </p:nvSpPr>
          <p:spPr bwMode="auto">
            <a:xfrm>
              <a:off x="2058" y="1667"/>
              <a:ext cx="996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Ist-Leistungsmenge </a:t>
              </a:r>
            </a:p>
            <a:p>
              <a:pPr eaLnBrk="0" hangingPunct="0"/>
              <a:r>
                <a:rPr lang="de-DE" sz="1200" b="1">
                  <a:latin typeface="Times New Roman" pitchFamily="18" charset="0"/>
                </a:rPr>
                <a:t>Plan-Leistungsmenge</a:t>
              </a:r>
            </a:p>
          </p:txBody>
        </p:sp>
        <p:sp>
          <p:nvSpPr>
            <p:cNvPr id="59422" name="Line 30"/>
            <p:cNvSpPr>
              <a:spLocks noChangeShapeType="1"/>
            </p:cNvSpPr>
            <p:nvPr/>
          </p:nvSpPr>
          <p:spPr bwMode="auto">
            <a:xfrm>
              <a:off x="4060" y="1714"/>
              <a:ext cx="86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de-DE"/>
            </a:p>
          </p:txBody>
        </p:sp>
        <p:sp>
          <p:nvSpPr>
            <p:cNvPr id="59423" name="Text Box 31"/>
            <p:cNvSpPr txBox="1">
              <a:spLocks noChangeArrowheads="1"/>
            </p:cNvSpPr>
            <p:nvPr/>
          </p:nvSpPr>
          <p:spPr bwMode="auto">
            <a:xfrm>
              <a:off x="4229" y="1567"/>
              <a:ext cx="585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5.700 LoC </a:t>
              </a:r>
            </a:p>
            <a:p>
              <a:pPr eaLnBrk="0" hangingPunct="0"/>
              <a:r>
                <a:rPr lang="de-DE" sz="1200" b="1">
                  <a:latin typeface="Times New Roman" pitchFamily="18" charset="0"/>
                </a:rPr>
                <a:t>10.000 LoC</a:t>
              </a:r>
            </a:p>
          </p:txBody>
        </p:sp>
        <p:sp>
          <p:nvSpPr>
            <p:cNvPr id="59424" name="Text Box 32"/>
            <p:cNvSpPr txBox="1">
              <a:spLocks noChangeArrowheads="1"/>
            </p:cNvSpPr>
            <p:nvPr/>
          </p:nvSpPr>
          <p:spPr bwMode="auto">
            <a:xfrm>
              <a:off x="3589" y="1621"/>
              <a:ext cx="1649" cy="17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FG% =                                         * 100 </a:t>
              </a:r>
            </a:p>
          </p:txBody>
        </p:sp>
        <p:sp>
          <p:nvSpPr>
            <p:cNvPr id="59425" name="Text Box 33"/>
            <p:cNvSpPr txBox="1">
              <a:spLocks noChangeArrowheads="1"/>
            </p:cNvSpPr>
            <p:nvPr/>
          </p:nvSpPr>
          <p:spPr bwMode="auto">
            <a:xfrm>
              <a:off x="3606" y="1866"/>
              <a:ext cx="1603" cy="40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 u="sng">
                  <a:latin typeface="Times New Roman" pitchFamily="18" charset="0"/>
                </a:rPr>
                <a:t>Beispiele:</a:t>
              </a:r>
              <a:r>
                <a:rPr lang="de-DE" sz="1200">
                  <a:latin typeface="Times New Roman" pitchFamily="18" charset="0"/>
                </a:rPr>
                <a:t> Technische Berechnungen, </a:t>
              </a:r>
            </a:p>
            <a:p>
              <a:pPr eaLnBrk="0" hangingPunct="0"/>
              <a:r>
                <a:rPr lang="de-DE" sz="1200">
                  <a:latin typeface="Times New Roman" pitchFamily="18" charset="0"/>
                </a:rPr>
                <a:t>Programmier- und Testarbeiten, </a:t>
              </a:r>
            </a:p>
            <a:p>
              <a:pPr eaLnBrk="0" hangingPunct="0"/>
              <a:r>
                <a:rPr lang="de-DE" sz="1200">
                  <a:latin typeface="Times New Roman" pitchFamily="18" charset="0"/>
                </a:rPr>
                <a:t>Fahrleistungen, Transportleistungen</a:t>
              </a:r>
            </a:p>
          </p:txBody>
        </p:sp>
      </p:grp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484188" y="3305175"/>
            <a:ext cx="8048625" cy="1081088"/>
            <a:chOff x="305" y="2309"/>
            <a:chExt cx="5070" cy="681"/>
          </a:xfrm>
        </p:grpSpPr>
        <p:sp>
          <p:nvSpPr>
            <p:cNvPr id="59427" name="Rectangle 35"/>
            <p:cNvSpPr>
              <a:spLocks noChangeArrowheads="1"/>
            </p:cNvSpPr>
            <p:nvPr/>
          </p:nvSpPr>
          <p:spPr bwMode="auto">
            <a:xfrm>
              <a:off x="314" y="2309"/>
              <a:ext cx="1225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28" name="Rectangle 36"/>
            <p:cNvSpPr>
              <a:spLocks noChangeArrowheads="1"/>
            </p:cNvSpPr>
            <p:nvPr/>
          </p:nvSpPr>
          <p:spPr bwMode="auto">
            <a:xfrm>
              <a:off x="1603" y="2309"/>
              <a:ext cx="1922" cy="409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29" name="Rectangle 37"/>
            <p:cNvSpPr>
              <a:spLocks noChangeArrowheads="1"/>
            </p:cNvSpPr>
            <p:nvPr/>
          </p:nvSpPr>
          <p:spPr bwMode="auto">
            <a:xfrm>
              <a:off x="3606" y="2309"/>
              <a:ext cx="1769" cy="681"/>
            </a:xfrm>
            <a:prstGeom prst="rect">
              <a:avLst/>
            </a:prstGeom>
            <a:solidFill>
              <a:srgbClr val="E3E5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E3E5FF">
                  <a:gamma/>
                  <a:shade val="60000"/>
                  <a:invGamma/>
                </a:srgbClr>
              </a:prstShdw>
            </a:effectLst>
          </p:spPr>
          <p:txBody>
            <a:bodyPr anchor="ctr">
              <a:spAutoFit/>
            </a:bodyPr>
            <a:lstStyle/>
            <a:p>
              <a:endParaRPr lang="de-DE"/>
            </a:p>
          </p:txBody>
        </p:sp>
        <p:sp>
          <p:nvSpPr>
            <p:cNvPr id="59430" name="Text Box 38"/>
            <p:cNvSpPr txBox="1">
              <a:spLocks noChangeArrowheads="1"/>
            </p:cNvSpPr>
            <p:nvPr/>
          </p:nvSpPr>
          <p:spPr bwMode="auto">
            <a:xfrm>
              <a:off x="305" y="2353"/>
              <a:ext cx="891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Zeitproportionaler</a:t>
              </a:r>
            </a:p>
            <a:p>
              <a:pPr eaLnBrk="0" hangingPunct="0"/>
              <a:r>
                <a:rPr lang="de-DE" sz="1200" b="1">
                  <a:latin typeface="Times New Roman" pitchFamily="18" charset="0"/>
                </a:rPr>
                <a:t>Fortschrittsgrad</a:t>
              </a:r>
            </a:p>
          </p:txBody>
        </p:sp>
        <p:sp>
          <p:nvSpPr>
            <p:cNvPr id="59431" name="Text Box 39"/>
            <p:cNvSpPr txBox="1">
              <a:spLocks noChangeArrowheads="1"/>
            </p:cNvSpPr>
            <p:nvPr/>
          </p:nvSpPr>
          <p:spPr bwMode="auto">
            <a:xfrm>
              <a:off x="1615" y="2444"/>
              <a:ext cx="1769" cy="17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FG% =                                              * 100 </a:t>
              </a:r>
            </a:p>
          </p:txBody>
        </p:sp>
        <p:sp>
          <p:nvSpPr>
            <p:cNvPr id="59432" name="Line 40"/>
            <p:cNvSpPr>
              <a:spLocks noChangeShapeType="1"/>
            </p:cNvSpPr>
            <p:nvPr/>
          </p:nvSpPr>
          <p:spPr bwMode="auto">
            <a:xfrm>
              <a:off x="2071" y="2536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de-DE"/>
            </a:p>
          </p:txBody>
        </p:sp>
        <p:sp>
          <p:nvSpPr>
            <p:cNvPr id="59433" name="Text Box 41"/>
            <p:cNvSpPr txBox="1">
              <a:spLocks noChangeArrowheads="1"/>
            </p:cNvSpPr>
            <p:nvPr/>
          </p:nvSpPr>
          <p:spPr bwMode="auto">
            <a:xfrm>
              <a:off x="2068" y="2389"/>
              <a:ext cx="741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Ist-Zeitdauer </a:t>
              </a:r>
            </a:p>
            <a:p>
              <a:pPr eaLnBrk="0" hangingPunct="0"/>
              <a:r>
                <a:rPr lang="de-DE" sz="1200" b="1">
                  <a:latin typeface="Times New Roman" pitchFamily="18" charset="0"/>
                </a:rPr>
                <a:t>Plan-Zeitdauer</a:t>
              </a:r>
            </a:p>
          </p:txBody>
        </p:sp>
        <p:sp>
          <p:nvSpPr>
            <p:cNvPr id="59434" name="Line 42"/>
            <p:cNvSpPr>
              <a:spLocks noChangeShapeType="1"/>
            </p:cNvSpPr>
            <p:nvPr/>
          </p:nvSpPr>
          <p:spPr bwMode="auto">
            <a:xfrm>
              <a:off x="4070" y="2537"/>
              <a:ext cx="86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de-DE"/>
            </a:p>
          </p:txBody>
        </p:sp>
        <p:sp>
          <p:nvSpPr>
            <p:cNvPr id="59435" name="Text Box 43"/>
            <p:cNvSpPr txBox="1">
              <a:spLocks noChangeArrowheads="1"/>
            </p:cNvSpPr>
            <p:nvPr/>
          </p:nvSpPr>
          <p:spPr bwMode="auto">
            <a:xfrm>
              <a:off x="4023" y="2390"/>
              <a:ext cx="1040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120 Programmier-Std </a:t>
              </a:r>
            </a:p>
            <a:p>
              <a:pPr eaLnBrk="0" hangingPunct="0"/>
              <a:r>
                <a:rPr lang="de-DE" sz="1200" b="1">
                  <a:latin typeface="Times New Roman" pitchFamily="18" charset="0"/>
                </a:rPr>
                <a:t>250 Programmier-Std</a:t>
              </a:r>
            </a:p>
          </p:txBody>
        </p:sp>
        <p:sp>
          <p:nvSpPr>
            <p:cNvPr id="59436" name="Text Box 44"/>
            <p:cNvSpPr txBox="1">
              <a:spLocks noChangeArrowheads="1"/>
            </p:cNvSpPr>
            <p:nvPr/>
          </p:nvSpPr>
          <p:spPr bwMode="auto">
            <a:xfrm>
              <a:off x="3599" y="2444"/>
              <a:ext cx="1649" cy="17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>
                  <a:latin typeface="Times New Roman" pitchFamily="18" charset="0"/>
                </a:rPr>
                <a:t>FG% =                                         * 100 </a:t>
              </a:r>
            </a:p>
          </p:txBody>
        </p:sp>
        <p:sp>
          <p:nvSpPr>
            <p:cNvPr id="59437" name="Text Box 45"/>
            <p:cNvSpPr txBox="1">
              <a:spLocks noChangeArrowheads="1"/>
            </p:cNvSpPr>
            <p:nvPr/>
          </p:nvSpPr>
          <p:spPr bwMode="auto">
            <a:xfrm>
              <a:off x="3606" y="2698"/>
              <a:ext cx="1638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200" b="1" u="sng">
                  <a:latin typeface="Times New Roman" pitchFamily="18" charset="0"/>
                </a:rPr>
                <a:t>Beispiele:</a:t>
              </a:r>
              <a:r>
                <a:rPr lang="de-DE" sz="1200">
                  <a:latin typeface="Times New Roman" pitchFamily="18" charset="0"/>
                </a:rPr>
                <a:t> Projektleistung, Bauleitung, </a:t>
              </a:r>
              <a:br>
                <a:rPr lang="de-DE" sz="1200">
                  <a:latin typeface="Times New Roman" pitchFamily="18" charset="0"/>
                </a:rPr>
              </a:br>
              <a:r>
                <a:rPr lang="de-DE" sz="1200">
                  <a:latin typeface="Times New Roman" pitchFamily="18" charset="0"/>
                </a:rPr>
                <a:t>Programmierung und Beratung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Projektkostenplan </a:t>
            </a:r>
            <a:br>
              <a:rPr lang="de-DE" smtClean="0"/>
            </a:br>
            <a:r>
              <a:rPr lang="de-DE" smtClean="0"/>
              <a:t>(Eigenentwicklung)</a:t>
            </a:r>
            <a:endParaRPr lang="de-DE" dirty="0"/>
          </a:p>
        </p:txBody>
      </p:sp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533400" y="2822575"/>
          <a:ext cx="7908925" cy="282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80" name="Document" r:id="rId3" imgW="6022663" imgH="2148863" progId="Word.Document.8">
                  <p:embed/>
                </p:oleObj>
              </mc:Choice>
              <mc:Fallback>
                <p:oleObj name="Document" r:id="rId3" imgW="6022663" imgH="2148863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822575"/>
                        <a:ext cx="7908925" cy="282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Projektkostenplan </a:t>
            </a:r>
            <a:br>
              <a:rPr lang="de-DE" smtClean="0"/>
            </a:br>
            <a:r>
              <a:rPr lang="de-DE" smtClean="0"/>
              <a:t>(Einführung Standardsoftware)</a:t>
            </a:r>
            <a:endParaRPr lang="de-DE" dirty="0"/>
          </a:p>
        </p:txBody>
      </p:sp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568325" y="2760663"/>
          <a:ext cx="7962900" cy="333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204" name="Document" r:id="rId3" imgW="6114128" imgH="2560417" progId="Word.Document.8">
                  <p:embed/>
                </p:oleObj>
              </mc:Choice>
              <mc:Fallback>
                <p:oleObj name="Document" r:id="rId3" imgW="6114128" imgH="2560417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325" y="2760663"/>
                        <a:ext cx="7962900" cy="333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Projektkostenartenplan (</a:t>
            </a:r>
            <a:r>
              <a:rPr lang="de-DE" dirty="0" err="1" smtClean="0"/>
              <a:t>Tiemeyer</a:t>
            </a:r>
            <a:r>
              <a:rPr lang="de-DE" dirty="0" smtClean="0"/>
              <a:t>, 2005a, S. 118, modifiziert)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graphicFrame>
        <p:nvGraphicFramePr>
          <p:cNvPr id="62599" name="Group 135"/>
          <p:cNvGraphicFramePr>
            <a:graphicFrameLocks noGrp="1"/>
          </p:cNvGraphicFramePr>
          <p:nvPr/>
        </p:nvGraphicFramePr>
        <p:xfrm>
          <a:off x="627823" y="1663947"/>
          <a:ext cx="7273925" cy="4450080"/>
        </p:xfrm>
        <a:graphic>
          <a:graphicData uri="http://schemas.openxmlformats.org/drawingml/2006/table">
            <a:tbl>
              <a:tblPr/>
              <a:tblGrid>
                <a:gridCol w="2320925"/>
                <a:gridCol w="4953000"/>
              </a:tblGrid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Projektkostenart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Beispiele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Projekteinzelkosten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Personalkosten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Gehälter, Prämien, Aus- und Weiterbildung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Materialkosten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Büromaterial, Moderationsmaterial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Reisekosten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Kilometergeld, Bahn- und Flugreisen, Mietwagen, Spesen, Übernachtung, Gästebewirtung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Fremdleistungen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Beratung, Spezielle Seminare (z. B. Projektmanagementtechniken), Software-Lizenzen (z. B. Projektmanagement­software)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Versicherungen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Unfall- und Haftpflichtversicherungen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Gemeinkosten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Verwaltungskosten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Geräteumlagen (Kopierer, Computer), Kommunikationskosten (Telefon, Fax), Büros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Raumkosten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Miete für Projektbüro, Lagerräume, Schulungsräume, etc.; Heizkosten, Strom, ggf. Nebenkosten für Bewachung etc.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Sonstige Kosten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Personalmanagement, Finanz- und Rechnungswesen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Kapitalwertformel </a:t>
            </a:r>
            <a:endParaRPr lang="de-DE" dirty="0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0" y="2757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/>
        </p:nvGraphicFramePr>
        <p:xfrm>
          <a:off x="3235325" y="2549525"/>
          <a:ext cx="18192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28" name="Formel" r:id="rId3" imgW="1816100" imgH="292100" progId="Equation.3">
                  <p:embed/>
                </p:oleObj>
              </mc:Choice>
              <mc:Fallback>
                <p:oleObj name="Formel" r:id="rId3" imgW="1816100" imgH="2921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325" y="2549525"/>
                        <a:ext cx="1819275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3235325" y="2844800"/>
            <a:ext cx="2605088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>
              <a:tabLst>
                <a:tab pos="198438" algn="l"/>
                <a:tab pos="346075" algn="l"/>
                <a:tab pos="544513" algn="l"/>
                <a:tab pos="742950" algn="l"/>
              </a:tabLst>
            </a:pP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	C</a:t>
            </a:r>
            <a:r>
              <a:rPr lang="de-DE" sz="900" baseline="-30000" dirty="0">
                <a:latin typeface="Palatino Linotype" pitchFamily="18" charset="0"/>
                <a:cs typeface="Times New Roman" pitchFamily="18" charset="0"/>
              </a:rPr>
              <a:t>0 	</a:t>
            </a: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= 	Kapitalwert zum Zeitpunkt 0</a:t>
            </a:r>
            <a:endParaRPr lang="de-DE" sz="1100" dirty="0"/>
          </a:p>
          <a:p>
            <a:pPr algn="just" eaLnBrk="0" hangingPunct="0">
              <a:tabLst>
                <a:tab pos="198438" algn="l"/>
                <a:tab pos="346075" algn="l"/>
                <a:tab pos="544513" algn="l"/>
                <a:tab pos="742950" algn="l"/>
              </a:tabLst>
            </a:pP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	I</a:t>
            </a:r>
            <a:r>
              <a:rPr lang="de-DE" sz="900" baseline="-30000" dirty="0">
                <a:latin typeface="Palatino Linotype" pitchFamily="18" charset="0"/>
                <a:cs typeface="Times New Roman" pitchFamily="18" charset="0"/>
              </a:rPr>
              <a:t>0 	</a:t>
            </a: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= 	Investitionsausgabe zum Zeitpunkt 0</a:t>
            </a:r>
            <a:endParaRPr lang="de-DE" sz="1100" dirty="0"/>
          </a:p>
          <a:p>
            <a:pPr algn="just" eaLnBrk="0" hangingPunct="0">
              <a:tabLst>
                <a:tab pos="198438" algn="l"/>
                <a:tab pos="346075" algn="l"/>
                <a:tab pos="544513" algn="l"/>
                <a:tab pos="742950" algn="l"/>
              </a:tabLst>
            </a:pP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	E</a:t>
            </a:r>
            <a:r>
              <a:rPr lang="de-DE" sz="900" baseline="-30000" dirty="0">
                <a:latin typeface="Palatino Linotype" pitchFamily="18" charset="0"/>
                <a:cs typeface="Times New Roman" pitchFamily="18" charset="0"/>
              </a:rPr>
              <a:t>t 	</a:t>
            </a: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= 	Einnahmen in der Periode t</a:t>
            </a:r>
            <a:endParaRPr lang="de-DE" sz="1100" dirty="0"/>
          </a:p>
          <a:p>
            <a:pPr algn="just" eaLnBrk="0" hangingPunct="0">
              <a:tabLst>
                <a:tab pos="198438" algn="l"/>
                <a:tab pos="346075" algn="l"/>
                <a:tab pos="544513" algn="l"/>
                <a:tab pos="742950" algn="l"/>
              </a:tabLst>
            </a:pP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	</a:t>
            </a:r>
            <a:r>
              <a:rPr lang="de-DE" sz="900" dirty="0" err="1">
                <a:latin typeface="Palatino Linotype" pitchFamily="18" charset="0"/>
                <a:cs typeface="Times New Roman" pitchFamily="18" charset="0"/>
              </a:rPr>
              <a:t>A</a:t>
            </a:r>
            <a:r>
              <a:rPr lang="de-DE" sz="900" baseline="-30000" dirty="0" err="1">
                <a:latin typeface="Palatino Linotype" pitchFamily="18" charset="0"/>
                <a:cs typeface="Times New Roman" pitchFamily="18" charset="0"/>
              </a:rPr>
              <a:t>t</a:t>
            </a:r>
            <a:r>
              <a:rPr lang="de-DE" sz="900" baseline="-30000" dirty="0">
                <a:latin typeface="Palatino Linotype" pitchFamily="18" charset="0"/>
                <a:cs typeface="Times New Roman" pitchFamily="18" charset="0"/>
              </a:rPr>
              <a:t> 	</a:t>
            </a: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= 	Ausgaben in der Periode t</a:t>
            </a:r>
            <a:endParaRPr lang="de-DE" sz="1100" dirty="0"/>
          </a:p>
          <a:p>
            <a:pPr algn="just" eaLnBrk="0" hangingPunct="0">
              <a:tabLst>
                <a:tab pos="198438" algn="l"/>
                <a:tab pos="346075" algn="l"/>
                <a:tab pos="544513" algn="l"/>
                <a:tab pos="742950" algn="l"/>
              </a:tabLst>
            </a:pP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	i 	= 	Kalkulationszinsfuß</a:t>
            </a:r>
            <a:endParaRPr lang="de-DE" sz="1100" dirty="0"/>
          </a:p>
          <a:p>
            <a:pPr algn="just" eaLnBrk="0" hangingPunct="0">
              <a:tabLst>
                <a:tab pos="198438" algn="l"/>
                <a:tab pos="346075" algn="l"/>
                <a:tab pos="544513" algn="l"/>
                <a:tab pos="742950" algn="l"/>
              </a:tabLst>
            </a:pP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	t 	= 	Periode</a:t>
            </a:r>
            <a:endParaRPr lang="de-DE" sz="1100" dirty="0"/>
          </a:p>
          <a:p>
            <a:pPr algn="just" eaLnBrk="0" hangingPunct="0">
              <a:tabLst>
                <a:tab pos="198438" algn="l"/>
                <a:tab pos="346075" algn="l"/>
                <a:tab pos="544513" algn="l"/>
                <a:tab pos="742950" algn="l"/>
              </a:tabLst>
            </a:pPr>
            <a:r>
              <a:rPr lang="de-DE" sz="900" dirty="0">
                <a:latin typeface="Palatino Linotype" pitchFamily="18" charset="0"/>
                <a:cs typeface="Times New Roman" pitchFamily="18" charset="0"/>
              </a:rPr>
              <a:t>	n 	= 	Nutzungsdauer</a:t>
            </a:r>
            <a:endParaRPr lang="de-DE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Berechnung des Kapitalwertes für ein IT-Projekt</a:t>
            </a:r>
            <a:endParaRPr lang="de-DE" dirty="0"/>
          </a:p>
        </p:txBody>
      </p:sp>
      <p:grpSp>
        <p:nvGrpSpPr>
          <p:cNvPr id="2" name="Group 416"/>
          <p:cNvGrpSpPr>
            <a:grpSpLocks/>
          </p:cNvGrpSpPr>
          <p:nvPr/>
        </p:nvGrpSpPr>
        <p:grpSpPr bwMode="auto">
          <a:xfrm>
            <a:off x="609600" y="2646363"/>
            <a:ext cx="7807325" cy="1677987"/>
            <a:chOff x="384" y="1667"/>
            <a:chExt cx="4918" cy="1057"/>
          </a:xfrm>
        </p:grpSpPr>
        <p:sp>
          <p:nvSpPr>
            <p:cNvPr id="64516" name="Rectangle 4"/>
            <p:cNvSpPr>
              <a:spLocks noChangeArrowheads="1"/>
            </p:cNvSpPr>
            <p:nvPr/>
          </p:nvSpPr>
          <p:spPr bwMode="auto">
            <a:xfrm>
              <a:off x="406" y="1692"/>
              <a:ext cx="25" cy="307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17" name="Rectangle 5"/>
            <p:cNvSpPr>
              <a:spLocks noChangeArrowheads="1"/>
            </p:cNvSpPr>
            <p:nvPr/>
          </p:nvSpPr>
          <p:spPr bwMode="auto">
            <a:xfrm>
              <a:off x="2003" y="1692"/>
              <a:ext cx="33" cy="307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18" name="Rectangle 6"/>
            <p:cNvSpPr>
              <a:spLocks noChangeArrowheads="1"/>
            </p:cNvSpPr>
            <p:nvPr/>
          </p:nvSpPr>
          <p:spPr bwMode="auto">
            <a:xfrm>
              <a:off x="431" y="1692"/>
              <a:ext cx="1572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19" name="Rectangle 7"/>
            <p:cNvSpPr>
              <a:spLocks noChangeArrowheads="1"/>
            </p:cNvSpPr>
            <p:nvPr/>
          </p:nvSpPr>
          <p:spPr bwMode="auto">
            <a:xfrm>
              <a:off x="1755" y="1698"/>
              <a:ext cx="2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Jahr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20" name="Rectangle 8"/>
            <p:cNvSpPr>
              <a:spLocks noChangeArrowheads="1"/>
            </p:cNvSpPr>
            <p:nvPr/>
          </p:nvSpPr>
          <p:spPr bwMode="auto">
            <a:xfrm>
              <a:off x="2003" y="1701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21" name="Rectangle 9"/>
            <p:cNvSpPr>
              <a:spLocks noChangeArrowheads="1"/>
            </p:cNvSpPr>
            <p:nvPr/>
          </p:nvSpPr>
          <p:spPr bwMode="auto">
            <a:xfrm>
              <a:off x="431" y="1846"/>
              <a:ext cx="1572" cy="153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22" name="Rectangle 10"/>
            <p:cNvSpPr>
              <a:spLocks noChangeArrowheads="1"/>
            </p:cNvSpPr>
            <p:nvPr/>
          </p:nvSpPr>
          <p:spPr bwMode="auto">
            <a:xfrm>
              <a:off x="431" y="1852"/>
              <a:ext cx="57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Kategorie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23" name="Rectangle 11"/>
            <p:cNvSpPr>
              <a:spLocks noChangeArrowheads="1"/>
            </p:cNvSpPr>
            <p:nvPr/>
          </p:nvSpPr>
          <p:spPr bwMode="auto">
            <a:xfrm>
              <a:off x="982" y="1855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24" name="Rectangle 12"/>
            <p:cNvSpPr>
              <a:spLocks noChangeArrowheads="1"/>
            </p:cNvSpPr>
            <p:nvPr/>
          </p:nvSpPr>
          <p:spPr bwMode="auto">
            <a:xfrm>
              <a:off x="2044" y="1692"/>
              <a:ext cx="32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25" name="Rectangle 13"/>
            <p:cNvSpPr>
              <a:spLocks noChangeArrowheads="1"/>
            </p:cNvSpPr>
            <p:nvPr/>
          </p:nvSpPr>
          <p:spPr bwMode="auto">
            <a:xfrm>
              <a:off x="2546" y="1692"/>
              <a:ext cx="32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26" name="Rectangle 14"/>
            <p:cNvSpPr>
              <a:spLocks noChangeArrowheads="1"/>
            </p:cNvSpPr>
            <p:nvPr/>
          </p:nvSpPr>
          <p:spPr bwMode="auto">
            <a:xfrm>
              <a:off x="2044" y="1846"/>
              <a:ext cx="534" cy="153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27" name="Rectangle 15"/>
            <p:cNvSpPr>
              <a:spLocks noChangeArrowheads="1"/>
            </p:cNvSpPr>
            <p:nvPr/>
          </p:nvSpPr>
          <p:spPr bwMode="auto">
            <a:xfrm>
              <a:off x="2076" y="1692"/>
              <a:ext cx="470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28" name="Rectangle 16"/>
            <p:cNvSpPr>
              <a:spLocks noChangeArrowheads="1"/>
            </p:cNvSpPr>
            <p:nvPr/>
          </p:nvSpPr>
          <p:spPr bwMode="auto">
            <a:xfrm>
              <a:off x="2187" y="1698"/>
              <a:ext cx="2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2004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29" name="Rectangle 17"/>
            <p:cNvSpPr>
              <a:spLocks noChangeArrowheads="1"/>
            </p:cNvSpPr>
            <p:nvPr/>
          </p:nvSpPr>
          <p:spPr bwMode="auto">
            <a:xfrm>
              <a:off x="2435" y="1698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30" name="Rectangle 18"/>
            <p:cNvSpPr>
              <a:spLocks noChangeArrowheads="1"/>
            </p:cNvSpPr>
            <p:nvPr/>
          </p:nvSpPr>
          <p:spPr bwMode="auto">
            <a:xfrm>
              <a:off x="2586" y="1692"/>
              <a:ext cx="32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31" name="Rectangle 19"/>
            <p:cNvSpPr>
              <a:spLocks noChangeArrowheads="1"/>
            </p:cNvSpPr>
            <p:nvPr/>
          </p:nvSpPr>
          <p:spPr bwMode="auto">
            <a:xfrm>
              <a:off x="3088" y="1692"/>
              <a:ext cx="31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32" name="Rectangle 20"/>
            <p:cNvSpPr>
              <a:spLocks noChangeArrowheads="1"/>
            </p:cNvSpPr>
            <p:nvPr/>
          </p:nvSpPr>
          <p:spPr bwMode="auto">
            <a:xfrm>
              <a:off x="2586" y="1846"/>
              <a:ext cx="533" cy="153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33" name="Rectangle 21"/>
            <p:cNvSpPr>
              <a:spLocks noChangeArrowheads="1"/>
            </p:cNvSpPr>
            <p:nvPr/>
          </p:nvSpPr>
          <p:spPr bwMode="auto">
            <a:xfrm>
              <a:off x="2618" y="1692"/>
              <a:ext cx="470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34" name="Rectangle 22"/>
            <p:cNvSpPr>
              <a:spLocks noChangeArrowheads="1"/>
            </p:cNvSpPr>
            <p:nvPr/>
          </p:nvSpPr>
          <p:spPr bwMode="auto">
            <a:xfrm>
              <a:off x="2729" y="1698"/>
              <a:ext cx="2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2005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35" name="Rectangle 23"/>
            <p:cNvSpPr>
              <a:spLocks noChangeArrowheads="1"/>
            </p:cNvSpPr>
            <p:nvPr/>
          </p:nvSpPr>
          <p:spPr bwMode="auto">
            <a:xfrm>
              <a:off x="2977" y="1698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36" name="Rectangle 24"/>
            <p:cNvSpPr>
              <a:spLocks noChangeArrowheads="1"/>
            </p:cNvSpPr>
            <p:nvPr/>
          </p:nvSpPr>
          <p:spPr bwMode="auto">
            <a:xfrm>
              <a:off x="3126" y="1692"/>
              <a:ext cx="34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37" name="Rectangle 25"/>
            <p:cNvSpPr>
              <a:spLocks noChangeArrowheads="1"/>
            </p:cNvSpPr>
            <p:nvPr/>
          </p:nvSpPr>
          <p:spPr bwMode="auto">
            <a:xfrm>
              <a:off x="3630" y="1692"/>
              <a:ext cx="31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38" name="Rectangle 26"/>
            <p:cNvSpPr>
              <a:spLocks noChangeArrowheads="1"/>
            </p:cNvSpPr>
            <p:nvPr/>
          </p:nvSpPr>
          <p:spPr bwMode="auto">
            <a:xfrm>
              <a:off x="3126" y="1846"/>
              <a:ext cx="535" cy="153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39" name="Rectangle 27"/>
            <p:cNvSpPr>
              <a:spLocks noChangeArrowheads="1"/>
            </p:cNvSpPr>
            <p:nvPr/>
          </p:nvSpPr>
          <p:spPr bwMode="auto">
            <a:xfrm>
              <a:off x="3160" y="1692"/>
              <a:ext cx="470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40" name="Rectangle 28"/>
            <p:cNvSpPr>
              <a:spLocks noChangeArrowheads="1"/>
            </p:cNvSpPr>
            <p:nvPr/>
          </p:nvSpPr>
          <p:spPr bwMode="auto">
            <a:xfrm>
              <a:off x="3271" y="1698"/>
              <a:ext cx="2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2006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41" name="Rectangle 29"/>
            <p:cNvSpPr>
              <a:spLocks noChangeArrowheads="1"/>
            </p:cNvSpPr>
            <p:nvPr/>
          </p:nvSpPr>
          <p:spPr bwMode="auto">
            <a:xfrm>
              <a:off x="3519" y="1698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42" name="Rectangle 30"/>
            <p:cNvSpPr>
              <a:spLocks noChangeArrowheads="1"/>
            </p:cNvSpPr>
            <p:nvPr/>
          </p:nvSpPr>
          <p:spPr bwMode="auto">
            <a:xfrm>
              <a:off x="3668" y="1692"/>
              <a:ext cx="34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43" name="Rectangle 31"/>
            <p:cNvSpPr>
              <a:spLocks noChangeArrowheads="1"/>
            </p:cNvSpPr>
            <p:nvPr/>
          </p:nvSpPr>
          <p:spPr bwMode="auto">
            <a:xfrm>
              <a:off x="4172" y="1692"/>
              <a:ext cx="31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44" name="Rectangle 32"/>
            <p:cNvSpPr>
              <a:spLocks noChangeArrowheads="1"/>
            </p:cNvSpPr>
            <p:nvPr/>
          </p:nvSpPr>
          <p:spPr bwMode="auto">
            <a:xfrm>
              <a:off x="3668" y="1846"/>
              <a:ext cx="535" cy="153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45" name="Rectangle 33"/>
            <p:cNvSpPr>
              <a:spLocks noChangeArrowheads="1"/>
            </p:cNvSpPr>
            <p:nvPr/>
          </p:nvSpPr>
          <p:spPr bwMode="auto">
            <a:xfrm>
              <a:off x="3702" y="1692"/>
              <a:ext cx="470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46" name="Rectangle 34"/>
            <p:cNvSpPr>
              <a:spLocks noChangeArrowheads="1"/>
            </p:cNvSpPr>
            <p:nvPr/>
          </p:nvSpPr>
          <p:spPr bwMode="auto">
            <a:xfrm>
              <a:off x="3813" y="1698"/>
              <a:ext cx="2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2007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47" name="Rectangle 35"/>
            <p:cNvSpPr>
              <a:spLocks noChangeArrowheads="1"/>
            </p:cNvSpPr>
            <p:nvPr/>
          </p:nvSpPr>
          <p:spPr bwMode="auto">
            <a:xfrm>
              <a:off x="4061" y="1698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48" name="Rectangle 36"/>
            <p:cNvSpPr>
              <a:spLocks noChangeArrowheads="1"/>
            </p:cNvSpPr>
            <p:nvPr/>
          </p:nvSpPr>
          <p:spPr bwMode="auto">
            <a:xfrm>
              <a:off x="4210" y="1692"/>
              <a:ext cx="33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49" name="Rectangle 37"/>
            <p:cNvSpPr>
              <a:spLocks noChangeArrowheads="1"/>
            </p:cNvSpPr>
            <p:nvPr/>
          </p:nvSpPr>
          <p:spPr bwMode="auto">
            <a:xfrm>
              <a:off x="4713" y="1692"/>
              <a:ext cx="25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50" name="Rectangle 38"/>
            <p:cNvSpPr>
              <a:spLocks noChangeArrowheads="1"/>
            </p:cNvSpPr>
            <p:nvPr/>
          </p:nvSpPr>
          <p:spPr bwMode="auto">
            <a:xfrm>
              <a:off x="4210" y="1846"/>
              <a:ext cx="528" cy="153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51" name="Rectangle 39"/>
            <p:cNvSpPr>
              <a:spLocks noChangeArrowheads="1"/>
            </p:cNvSpPr>
            <p:nvPr/>
          </p:nvSpPr>
          <p:spPr bwMode="auto">
            <a:xfrm>
              <a:off x="4243" y="1692"/>
              <a:ext cx="470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52" name="Rectangle 40"/>
            <p:cNvSpPr>
              <a:spLocks noChangeArrowheads="1"/>
            </p:cNvSpPr>
            <p:nvPr/>
          </p:nvSpPr>
          <p:spPr bwMode="auto">
            <a:xfrm>
              <a:off x="4354" y="1698"/>
              <a:ext cx="2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2008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53" name="Rectangle 41"/>
            <p:cNvSpPr>
              <a:spLocks noChangeArrowheads="1"/>
            </p:cNvSpPr>
            <p:nvPr/>
          </p:nvSpPr>
          <p:spPr bwMode="auto">
            <a:xfrm>
              <a:off x="4602" y="1698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54" name="Rectangle 42"/>
            <p:cNvSpPr>
              <a:spLocks noChangeArrowheads="1"/>
            </p:cNvSpPr>
            <p:nvPr/>
          </p:nvSpPr>
          <p:spPr bwMode="auto">
            <a:xfrm>
              <a:off x="4760" y="1692"/>
              <a:ext cx="25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55" name="Rectangle 43"/>
            <p:cNvSpPr>
              <a:spLocks noChangeArrowheads="1"/>
            </p:cNvSpPr>
            <p:nvPr/>
          </p:nvSpPr>
          <p:spPr bwMode="auto">
            <a:xfrm>
              <a:off x="5255" y="1692"/>
              <a:ext cx="25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56" name="Rectangle 44"/>
            <p:cNvSpPr>
              <a:spLocks noChangeArrowheads="1"/>
            </p:cNvSpPr>
            <p:nvPr/>
          </p:nvSpPr>
          <p:spPr bwMode="auto">
            <a:xfrm>
              <a:off x="4760" y="1846"/>
              <a:ext cx="520" cy="153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57" name="Rectangle 45"/>
            <p:cNvSpPr>
              <a:spLocks noChangeArrowheads="1"/>
            </p:cNvSpPr>
            <p:nvPr/>
          </p:nvSpPr>
          <p:spPr bwMode="auto">
            <a:xfrm>
              <a:off x="4785" y="1692"/>
              <a:ext cx="470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58" name="Rectangle 46"/>
            <p:cNvSpPr>
              <a:spLocks noChangeArrowheads="1"/>
            </p:cNvSpPr>
            <p:nvPr/>
          </p:nvSpPr>
          <p:spPr bwMode="auto">
            <a:xfrm>
              <a:off x="4822" y="1698"/>
              <a:ext cx="4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Summe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59" name="Rectangle 47"/>
            <p:cNvSpPr>
              <a:spLocks noChangeArrowheads="1"/>
            </p:cNvSpPr>
            <p:nvPr/>
          </p:nvSpPr>
          <p:spPr bwMode="auto">
            <a:xfrm>
              <a:off x="5218" y="1698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560" name="Rectangle 48"/>
            <p:cNvSpPr>
              <a:spLocks noChangeArrowheads="1"/>
            </p:cNvSpPr>
            <p:nvPr/>
          </p:nvSpPr>
          <p:spPr bwMode="auto">
            <a:xfrm>
              <a:off x="384" y="1667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61" name="Line 49"/>
            <p:cNvSpPr>
              <a:spLocks noChangeShapeType="1"/>
            </p:cNvSpPr>
            <p:nvPr/>
          </p:nvSpPr>
          <p:spPr bwMode="auto">
            <a:xfrm>
              <a:off x="384" y="1667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62" name="Rectangle 50"/>
            <p:cNvSpPr>
              <a:spLocks noChangeArrowheads="1"/>
            </p:cNvSpPr>
            <p:nvPr/>
          </p:nvSpPr>
          <p:spPr bwMode="auto">
            <a:xfrm>
              <a:off x="384" y="1667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63" name="Line 51"/>
            <p:cNvSpPr>
              <a:spLocks noChangeShapeType="1"/>
            </p:cNvSpPr>
            <p:nvPr/>
          </p:nvSpPr>
          <p:spPr bwMode="auto">
            <a:xfrm>
              <a:off x="384" y="166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64" name="Line 52"/>
            <p:cNvSpPr>
              <a:spLocks noChangeShapeType="1"/>
            </p:cNvSpPr>
            <p:nvPr/>
          </p:nvSpPr>
          <p:spPr bwMode="auto">
            <a:xfrm>
              <a:off x="384" y="166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65" name="Rectangle 53"/>
            <p:cNvSpPr>
              <a:spLocks noChangeArrowheads="1"/>
            </p:cNvSpPr>
            <p:nvPr/>
          </p:nvSpPr>
          <p:spPr bwMode="auto">
            <a:xfrm>
              <a:off x="406" y="1667"/>
              <a:ext cx="1630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66" name="Line 54"/>
            <p:cNvSpPr>
              <a:spLocks noChangeShapeType="1"/>
            </p:cNvSpPr>
            <p:nvPr/>
          </p:nvSpPr>
          <p:spPr bwMode="auto">
            <a:xfrm>
              <a:off x="406" y="1667"/>
              <a:ext cx="16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67" name="Line 55"/>
            <p:cNvSpPr>
              <a:spLocks noChangeShapeType="1"/>
            </p:cNvSpPr>
            <p:nvPr/>
          </p:nvSpPr>
          <p:spPr bwMode="auto">
            <a:xfrm>
              <a:off x="2036" y="1690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68" name="Rectangle 56"/>
            <p:cNvSpPr>
              <a:spLocks noChangeArrowheads="1"/>
            </p:cNvSpPr>
            <p:nvPr/>
          </p:nvSpPr>
          <p:spPr bwMode="auto">
            <a:xfrm>
              <a:off x="2036" y="1667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69" name="Line 57"/>
            <p:cNvSpPr>
              <a:spLocks noChangeShapeType="1"/>
            </p:cNvSpPr>
            <p:nvPr/>
          </p:nvSpPr>
          <p:spPr bwMode="auto">
            <a:xfrm>
              <a:off x="2036" y="166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0" name="Line 58"/>
            <p:cNvSpPr>
              <a:spLocks noChangeShapeType="1"/>
            </p:cNvSpPr>
            <p:nvPr/>
          </p:nvSpPr>
          <p:spPr bwMode="auto">
            <a:xfrm>
              <a:off x="2036" y="166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1" name="Rectangle 59"/>
            <p:cNvSpPr>
              <a:spLocks noChangeArrowheads="1"/>
            </p:cNvSpPr>
            <p:nvPr/>
          </p:nvSpPr>
          <p:spPr bwMode="auto">
            <a:xfrm>
              <a:off x="2058" y="1667"/>
              <a:ext cx="520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2" name="Line 60"/>
            <p:cNvSpPr>
              <a:spLocks noChangeShapeType="1"/>
            </p:cNvSpPr>
            <p:nvPr/>
          </p:nvSpPr>
          <p:spPr bwMode="auto">
            <a:xfrm>
              <a:off x="2058" y="1667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3" name="Line 61"/>
            <p:cNvSpPr>
              <a:spLocks noChangeShapeType="1"/>
            </p:cNvSpPr>
            <p:nvPr/>
          </p:nvSpPr>
          <p:spPr bwMode="auto">
            <a:xfrm>
              <a:off x="2578" y="1690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4" name="Rectangle 62"/>
            <p:cNvSpPr>
              <a:spLocks noChangeArrowheads="1"/>
            </p:cNvSpPr>
            <p:nvPr/>
          </p:nvSpPr>
          <p:spPr bwMode="auto">
            <a:xfrm>
              <a:off x="2578" y="1667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5" name="Line 63"/>
            <p:cNvSpPr>
              <a:spLocks noChangeShapeType="1"/>
            </p:cNvSpPr>
            <p:nvPr/>
          </p:nvSpPr>
          <p:spPr bwMode="auto">
            <a:xfrm>
              <a:off x="2578" y="166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6" name="Line 64"/>
            <p:cNvSpPr>
              <a:spLocks noChangeShapeType="1"/>
            </p:cNvSpPr>
            <p:nvPr/>
          </p:nvSpPr>
          <p:spPr bwMode="auto">
            <a:xfrm>
              <a:off x="2578" y="166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7" name="Rectangle 65"/>
            <p:cNvSpPr>
              <a:spLocks noChangeArrowheads="1"/>
            </p:cNvSpPr>
            <p:nvPr/>
          </p:nvSpPr>
          <p:spPr bwMode="auto">
            <a:xfrm>
              <a:off x="2600" y="1667"/>
              <a:ext cx="519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8" name="Line 66"/>
            <p:cNvSpPr>
              <a:spLocks noChangeShapeType="1"/>
            </p:cNvSpPr>
            <p:nvPr/>
          </p:nvSpPr>
          <p:spPr bwMode="auto">
            <a:xfrm>
              <a:off x="2600" y="1667"/>
              <a:ext cx="5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79" name="Line 67"/>
            <p:cNvSpPr>
              <a:spLocks noChangeShapeType="1"/>
            </p:cNvSpPr>
            <p:nvPr/>
          </p:nvSpPr>
          <p:spPr bwMode="auto">
            <a:xfrm>
              <a:off x="3119" y="1690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0" name="Rectangle 68"/>
            <p:cNvSpPr>
              <a:spLocks noChangeArrowheads="1"/>
            </p:cNvSpPr>
            <p:nvPr/>
          </p:nvSpPr>
          <p:spPr bwMode="auto">
            <a:xfrm>
              <a:off x="3119" y="1667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1" name="Line 69"/>
            <p:cNvSpPr>
              <a:spLocks noChangeShapeType="1"/>
            </p:cNvSpPr>
            <p:nvPr/>
          </p:nvSpPr>
          <p:spPr bwMode="auto">
            <a:xfrm>
              <a:off x="3119" y="166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2" name="Line 70"/>
            <p:cNvSpPr>
              <a:spLocks noChangeShapeType="1"/>
            </p:cNvSpPr>
            <p:nvPr/>
          </p:nvSpPr>
          <p:spPr bwMode="auto">
            <a:xfrm>
              <a:off x="3119" y="166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3" name="Rectangle 71"/>
            <p:cNvSpPr>
              <a:spLocks noChangeArrowheads="1"/>
            </p:cNvSpPr>
            <p:nvPr/>
          </p:nvSpPr>
          <p:spPr bwMode="auto">
            <a:xfrm>
              <a:off x="3141" y="1667"/>
              <a:ext cx="520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4" name="Line 72"/>
            <p:cNvSpPr>
              <a:spLocks noChangeShapeType="1"/>
            </p:cNvSpPr>
            <p:nvPr/>
          </p:nvSpPr>
          <p:spPr bwMode="auto">
            <a:xfrm>
              <a:off x="3141" y="1667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5" name="Line 73"/>
            <p:cNvSpPr>
              <a:spLocks noChangeShapeType="1"/>
            </p:cNvSpPr>
            <p:nvPr/>
          </p:nvSpPr>
          <p:spPr bwMode="auto">
            <a:xfrm>
              <a:off x="3661" y="1690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6" name="Rectangle 74"/>
            <p:cNvSpPr>
              <a:spLocks noChangeArrowheads="1"/>
            </p:cNvSpPr>
            <p:nvPr/>
          </p:nvSpPr>
          <p:spPr bwMode="auto">
            <a:xfrm>
              <a:off x="3661" y="1667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7" name="Line 75"/>
            <p:cNvSpPr>
              <a:spLocks noChangeShapeType="1"/>
            </p:cNvSpPr>
            <p:nvPr/>
          </p:nvSpPr>
          <p:spPr bwMode="auto">
            <a:xfrm>
              <a:off x="3661" y="166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8" name="Line 76"/>
            <p:cNvSpPr>
              <a:spLocks noChangeShapeType="1"/>
            </p:cNvSpPr>
            <p:nvPr/>
          </p:nvSpPr>
          <p:spPr bwMode="auto">
            <a:xfrm>
              <a:off x="3661" y="166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89" name="Rectangle 77"/>
            <p:cNvSpPr>
              <a:spLocks noChangeArrowheads="1"/>
            </p:cNvSpPr>
            <p:nvPr/>
          </p:nvSpPr>
          <p:spPr bwMode="auto">
            <a:xfrm>
              <a:off x="3683" y="1667"/>
              <a:ext cx="520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0" name="Line 78"/>
            <p:cNvSpPr>
              <a:spLocks noChangeShapeType="1"/>
            </p:cNvSpPr>
            <p:nvPr/>
          </p:nvSpPr>
          <p:spPr bwMode="auto">
            <a:xfrm>
              <a:off x="3683" y="1667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1" name="Line 79"/>
            <p:cNvSpPr>
              <a:spLocks noChangeShapeType="1"/>
            </p:cNvSpPr>
            <p:nvPr/>
          </p:nvSpPr>
          <p:spPr bwMode="auto">
            <a:xfrm>
              <a:off x="4203" y="1690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2" name="Rectangle 80"/>
            <p:cNvSpPr>
              <a:spLocks noChangeArrowheads="1"/>
            </p:cNvSpPr>
            <p:nvPr/>
          </p:nvSpPr>
          <p:spPr bwMode="auto">
            <a:xfrm>
              <a:off x="4203" y="1667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3" name="Line 81"/>
            <p:cNvSpPr>
              <a:spLocks noChangeShapeType="1"/>
            </p:cNvSpPr>
            <p:nvPr/>
          </p:nvSpPr>
          <p:spPr bwMode="auto">
            <a:xfrm>
              <a:off x="4203" y="166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4" name="Line 82"/>
            <p:cNvSpPr>
              <a:spLocks noChangeShapeType="1"/>
            </p:cNvSpPr>
            <p:nvPr/>
          </p:nvSpPr>
          <p:spPr bwMode="auto">
            <a:xfrm>
              <a:off x="4203" y="166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5" name="Rectangle 83"/>
            <p:cNvSpPr>
              <a:spLocks noChangeArrowheads="1"/>
            </p:cNvSpPr>
            <p:nvPr/>
          </p:nvSpPr>
          <p:spPr bwMode="auto">
            <a:xfrm>
              <a:off x="4225" y="1667"/>
              <a:ext cx="513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6" name="Line 84"/>
            <p:cNvSpPr>
              <a:spLocks noChangeShapeType="1"/>
            </p:cNvSpPr>
            <p:nvPr/>
          </p:nvSpPr>
          <p:spPr bwMode="auto">
            <a:xfrm>
              <a:off x="4225" y="1667"/>
              <a:ext cx="5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7" name="Line 85"/>
            <p:cNvSpPr>
              <a:spLocks noChangeShapeType="1"/>
            </p:cNvSpPr>
            <p:nvPr/>
          </p:nvSpPr>
          <p:spPr bwMode="auto">
            <a:xfrm>
              <a:off x="4738" y="1690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8" name="Rectangle 86"/>
            <p:cNvSpPr>
              <a:spLocks noChangeArrowheads="1"/>
            </p:cNvSpPr>
            <p:nvPr/>
          </p:nvSpPr>
          <p:spPr bwMode="auto">
            <a:xfrm>
              <a:off x="4738" y="1667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599" name="Line 87"/>
            <p:cNvSpPr>
              <a:spLocks noChangeShapeType="1"/>
            </p:cNvSpPr>
            <p:nvPr/>
          </p:nvSpPr>
          <p:spPr bwMode="auto">
            <a:xfrm>
              <a:off x="4738" y="166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0" name="Line 88"/>
            <p:cNvSpPr>
              <a:spLocks noChangeShapeType="1"/>
            </p:cNvSpPr>
            <p:nvPr/>
          </p:nvSpPr>
          <p:spPr bwMode="auto">
            <a:xfrm>
              <a:off x="4738" y="166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1" name="Rectangle 89"/>
            <p:cNvSpPr>
              <a:spLocks noChangeArrowheads="1"/>
            </p:cNvSpPr>
            <p:nvPr/>
          </p:nvSpPr>
          <p:spPr bwMode="auto">
            <a:xfrm>
              <a:off x="4760" y="1667"/>
              <a:ext cx="520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2" name="Line 90"/>
            <p:cNvSpPr>
              <a:spLocks noChangeShapeType="1"/>
            </p:cNvSpPr>
            <p:nvPr/>
          </p:nvSpPr>
          <p:spPr bwMode="auto">
            <a:xfrm>
              <a:off x="4760" y="1667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3" name="Rectangle 91"/>
            <p:cNvSpPr>
              <a:spLocks noChangeArrowheads="1"/>
            </p:cNvSpPr>
            <p:nvPr/>
          </p:nvSpPr>
          <p:spPr bwMode="auto">
            <a:xfrm>
              <a:off x="5280" y="1667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4" name="Line 92"/>
            <p:cNvSpPr>
              <a:spLocks noChangeShapeType="1"/>
            </p:cNvSpPr>
            <p:nvPr/>
          </p:nvSpPr>
          <p:spPr bwMode="auto">
            <a:xfrm>
              <a:off x="5280" y="1667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5" name="Rectangle 93"/>
            <p:cNvSpPr>
              <a:spLocks noChangeArrowheads="1"/>
            </p:cNvSpPr>
            <p:nvPr/>
          </p:nvSpPr>
          <p:spPr bwMode="auto">
            <a:xfrm>
              <a:off x="5280" y="1667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6" name="Line 94"/>
            <p:cNvSpPr>
              <a:spLocks noChangeShapeType="1"/>
            </p:cNvSpPr>
            <p:nvPr/>
          </p:nvSpPr>
          <p:spPr bwMode="auto">
            <a:xfrm>
              <a:off x="5280" y="1667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7" name="Line 95"/>
            <p:cNvSpPr>
              <a:spLocks noChangeShapeType="1"/>
            </p:cNvSpPr>
            <p:nvPr/>
          </p:nvSpPr>
          <p:spPr bwMode="auto">
            <a:xfrm>
              <a:off x="5280" y="1667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8" name="Rectangle 96"/>
            <p:cNvSpPr>
              <a:spLocks noChangeArrowheads="1"/>
            </p:cNvSpPr>
            <p:nvPr/>
          </p:nvSpPr>
          <p:spPr bwMode="auto">
            <a:xfrm>
              <a:off x="384" y="1692"/>
              <a:ext cx="22" cy="30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09" name="Line 97"/>
            <p:cNvSpPr>
              <a:spLocks noChangeShapeType="1"/>
            </p:cNvSpPr>
            <p:nvPr/>
          </p:nvSpPr>
          <p:spPr bwMode="auto">
            <a:xfrm>
              <a:off x="384" y="1692"/>
              <a:ext cx="1" cy="3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0" name="Rectangle 98"/>
            <p:cNvSpPr>
              <a:spLocks noChangeArrowheads="1"/>
            </p:cNvSpPr>
            <p:nvPr/>
          </p:nvSpPr>
          <p:spPr bwMode="auto">
            <a:xfrm>
              <a:off x="2036" y="1692"/>
              <a:ext cx="8" cy="30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1" name="Line 99"/>
            <p:cNvSpPr>
              <a:spLocks noChangeShapeType="1"/>
            </p:cNvSpPr>
            <p:nvPr/>
          </p:nvSpPr>
          <p:spPr bwMode="auto">
            <a:xfrm>
              <a:off x="2036" y="1692"/>
              <a:ext cx="1" cy="3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2" name="Rectangle 100"/>
            <p:cNvSpPr>
              <a:spLocks noChangeArrowheads="1"/>
            </p:cNvSpPr>
            <p:nvPr/>
          </p:nvSpPr>
          <p:spPr bwMode="auto">
            <a:xfrm>
              <a:off x="2578" y="1692"/>
              <a:ext cx="8" cy="30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3" name="Line 101"/>
            <p:cNvSpPr>
              <a:spLocks noChangeShapeType="1"/>
            </p:cNvSpPr>
            <p:nvPr/>
          </p:nvSpPr>
          <p:spPr bwMode="auto">
            <a:xfrm>
              <a:off x="2578" y="1692"/>
              <a:ext cx="1" cy="3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4" name="Rectangle 102"/>
            <p:cNvSpPr>
              <a:spLocks noChangeArrowheads="1"/>
            </p:cNvSpPr>
            <p:nvPr/>
          </p:nvSpPr>
          <p:spPr bwMode="auto">
            <a:xfrm>
              <a:off x="3119" y="1692"/>
              <a:ext cx="7" cy="30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5" name="Line 103"/>
            <p:cNvSpPr>
              <a:spLocks noChangeShapeType="1"/>
            </p:cNvSpPr>
            <p:nvPr/>
          </p:nvSpPr>
          <p:spPr bwMode="auto">
            <a:xfrm>
              <a:off x="3119" y="1692"/>
              <a:ext cx="1" cy="3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6" name="Rectangle 104"/>
            <p:cNvSpPr>
              <a:spLocks noChangeArrowheads="1"/>
            </p:cNvSpPr>
            <p:nvPr/>
          </p:nvSpPr>
          <p:spPr bwMode="auto">
            <a:xfrm>
              <a:off x="3661" y="1692"/>
              <a:ext cx="7" cy="30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7" name="Line 105"/>
            <p:cNvSpPr>
              <a:spLocks noChangeShapeType="1"/>
            </p:cNvSpPr>
            <p:nvPr/>
          </p:nvSpPr>
          <p:spPr bwMode="auto">
            <a:xfrm>
              <a:off x="3661" y="1692"/>
              <a:ext cx="1" cy="3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8" name="Rectangle 106"/>
            <p:cNvSpPr>
              <a:spLocks noChangeArrowheads="1"/>
            </p:cNvSpPr>
            <p:nvPr/>
          </p:nvSpPr>
          <p:spPr bwMode="auto">
            <a:xfrm>
              <a:off x="4203" y="1692"/>
              <a:ext cx="7" cy="30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19" name="Line 107"/>
            <p:cNvSpPr>
              <a:spLocks noChangeShapeType="1"/>
            </p:cNvSpPr>
            <p:nvPr/>
          </p:nvSpPr>
          <p:spPr bwMode="auto">
            <a:xfrm>
              <a:off x="4203" y="1692"/>
              <a:ext cx="1" cy="3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20" name="Rectangle 108"/>
            <p:cNvSpPr>
              <a:spLocks noChangeArrowheads="1"/>
            </p:cNvSpPr>
            <p:nvPr/>
          </p:nvSpPr>
          <p:spPr bwMode="auto">
            <a:xfrm>
              <a:off x="4738" y="1692"/>
              <a:ext cx="22" cy="30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21" name="Line 109"/>
            <p:cNvSpPr>
              <a:spLocks noChangeShapeType="1"/>
            </p:cNvSpPr>
            <p:nvPr/>
          </p:nvSpPr>
          <p:spPr bwMode="auto">
            <a:xfrm>
              <a:off x="4738" y="1692"/>
              <a:ext cx="1" cy="3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22" name="Rectangle 110"/>
            <p:cNvSpPr>
              <a:spLocks noChangeArrowheads="1"/>
            </p:cNvSpPr>
            <p:nvPr/>
          </p:nvSpPr>
          <p:spPr bwMode="auto">
            <a:xfrm>
              <a:off x="5280" y="1692"/>
              <a:ext cx="22" cy="30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23" name="Line 111"/>
            <p:cNvSpPr>
              <a:spLocks noChangeShapeType="1"/>
            </p:cNvSpPr>
            <p:nvPr/>
          </p:nvSpPr>
          <p:spPr bwMode="auto">
            <a:xfrm>
              <a:off x="5280" y="1692"/>
              <a:ext cx="1" cy="30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24" name="Rectangle 112"/>
            <p:cNvSpPr>
              <a:spLocks noChangeArrowheads="1"/>
            </p:cNvSpPr>
            <p:nvPr/>
          </p:nvSpPr>
          <p:spPr bwMode="auto">
            <a:xfrm>
              <a:off x="431" y="2030"/>
              <a:ext cx="4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Projekt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25" name="Rectangle 113"/>
            <p:cNvSpPr>
              <a:spLocks noChangeArrowheads="1"/>
            </p:cNvSpPr>
            <p:nvPr/>
          </p:nvSpPr>
          <p:spPr bwMode="auto">
            <a:xfrm>
              <a:off x="851" y="2030"/>
              <a:ext cx="4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-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26" name="Rectangle 114"/>
            <p:cNvSpPr>
              <a:spLocks noChangeArrowheads="1"/>
            </p:cNvSpPr>
            <p:nvPr/>
          </p:nvSpPr>
          <p:spPr bwMode="auto">
            <a:xfrm>
              <a:off x="907" y="2030"/>
              <a:ext cx="42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Erträge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27" name="Rectangle 115"/>
            <p:cNvSpPr>
              <a:spLocks noChangeArrowheads="1"/>
            </p:cNvSpPr>
            <p:nvPr/>
          </p:nvSpPr>
          <p:spPr bwMode="auto">
            <a:xfrm>
              <a:off x="1279" y="2030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28" name="Rectangle 116"/>
            <p:cNvSpPr>
              <a:spLocks noChangeArrowheads="1"/>
            </p:cNvSpPr>
            <p:nvPr/>
          </p:nvSpPr>
          <p:spPr bwMode="auto">
            <a:xfrm>
              <a:off x="2276" y="2029"/>
              <a:ext cx="1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0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29" name="Rectangle 117"/>
            <p:cNvSpPr>
              <a:spLocks noChangeArrowheads="1"/>
            </p:cNvSpPr>
            <p:nvPr/>
          </p:nvSpPr>
          <p:spPr bwMode="auto">
            <a:xfrm>
              <a:off x="2380" y="2029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0" name="Rectangle 118"/>
            <p:cNvSpPr>
              <a:spLocks noChangeArrowheads="1"/>
            </p:cNvSpPr>
            <p:nvPr/>
          </p:nvSpPr>
          <p:spPr bwMode="auto">
            <a:xfrm>
              <a:off x="2818" y="2029"/>
              <a:ext cx="7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1" name="Rectangle 119"/>
            <p:cNvSpPr>
              <a:spLocks noChangeArrowheads="1"/>
            </p:cNvSpPr>
            <p:nvPr/>
          </p:nvSpPr>
          <p:spPr bwMode="auto">
            <a:xfrm>
              <a:off x="2888" y="2029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2" name="Rectangle 120"/>
            <p:cNvSpPr>
              <a:spLocks noChangeArrowheads="1"/>
            </p:cNvSpPr>
            <p:nvPr/>
          </p:nvSpPr>
          <p:spPr bwMode="auto">
            <a:xfrm>
              <a:off x="3291" y="2029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250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3" name="Rectangle 121"/>
            <p:cNvSpPr>
              <a:spLocks noChangeArrowheads="1"/>
            </p:cNvSpPr>
            <p:nvPr/>
          </p:nvSpPr>
          <p:spPr bwMode="auto">
            <a:xfrm>
              <a:off x="3499" y="2029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4" name="Rectangle 122"/>
            <p:cNvSpPr>
              <a:spLocks noChangeArrowheads="1"/>
            </p:cNvSpPr>
            <p:nvPr/>
          </p:nvSpPr>
          <p:spPr bwMode="auto">
            <a:xfrm>
              <a:off x="3833" y="2029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100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5" name="Rectangle 123"/>
            <p:cNvSpPr>
              <a:spLocks noChangeArrowheads="1"/>
            </p:cNvSpPr>
            <p:nvPr/>
          </p:nvSpPr>
          <p:spPr bwMode="auto">
            <a:xfrm>
              <a:off x="4041" y="2029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6" name="Rectangle 124"/>
            <p:cNvSpPr>
              <a:spLocks noChangeArrowheads="1"/>
            </p:cNvSpPr>
            <p:nvPr/>
          </p:nvSpPr>
          <p:spPr bwMode="auto">
            <a:xfrm>
              <a:off x="4374" y="2029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200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7" name="Rectangle 125"/>
            <p:cNvSpPr>
              <a:spLocks noChangeArrowheads="1"/>
            </p:cNvSpPr>
            <p:nvPr/>
          </p:nvSpPr>
          <p:spPr bwMode="auto">
            <a:xfrm>
              <a:off x="4582" y="2029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8" name="Rectangle 126"/>
            <p:cNvSpPr>
              <a:spLocks noChangeArrowheads="1"/>
            </p:cNvSpPr>
            <p:nvPr/>
          </p:nvSpPr>
          <p:spPr bwMode="auto">
            <a:xfrm>
              <a:off x="4916" y="2029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550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39" name="Rectangle 127"/>
            <p:cNvSpPr>
              <a:spLocks noChangeArrowheads="1"/>
            </p:cNvSpPr>
            <p:nvPr/>
          </p:nvSpPr>
          <p:spPr bwMode="auto">
            <a:xfrm>
              <a:off x="5124" y="2029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40" name="Rectangle 128"/>
            <p:cNvSpPr>
              <a:spLocks noChangeArrowheads="1"/>
            </p:cNvSpPr>
            <p:nvPr/>
          </p:nvSpPr>
          <p:spPr bwMode="auto">
            <a:xfrm>
              <a:off x="384" y="1999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41" name="Line 129"/>
            <p:cNvSpPr>
              <a:spLocks noChangeShapeType="1"/>
            </p:cNvSpPr>
            <p:nvPr/>
          </p:nvSpPr>
          <p:spPr bwMode="auto">
            <a:xfrm>
              <a:off x="384" y="1999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42" name="Rectangle 130"/>
            <p:cNvSpPr>
              <a:spLocks noChangeArrowheads="1"/>
            </p:cNvSpPr>
            <p:nvPr/>
          </p:nvSpPr>
          <p:spPr bwMode="auto">
            <a:xfrm>
              <a:off x="406" y="1999"/>
              <a:ext cx="163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43" name="Line 131"/>
            <p:cNvSpPr>
              <a:spLocks noChangeShapeType="1"/>
            </p:cNvSpPr>
            <p:nvPr/>
          </p:nvSpPr>
          <p:spPr bwMode="auto">
            <a:xfrm>
              <a:off x="406" y="1999"/>
              <a:ext cx="16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44" name="Line 132"/>
            <p:cNvSpPr>
              <a:spLocks noChangeShapeType="1"/>
            </p:cNvSpPr>
            <p:nvPr/>
          </p:nvSpPr>
          <p:spPr bwMode="auto">
            <a:xfrm>
              <a:off x="2036" y="2023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45" name="Rectangle 133"/>
            <p:cNvSpPr>
              <a:spLocks noChangeArrowheads="1"/>
            </p:cNvSpPr>
            <p:nvPr/>
          </p:nvSpPr>
          <p:spPr bwMode="auto">
            <a:xfrm>
              <a:off x="2036" y="1999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46" name="Line 134"/>
            <p:cNvSpPr>
              <a:spLocks noChangeShapeType="1"/>
            </p:cNvSpPr>
            <p:nvPr/>
          </p:nvSpPr>
          <p:spPr bwMode="auto">
            <a:xfrm>
              <a:off x="2036" y="1999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47" name="Line 135"/>
            <p:cNvSpPr>
              <a:spLocks noChangeShapeType="1"/>
            </p:cNvSpPr>
            <p:nvPr/>
          </p:nvSpPr>
          <p:spPr bwMode="auto">
            <a:xfrm>
              <a:off x="2036" y="1999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48" name="Rectangle 136"/>
            <p:cNvSpPr>
              <a:spLocks noChangeArrowheads="1"/>
            </p:cNvSpPr>
            <p:nvPr/>
          </p:nvSpPr>
          <p:spPr bwMode="auto">
            <a:xfrm>
              <a:off x="2058" y="1999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49" name="Line 137"/>
            <p:cNvSpPr>
              <a:spLocks noChangeShapeType="1"/>
            </p:cNvSpPr>
            <p:nvPr/>
          </p:nvSpPr>
          <p:spPr bwMode="auto">
            <a:xfrm>
              <a:off x="2058" y="1999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0" name="Line 138"/>
            <p:cNvSpPr>
              <a:spLocks noChangeShapeType="1"/>
            </p:cNvSpPr>
            <p:nvPr/>
          </p:nvSpPr>
          <p:spPr bwMode="auto">
            <a:xfrm>
              <a:off x="2578" y="2023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1" name="Rectangle 139"/>
            <p:cNvSpPr>
              <a:spLocks noChangeArrowheads="1"/>
            </p:cNvSpPr>
            <p:nvPr/>
          </p:nvSpPr>
          <p:spPr bwMode="auto">
            <a:xfrm>
              <a:off x="2578" y="1999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2" name="Line 140"/>
            <p:cNvSpPr>
              <a:spLocks noChangeShapeType="1"/>
            </p:cNvSpPr>
            <p:nvPr/>
          </p:nvSpPr>
          <p:spPr bwMode="auto">
            <a:xfrm>
              <a:off x="2578" y="1999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3" name="Line 141"/>
            <p:cNvSpPr>
              <a:spLocks noChangeShapeType="1"/>
            </p:cNvSpPr>
            <p:nvPr/>
          </p:nvSpPr>
          <p:spPr bwMode="auto">
            <a:xfrm>
              <a:off x="2578" y="1999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4" name="Rectangle 142"/>
            <p:cNvSpPr>
              <a:spLocks noChangeArrowheads="1"/>
            </p:cNvSpPr>
            <p:nvPr/>
          </p:nvSpPr>
          <p:spPr bwMode="auto">
            <a:xfrm>
              <a:off x="2600" y="1999"/>
              <a:ext cx="519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5" name="Line 143"/>
            <p:cNvSpPr>
              <a:spLocks noChangeShapeType="1"/>
            </p:cNvSpPr>
            <p:nvPr/>
          </p:nvSpPr>
          <p:spPr bwMode="auto">
            <a:xfrm>
              <a:off x="2600" y="1999"/>
              <a:ext cx="5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6" name="Line 144"/>
            <p:cNvSpPr>
              <a:spLocks noChangeShapeType="1"/>
            </p:cNvSpPr>
            <p:nvPr/>
          </p:nvSpPr>
          <p:spPr bwMode="auto">
            <a:xfrm>
              <a:off x="3119" y="2023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7" name="Rectangle 145"/>
            <p:cNvSpPr>
              <a:spLocks noChangeArrowheads="1"/>
            </p:cNvSpPr>
            <p:nvPr/>
          </p:nvSpPr>
          <p:spPr bwMode="auto">
            <a:xfrm>
              <a:off x="3119" y="1999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8" name="Line 146"/>
            <p:cNvSpPr>
              <a:spLocks noChangeShapeType="1"/>
            </p:cNvSpPr>
            <p:nvPr/>
          </p:nvSpPr>
          <p:spPr bwMode="auto">
            <a:xfrm>
              <a:off x="3119" y="1999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59" name="Line 147"/>
            <p:cNvSpPr>
              <a:spLocks noChangeShapeType="1"/>
            </p:cNvSpPr>
            <p:nvPr/>
          </p:nvSpPr>
          <p:spPr bwMode="auto">
            <a:xfrm>
              <a:off x="3119" y="1999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0" name="Rectangle 148"/>
            <p:cNvSpPr>
              <a:spLocks noChangeArrowheads="1"/>
            </p:cNvSpPr>
            <p:nvPr/>
          </p:nvSpPr>
          <p:spPr bwMode="auto">
            <a:xfrm>
              <a:off x="3141" y="1999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1" name="Line 149"/>
            <p:cNvSpPr>
              <a:spLocks noChangeShapeType="1"/>
            </p:cNvSpPr>
            <p:nvPr/>
          </p:nvSpPr>
          <p:spPr bwMode="auto">
            <a:xfrm>
              <a:off x="3141" y="1999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2" name="Line 150"/>
            <p:cNvSpPr>
              <a:spLocks noChangeShapeType="1"/>
            </p:cNvSpPr>
            <p:nvPr/>
          </p:nvSpPr>
          <p:spPr bwMode="auto">
            <a:xfrm>
              <a:off x="3661" y="2023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3" name="Rectangle 151"/>
            <p:cNvSpPr>
              <a:spLocks noChangeArrowheads="1"/>
            </p:cNvSpPr>
            <p:nvPr/>
          </p:nvSpPr>
          <p:spPr bwMode="auto">
            <a:xfrm>
              <a:off x="3661" y="1999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4" name="Line 152"/>
            <p:cNvSpPr>
              <a:spLocks noChangeShapeType="1"/>
            </p:cNvSpPr>
            <p:nvPr/>
          </p:nvSpPr>
          <p:spPr bwMode="auto">
            <a:xfrm>
              <a:off x="3661" y="1999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5" name="Line 153"/>
            <p:cNvSpPr>
              <a:spLocks noChangeShapeType="1"/>
            </p:cNvSpPr>
            <p:nvPr/>
          </p:nvSpPr>
          <p:spPr bwMode="auto">
            <a:xfrm>
              <a:off x="3661" y="1999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6" name="Rectangle 154"/>
            <p:cNvSpPr>
              <a:spLocks noChangeArrowheads="1"/>
            </p:cNvSpPr>
            <p:nvPr/>
          </p:nvSpPr>
          <p:spPr bwMode="auto">
            <a:xfrm>
              <a:off x="3683" y="1999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7" name="Line 155"/>
            <p:cNvSpPr>
              <a:spLocks noChangeShapeType="1"/>
            </p:cNvSpPr>
            <p:nvPr/>
          </p:nvSpPr>
          <p:spPr bwMode="auto">
            <a:xfrm>
              <a:off x="3683" y="1999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8" name="Line 156"/>
            <p:cNvSpPr>
              <a:spLocks noChangeShapeType="1"/>
            </p:cNvSpPr>
            <p:nvPr/>
          </p:nvSpPr>
          <p:spPr bwMode="auto">
            <a:xfrm>
              <a:off x="4203" y="2023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69" name="Rectangle 157"/>
            <p:cNvSpPr>
              <a:spLocks noChangeArrowheads="1"/>
            </p:cNvSpPr>
            <p:nvPr/>
          </p:nvSpPr>
          <p:spPr bwMode="auto">
            <a:xfrm>
              <a:off x="4203" y="1999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0" name="Line 158"/>
            <p:cNvSpPr>
              <a:spLocks noChangeShapeType="1"/>
            </p:cNvSpPr>
            <p:nvPr/>
          </p:nvSpPr>
          <p:spPr bwMode="auto">
            <a:xfrm>
              <a:off x="4203" y="1999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1" name="Line 159"/>
            <p:cNvSpPr>
              <a:spLocks noChangeShapeType="1"/>
            </p:cNvSpPr>
            <p:nvPr/>
          </p:nvSpPr>
          <p:spPr bwMode="auto">
            <a:xfrm>
              <a:off x="4203" y="1999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2" name="Rectangle 160"/>
            <p:cNvSpPr>
              <a:spLocks noChangeArrowheads="1"/>
            </p:cNvSpPr>
            <p:nvPr/>
          </p:nvSpPr>
          <p:spPr bwMode="auto">
            <a:xfrm>
              <a:off x="4225" y="1999"/>
              <a:ext cx="513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3" name="Line 161"/>
            <p:cNvSpPr>
              <a:spLocks noChangeShapeType="1"/>
            </p:cNvSpPr>
            <p:nvPr/>
          </p:nvSpPr>
          <p:spPr bwMode="auto">
            <a:xfrm>
              <a:off x="4225" y="1999"/>
              <a:ext cx="5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4" name="Rectangle 162"/>
            <p:cNvSpPr>
              <a:spLocks noChangeArrowheads="1"/>
            </p:cNvSpPr>
            <p:nvPr/>
          </p:nvSpPr>
          <p:spPr bwMode="auto">
            <a:xfrm>
              <a:off x="4738" y="1999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5" name="Line 163"/>
            <p:cNvSpPr>
              <a:spLocks noChangeShapeType="1"/>
            </p:cNvSpPr>
            <p:nvPr/>
          </p:nvSpPr>
          <p:spPr bwMode="auto">
            <a:xfrm>
              <a:off x="4738" y="1999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6" name="Rectangle 164"/>
            <p:cNvSpPr>
              <a:spLocks noChangeArrowheads="1"/>
            </p:cNvSpPr>
            <p:nvPr/>
          </p:nvSpPr>
          <p:spPr bwMode="auto">
            <a:xfrm>
              <a:off x="4760" y="1999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7" name="Line 165"/>
            <p:cNvSpPr>
              <a:spLocks noChangeShapeType="1"/>
            </p:cNvSpPr>
            <p:nvPr/>
          </p:nvSpPr>
          <p:spPr bwMode="auto">
            <a:xfrm>
              <a:off x="4760" y="1999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8" name="Rectangle 166"/>
            <p:cNvSpPr>
              <a:spLocks noChangeArrowheads="1"/>
            </p:cNvSpPr>
            <p:nvPr/>
          </p:nvSpPr>
          <p:spPr bwMode="auto">
            <a:xfrm>
              <a:off x="5280" y="1999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79" name="Line 167"/>
            <p:cNvSpPr>
              <a:spLocks noChangeShapeType="1"/>
            </p:cNvSpPr>
            <p:nvPr/>
          </p:nvSpPr>
          <p:spPr bwMode="auto">
            <a:xfrm>
              <a:off x="5280" y="1999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0" name="Rectangle 168"/>
            <p:cNvSpPr>
              <a:spLocks noChangeArrowheads="1"/>
            </p:cNvSpPr>
            <p:nvPr/>
          </p:nvSpPr>
          <p:spPr bwMode="auto">
            <a:xfrm>
              <a:off x="384" y="2024"/>
              <a:ext cx="22" cy="15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1" name="Line 169"/>
            <p:cNvSpPr>
              <a:spLocks noChangeShapeType="1"/>
            </p:cNvSpPr>
            <p:nvPr/>
          </p:nvSpPr>
          <p:spPr bwMode="auto">
            <a:xfrm>
              <a:off x="384" y="2024"/>
              <a:ext cx="1" cy="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2" name="Rectangle 170"/>
            <p:cNvSpPr>
              <a:spLocks noChangeArrowheads="1"/>
            </p:cNvSpPr>
            <p:nvPr/>
          </p:nvSpPr>
          <p:spPr bwMode="auto">
            <a:xfrm>
              <a:off x="2036" y="2024"/>
              <a:ext cx="8" cy="15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3" name="Line 171"/>
            <p:cNvSpPr>
              <a:spLocks noChangeShapeType="1"/>
            </p:cNvSpPr>
            <p:nvPr/>
          </p:nvSpPr>
          <p:spPr bwMode="auto">
            <a:xfrm>
              <a:off x="2036" y="2024"/>
              <a:ext cx="1" cy="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4" name="Rectangle 172"/>
            <p:cNvSpPr>
              <a:spLocks noChangeArrowheads="1"/>
            </p:cNvSpPr>
            <p:nvPr/>
          </p:nvSpPr>
          <p:spPr bwMode="auto">
            <a:xfrm>
              <a:off x="2578" y="2024"/>
              <a:ext cx="8" cy="15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5" name="Line 173"/>
            <p:cNvSpPr>
              <a:spLocks noChangeShapeType="1"/>
            </p:cNvSpPr>
            <p:nvPr/>
          </p:nvSpPr>
          <p:spPr bwMode="auto">
            <a:xfrm>
              <a:off x="2578" y="2024"/>
              <a:ext cx="1" cy="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6" name="Rectangle 174"/>
            <p:cNvSpPr>
              <a:spLocks noChangeArrowheads="1"/>
            </p:cNvSpPr>
            <p:nvPr/>
          </p:nvSpPr>
          <p:spPr bwMode="auto">
            <a:xfrm>
              <a:off x="3119" y="2024"/>
              <a:ext cx="7" cy="15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7" name="Line 175"/>
            <p:cNvSpPr>
              <a:spLocks noChangeShapeType="1"/>
            </p:cNvSpPr>
            <p:nvPr/>
          </p:nvSpPr>
          <p:spPr bwMode="auto">
            <a:xfrm>
              <a:off x="3119" y="2024"/>
              <a:ext cx="1" cy="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8" name="Rectangle 176"/>
            <p:cNvSpPr>
              <a:spLocks noChangeArrowheads="1"/>
            </p:cNvSpPr>
            <p:nvPr/>
          </p:nvSpPr>
          <p:spPr bwMode="auto">
            <a:xfrm>
              <a:off x="3661" y="2024"/>
              <a:ext cx="7" cy="15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89" name="Line 177"/>
            <p:cNvSpPr>
              <a:spLocks noChangeShapeType="1"/>
            </p:cNvSpPr>
            <p:nvPr/>
          </p:nvSpPr>
          <p:spPr bwMode="auto">
            <a:xfrm>
              <a:off x="3661" y="2024"/>
              <a:ext cx="1" cy="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90" name="Rectangle 178"/>
            <p:cNvSpPr>
              <a:spLocks noChangeArrowheads="1"/>
            </p:cNvSpPr>
            <p:nvPr/>
          </p:nvSpPr>
          <p:spPr bwMode="auto">
            <a:xfrm>
              <a:off x="4203" y="2024"/>
              <a:ext cx="7" cy="15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91" name="Line 179"/>
            <p:cNvSpPr>
              <a:spLocks noChangeShapeType="1"/>
            </p:cNvSpPr>
            <p:nvPr/>
          </p:nvSpPr>
          <p:spPr bwMode="auto">
            <a:xfrm>
              <a:off x="4203" y="2024"/>
              <a:ext cx="1" cy="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92" name="Rectangle 180"/>
            <p:cNvSpPr>
              <a:spLocks noChangeArrowheads="1"/>
            </p:cNvSpPr>
            <p:nvPr/>
          </p:nvSpPr>
          <p:spPr bwMode="auto">
            <a:xfrm>
              <a:off x="4738" y="2024"/>
              <a:ext cx="22" cy="15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93" name="Line 181"/>
            <p:cNvSpPr>
              <a:spLocks noChangeShapeType="1"/>
            </p:cNvSpPr>
            <p:nvPr/>
          </p:nvSpPr>
          <p:spPr bwMode="auto">
            <a:xfrm>
              <a:off x="4738" y="2024"/>
              <a:ext cx="1" cy="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94" name="Rectangle 182"/>
            <p:cNvSpPr>
              <a:spLocks noChangeArrowheads="1"/>
            </p:cNvSpPr>
            <p:nvPr/>
          </p:nvSpPr>
          <p:spPr bwMode="auto">
            <a:xfrm>
              <a:off x="5280" y="2024"/>
              <a:ext cx="22" cy="15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95" name="Line 183"/>
            <p:cNvSpPr>
              <a:spLocks noChangeShapeType="1"/>
            </p:cNvSpPr>
            <p:nvPr/>
          </p:nvSpPr>
          <p:spPr bwMode="auto">
            <a:xfrm>
              <a:off x="5280" y="2024"/>
              <a:ext cx="1" cy="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696" name="Rectangle 184"/>
            <p:cNvSpPr>
              <a:spLocks noChangeArrowheads="1"/>
            </p:cNvSpPr>
            <p:nvPr/>
          </p:nvSpPr>
          <p:spPr bwMode="auto">
            <a:xfrm>
              <a:off x="431" y="2192"/>
              <a:ext cx="5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Aufwand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97" name="Rectangle 185"/>
            <p:cNvSpPr>
              <a:spLocks noChangeArrowheads="1"/>
            </p:cNvSpPr>
            <p:nvPr/>
          </p:nvSpPr>
          <p:spPr bwMode="auto">
            <a:xfrm>
              <a:off x="953" y="2192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98" name="Rectangle 186"/>
            <p:cNvSpPr>
              <a:spLocks noChangeArrowheads="1"/>
            </p:cNvSpPr>
            <p:nvPr/>
          </p:nvSpPr>
          <p:spPr bwMode="auto">
            <a:xfrm>
              <a:off x="2186" y="2190"/>
              <a:ext cx="4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-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699" name="Rectangle 187"/>
            <p:cNvSpPr>
              <a:spLocks noChangeArrowheads="1"/>
            </p:cNvSpPr>
            <p:nvPr/>
          </p:nvSpPr>
          <p:spPr bwMode="auto">
            <a:xfrm>
              <a:off x="2227" y="2190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170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0" name="Rectangle 188"/>
            <p:cNvSpPr>
              <a:spLocks noChangeArrowheads="1"/>
            </p:cNvSpPr>
            <p:nvPr/>
          </p:nvSpPr>
          <p:spPr bwMode="auto">
            <a:xfrm>
              <a:off x="2435" y="219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1" name="Rectangle 189"/>
            <p:cNvSpPr>
              <a:spLocks noChangeArrowheads="1"/>
            </p:cNvSpPr>
            <p:nvPr/>
          </p:nvSpPr>
          <p:spPr bwMode="auto">
            <a:xfrm>
              <a:off x="2728" y="2190"/>
              <a:ext cx="4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-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2" name="Rectangle 190"/>
            <p:cNvSpPr>
              <a:spLocks noChangeArrowheads="1"/>
            </p:cNvSpPr>
            <p:nvPr/>
          </p:nvSpPr>
          <p:spPr bwMode="auto">
            <a:xfrm>
              <a:off x="2769" y="2190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200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3" name="Rectangle 191"/>
            <p:cNvSpPr>
              <a:spLocks noChangeArrowheads="1"/>
            </p:cNvSpPr>
            <p:nvPr/>
          </p:nvSpPr>
          <p:spPr bwMode="auto">
            <a:xfrm>
              <a:off x="2977" y="219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4" name="Rectangle 192"/>
            <p:cNvSpPr>
              <a:spLocks noChangeArrowheads="1"/>
            </p:cNvSpPr>
            <p:nvPr/>
          </p:nvSpPr>
          <p:spPr bwMode="auto">
            <a:xfrm>
              <a:off x="3305" y="2190"/>
              <a:ext cx="4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-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5" name="Rectangle 193"/>
            <p:cNvSpPr>
              <a:spLocks noChangeArrowheads="1"/>
            </p:cNvSpPr>
            <p:nvPr/>
          </p:nvSpPr>
          <p:spPr bwMode="auto">
            <a:xfrm>
              <a:off x="3345" y="2190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80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6" name="Rectangle 194"/>
            <p:cNvSpPr>
              <a:spLocks noChangeArrowheads="1"/>
            </p:cNvSpPr>
            <p:nvPr/>
          </p:nvSpPr>
          <p:spPr bwMode="auto">
            <a:xfrm>
              <a:off x="3484" y="219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7" name="Rectangle 195"/>
            <p:cNvSpPr>
              <a:spLocks noChangeArrowheads="1"/>
            </p:cNvSpPr>
            <p:nvPr/>
          </p:nvSpPr>
          <p:spPr bwMode="auto">
            <a:xfrm>
              <a:off x="3937" y="219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8" name="Rectangle 196"/>
            <p:cNvSpPr>
              <a:spLocks noChangeArrowheads="1"/>
            </p:cNvSpPr>
            <p:nvPr/>
          </p:nvSpPr>
          <p:spPr bwMode="auto">
            <a:xfrm>
              <a:off x="4478" y="219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09" name="Rectangle 197"/>
            <p:cNvSpPr>
              <a:spLocks noChangeArrowheads="1"/>
            </p:cNvSpPr>
            <p:nvPr/>
          </p:nvSpPr>
          <p:spPr bwMode="auto">
            <a:xfrm>
              <a:off x="4916" y="2190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450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10" name="Rectangle 198"/>
            <p:cNvSpPr>
              <a:spLocks noChangeArrowheads="1"/>
            </p:cNvSpPr>
            <p:nvPr/>
          </p:nvSpPr>
          <p:spPr bwMode="auto">
            <a:xfrm>
              <a:off x="5124" y="219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11" name="Rectangle 199"/>
            <p:cNvSpPr>
              <a:spLocks noChangeArrowheads="1"/>
            </p:cNvSpPr>
            <p:nvPr/>
          </p:nvSpPr>
          <p:spPr bwMode="auto">
            <a:xfrm>
              <a:off x="384" y="2178"/>
              <a:ext cx="22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12" name="Line 200"/>
            <p:cNvSpPr>
              <a:spLocks noChangeShapeType="1"/>
            </p:cNvSpPr>
            <p:nvPr/>
          </p:nvSpPr>
          <p:spPr bwMode="auto">
            <a:xfrm>
              <a:off x="384" y="2178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13" name="Rectangle 201"/>
            <p:cNvSpPr>
              <a:spLocks noChangeArrowheads="1"/>
            </p:cNvSpPr>
            <p:nvPr/>
          </p:nvSpPr>
          <p:spPr bwMode="auto">
            <a:xfrm>
              <a:off x="406" y="2178"/>
              <a:ext cx="1630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14" name="Line 202"/>
            <p:cNvSpPr>
              <a:spLocks noChangeShapeType="1"/>
            </p:cNvSpPr>
            <p:nvPr/>
          </p:nvSpPr>
          <p:spPr bwMode="auto">
            <a:xfrm>
              <a:off x="406" y="2178"/>
              <a:ext cx="16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15" name="Rectangle 203"/>
            <p:cNvSpPr>
              <a:spLocks noChangeArrowheads="1"/>
            </p:cNvSpPr>
            <p:nvPr/>
          </p:nvSpPr>
          <p:spPr bwMode="auto">
            <a:xfrm>
              <a:off x="2036" y="2178"/>
              <a:ext cx="8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16" name="Line 204"/>
            <p:cNvSpPr>
              <a:spLocks noChangeShapeType="1"/>
            </p:cNvSpPr>
            <p:nvPr/>
          </p:nvSpPr>
          <p:spPr bwMode="auto">
            <a:xfrm>
              <a:off x="2036" y="2178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17" name="Line 205"/>
            <p:cNvSpPr>
              <a:spLocks noChangeShapeType="1"/>
            </p:cNvSpPr>
            <p:nvPr/>
          </p:nvSpPr>
          <p:spPr bwMode="auto">
            <a:xfrm>
              <a:off x="2036" y="2178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18" name="Rectangle 206"/>
            <p:cNvSpPr>
              <a:spLocks noChangeArrowheads="1"/>
            </p:cNvSpPr>
            <p:nvPr/>
          </p:nvSpPr>
          <p:spPr bwMode="auto">
            <a:xfrm>
              <a:off x="2044" y="2178"/>
              <a:ext cx="534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19" name="Line 207"/>
            <p:cNvSpPr>
              <a:spLocks noChangeShapeType="1"/>
            </p:cNvSpPr>
            <p:nvPr/>
          </p:nvSpPr>
          <p:spPr bwMode="auto">
            <a:xfrm>
              <a:off x="2044" y="2178"/>
              <a:ext cx="5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0" name="Rectangle 208"/>
            <p:cNvSpPr>
              <a:spLocks noChangeArrowheads="1"/>
            </p:cNvSpPr>
            <p:nvPr/>
          </p:nvSpPr>
          <p:spPr bwMode="auto">
            <a:xfrm>
              <a:off x="2578" y="2178"/>
              <a:ext cx="8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1" name="Line 209"/>
            <p:cNvSpPr>
              <a:spLocks noChangeShapeType="1"/>
            </p:cNvSpPr>
            <p:nvPr/>
          </p:nvSpPr>
          <p:spPr bwMode="auto">
            <a:xfrm>
              <a:off x="2578" y="2178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2" name="Line 210"/>
            <p:cNvSpPr>
              <a:spLocks noChangeShapeType="1"/>
            </p:cNvSpPr>
            <p:nvPr/>
          </p:nvSpPr>
          <p:spPr bwMode="auto">
            <a:xfrm>
              <a:off x="2578" y="2178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3" name="Rectangle 211"/>
            <p:cNvSpPr>
              <a:spLocks noChangeArrowheads="1"/>
            </p:cNvSpPr>
            <p:nvPr/>
          </p:nvSpPr>
          <p:spPr bwMode="auto">
            <a:xfrm>
              <a:off x="2586" y="2178"/>
              <a:ext cx="533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4" name="Line 212"/>
            <p:cNvSpPr>
              <a:spLocks noChangeShapeType="1"/>
            </p:cNvSpPr>
            <p:nvPr/>
          </p:nvSpPr>
          <p:spPr bwMode="auto">
            <a:xfrm>
              <a:off x="2586" y="2178"/>
              <a:ext cx="5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5" name="Rectangle 213"/>
            <p:cNvSpPr>
              <a:spLocks noChangeArrowheads="1"/>
            </p:cNvSpPr>
            <p:nvPr/>
          </p:nvSpPr>
          <p:spPr bwMode="auto">
            <a:xfrm>
              <a:off x="3119" y="2178"/>
              <a:ext cx="7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6" name="Line 214"/>
            <p:cNvSpPr>
              <a:spLocks noChangeShapeType="1"/>
            </p:cNvSpPr>
            <p:nvPr/>
          </p:nvSpPr>
          <p:spPr bwMode="auto">
            <a:xfrm>
              <a:off x="3119" y="2178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7" name="Line 215"/>
            <p:cNvSpPr>
              <a:spLocks noChangeShapeType="1"/>
            </p:cNvSpPr>
            <p:nvPr/>
          </p:nvSpPr>
          <p:spPr bwMode="auto">
            <a:xfrm>
              <a:off x="3119" y="2178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8" name="Rectangle 216"/>
            <p:cNvSpPr>
              <a:spLocks noChangeArrowheads="1"/>
            </p:cNvSpPr>
            <p:nvPr/>
          </p:nvSpPr>
          <p:spPr bwMode="auto">
            <a:xfrm>
              <a:off x="3126" y="2178"/>
              <a:ext cx="535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29" name="Line 217"/>
            <p:cNvSpPr>
              <a:spLocks noChangeShapeType="1"/>
            </p:cNvSpPr>
            <p:nvPr/>
          </p:nvSpPr>
          <p:spPr bwMode="auto">
            <a:xfrm>
              <a:off x="3126" y="2178"/>
              <a:ext cx="5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0" name="Rectangle 218"/>
            <p:cNvSpPr>
              <a:spLocks noChangeArrowheads="1"/>
            </p:cNvSpPr>
            <p:nvPr/>
          </p:nvSpPr>
          <p:spPr bwMode="auto">
            <a:xfrm>
              <a:off x="3661" y="2178"/>
              <a:ext cx="7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1" name="Line 219"/>
            <p:cNvSpPr>
              <a:spLocks noChangeShapeType="1"/>
            </p:cNvSpPr>
            <p:nvPr/>
          </p:nvSpPr>
          <p:spPr bwMode="auto">
            <a:xfrm>
              <a:off x="3661" y="2178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2" name="Line 220"/>
            <p:cNvSpPr>
              <a:spLocks noChangeShapeType="1"/>
            </p:cNvSpPr>
            <p:nvPr/>
          </p:nvSpPr>
          <p:spPr bwMode="auto">
            <a:xfrm>
              <a:off x="3661" y="2178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3" name="Rectangle 221"/>
            <p:cNvSpPr>
              <a:spLocks noChangeArrowheads="1"/>
            </p:cNvSpPr>
            <p:nvPr/>
          </p:nvSpPr>
          <p:spPr bwMode="auto">
            <a:xfrm>
              <a:off x="3668" y="2178"/>
              <a:ext cx="535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4" name="Line 222"/>
            <p:cNvSpPr>
              <a:spLocks noChangeShapeType="1"/>
            </p:cNvSpPr>
            <p:nvPr/>
          </p:nvSpPr>
          <p:spPr bwMode="auto">
            <a:xfrm>
              <a:off x="3668" y="2178"/>
              <a:ext cx="5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5" name="Rectangle 223"/>
            <p:cNvSpPr>
              <a:spLocks noChangeArrowheads="1"/>
            </p:cNvSpPr>
            <p:nvPr/>
          </p:nvSpPr>
          <p:spPr bwMode="auto">
            <a:xfrm>
              <a:off x="4203" y="2178"/>
              <a:ext cx="7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6" name="Line 224"/>
            <p:cNvSpPr>
              <a:spLocks noChangeShapeType="1"/>
            </p:cNvSpPr>
            <p:nvPr/>
          </p:nvSpPr>
          <p:spPr bwMode="auto">
            <a:xfrm>
              <a:off x="4203" y="2178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7" name="Line 225"/>
            <p:cNvSpPr>
              <a:spLocks noChangeShapeType="1"/>
            </p:cNvSpPr>
            <p:nvPr/>
          </p:nvSpPr>
          <p:spPr bwMode="auto">
            <a:xfrm>
              <a:off x="4203" y="2178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8" name="Rectangle 226"/>
            <p:cNvSpPr>
              <a:spLocks noChangeArrowheads="1"/>
            </p:cNvSpPr>
            <p:nvPr/>
          </p:nvSpPr>
          <p:spPr bwMode="auto">
            <a:xfrm>
              <a:off x="4210" y="2178"/>
              <a:ext cx="528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39" name="Line 227"/>
            <p:cNvSpPr>
              <a:spLocks noChangeShapeType="1"/>
            </p:cNvSpPr>
            <p:nvPr/>
          </p:nvSpPr>
          <p:spPr bwMode="auto">
            <a:xfrm>
              <a:off x="4210" y="2178"/>
              <a:ext cx="52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0" name="Rectangle 228"/>
            <p:cNvSpPr>
              <a:spLocks noChangeArrowheads="1"/>
            </p:cNvSpPr>
            <p:nvPr/>
          </p:nvSpPr>
          <p:spPr bwMode="auto">
            <a:xfrm>
              <a:off x="4738" y="2178"/>
              <a:ext cx="22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1" name="Line 229"/>
            <p:cNvSpPr>
              <a:spLocks noChangeShapeType="1"/>
            </p:cNvSpPr>
            <p:nvPr/>
          </p:nvSpPr>
          <p:spPr bwMode="auto">
            <a:xfrm>
              <a:off x="4738" y="2178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2" name="Rectangle 230"/>
            <p:cNvSpPr>
              <a:spLocks noChangeArrowheads="1"/>
            </p:cNvSpPr>
            <p:nvPr/>
          </p:nvSpPr>
          <p:spPr bwMode="auto">
            <a:xfrm>
              <a:off x="4760" y="2178"/>
              <a:ext cx="520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3" name="Line 231"/>
            <p:cNvSpPr>
              <a:spLocks noChangeShapeType="1"/>
            </p:cNvSpPr>
            <p:nvPr/>
          </p:nvSpPr>
          <p:spPr bwMode="auto">
            <a:xfrm>
              <a:off x="4760" y="2178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4" name="Rectangle 232"/>
            <p:cNvSpPr>
              <a:spLocks noChangeArrowheads="1"/>
            </p:cNvSpPr>
            <p:nvPr/>
          </p:nvSpPr>
          <p:spPr bwMode="auto">
            <a:xfrm>
              <a:off x="5280" y="2178"/>
              <a:ext cx="22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5" name="Line 233"/>
            <p:cNvSpPr>
              <a:spLocks noChangeShapeType="1"/>
            </p:cNvSpPr>
            <p:nvPr/>
          </p:nvSpPr>
          <p:spPr bwMode="auto">
            <a:xfrm>
              <a:off x="5280" y="2178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6" name="Rectangle 234"/>
            <p:cNvSpPr>
              <a:spLocks noChangeArrowheads="1"/>
            </p:cNvSpPr>
            <p:nvPr/>
          </p:nvSpPr>
          <p:spPr bwMode="auto">
            <a:xfrm>
              <a:off x="384" y="2186"/>
              <a:ext cx="22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7" name="Line 235"/>
            <p:cNvSpPr>
              <a:spLocks noChangeShapeType="1"/>
            </p:cNvSpPr>
            <p:nvPr/>
          </p:nvSpPr>
          <p:spPr bwMode="auto">
            <a:xfrm>
              <a:off x="384" y="218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8" name="Rectangle 236"/>
            <p:cNvSpPr>
              <a:spLocks noChangeArrowheads="1"/>
            </p:cNvSpPr>
            <p:nvPr/>
          </p:nvSpPr>
          <p:spPr bwMode="auto">
            <a:xfrm>
              <a:off x="2036" y="2186"/>
              <a:ext cx="8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49" name="Line 237"/>
            <p:cNvSpPr>
              <a:spLocks noChangeShapeType="1"/>
            </p:cNvSpPr>
            <p:nvPr/>
          </p:nvSpPr>
          <p:spPr bwMode="auto">
            <a:xfrm>
              <a:off x="2036" y="218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0" name="Rectangle 238"/>
            <p:cNvSpPr>
              <a:spLocks noChangeArrowheads="1"/>
            </p:cNvSpPr>
            <p:nvPr/>
          </p:nvSpPr>
          <p:spPr bwMode="auto">
            <a:xfrm>
              <a:off x="2578" y="2186"/>
              <a:ext cx="8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1" name="Line 239"/>
            <p:cNvSpPr>
              <a:spLocks noChangeShapeType="1"/>
            </p:cNvSpPr>
            <p:nvPr/>
          </p:nvSpPr>
          <p:spPr bwMode="auto">
            <a:xfrm>
              <a:off x="2578" y="218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2" name="Rectangle 240"/>
            <p:cNvSpPr>
              <a:spLocks noChangeArrowheads="1"/>
            </p:cNvSpPr>
            <p:nvPr/>
          </p:nvSpPr>
          <p:spPr bwMode="auto">
            <a:xfrm>
              <a:off x="3119" y="2186"/>
              <a:ext cx="7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3" name="Line 241"/>
            <p:cNvSpPr>
              <a:spLocks noChangeShapeType="1"/>
            </p:cNvSpPr>
            <p:nvPr/>
          </p:nvSpPr>
          <p:spPr bwMode="auto">
            <a:xfrm>
              <a:off x="3119" y="218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4" name="Rectangle 242"/>
            <p:cNvSpPr>
              <a:spLocks noChangeArrowheads="1"/>
            </p:cNvSpPr>
            <p:nvPr/>
          </p:nvSpPr>
          <p:spPr bwMode="auto">
            <a:xfrm>
              <a:off x="3661" y="2186"/>
              <a:ext cx="7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5" name="Line 243"/>
            <p:cNvSpPr>
              <a:spLocks noChangeShapeType="1"/>
            </p:cNvSpPr>
            <p:nvPr/>
          </p:nvSpPr>
          <p:spPr bwMode="auto">
            <a:xfrm>
              <a:off x="3661" y="218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6" name="Rectangle 244"/>
            <p:cNvSpPr>
              <a:spLocks noChangeArrowheads="1"/>
            </p:cNvSpPr>
            <p:nvPr/>
          </p:nvSpPr>
          <p:spPr bwMode="auto">
            <a:xfrm>
              <a:off x="4203" y="2186"/>
              <a:ext cx="7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7" name="Line 245"/>
            <p:cNvSpPr>
              <a:spLocks noChangeShapeType="1"/>
            </p:cNvSpPr>
            <p:nvPr/>
          </p:nvSpPr>
          <p:spPr bwMode="auto">
            <a:xfrm>
              <a:off x="4203" y="218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8" name="Rectangle 246"/>
            <p:cNvSpPr>
              <a:spLocks noChangeArrowheads="1"/>
            </p:cNvSpPr>
            <p:nvPr/>
          </p:nvSpPr>
          <p:spPr bwMode="auto">
            <a:xfrm>
              <a:off x="4738" y="2186"/>
              <a:ext cx="22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59" name="Line 247"/>
            <p:cNvSpPr>
              <a:spLocks noChangeShapeType="1"/>
            </p:cNvSpPr>
            <p:nvPr/>
          </p:nvSpPr>
          <p:spPr bwMode="auto">
            <a:xfrm>
              <a:off x="4738" y="218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60" name="Rectangle 248"/>
            <p:cNvSpPr>
              <a:spLocks noChangeArrowheads="1"/>
            </p:cNvSpPr>
            <p:nvPr/>
          </p:nvSpPr>
          <p:spPr bwMode="auto">
            <a:xfrm>
              <a:off x="5280" y="2186"/>
              <a:ext cx="22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61" name="Line 249"/>
            <p:cNvSpPr>
              <a:spLocks noChangeShapeType="1"/>
            </p:cNvSpPr>
            <p:nvPr/>
          </p:nvSpPr>
          <p:spPr bwMode="auto">
            <a:xfrm>
              <a:off x="5280" y="218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62" name="Rectangle 250"/>
            <p:cNvSpPr>
              <a:spLocks noChangeArrowheads="1"/>
            </p:cNvSpPr>
            <p:nvPr/>
          </p:nvSpPr>
          <p:spPr bwMode="auto">
            <a:xfrm>
              <a:off x="431" y="2372"/>
              <a:ext cx="6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Überschuss/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63" name="Rectangle 251"/>
            <p:cNvSpPr>
              <a:spLocks noChangeArrowheads="1"/>
            </p:cNvSpPr>
            <p:nvPr/>
          </p:nvSpPr>
          <p:spPr bwMode="auto">
            <a:xfrm>
              <a:off x="1071" y="2372"/>
              <a:ext cx="4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-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64" name="Rectangle 252"/>
            <p:cNvSpPr>
              <a:spLocks noChangeArrowheads="1"/>
            </p:cNvSpPr>
            <p:nvPr/>
          </p:nvSpPr>
          <p:spPr bwMode="auto">
            <a:xfrm>
              <a:off x="1112" y="2372"/>
              <a:ext cx="3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Defizit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65" name="Rectangle 253"/>
            <p:cNvSpPr>
              <a:spLocks noChangeArrowheads="1"/>
            </p:cNvSpPr>
            <p:nvPr/>
          </p:nvSpPr>
          <p:spPr bwMode="auto">
            <a:xfrm>
              <a:off x="1462" y="2372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66" name="Rectangle 254"/>
            <p:cNvSpPr>
              <a:spLocks noChangeArrowheads="1"/>
            </p:cNvSpPr>
            <p:nvPr/>
          </p:nvSpPr>
          <p:spPr bwMode="auto">
            <a:xfrm>
              <a:off x="2186" y="2370"/>
              <a:ext cx="4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-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67" name="Rectangle 255"/>
            <p:cNvSpPr>
              <a:spLocks noChangeArrowheads="1"/>
            </p:cNvSpPr>
            <p:nvPr/>
          </p:nvSpPr>
          <p:spPr bwMode="auto">
            <a:xfrm>
              <a:off x="2227" y="2370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170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68" name="Rectangle 256"/>
            <p:cNvSpPr>
              <a:spLocks noChangeArrowheads="1"/>
            </p:cNvSpPr>
            <p:nvPr/>
          </p:nvSpPr>
          <p:spPr bwMode="auto">
            <a:xfrm>
              <a:off x="2435" y="237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69" name="Rectangle 257"/>
            <p:cNvSpPr>
              <a:spLocks noChangeArrowheads="1"/>
            </p:cNvSpPr>
            <p:nvPr/>
          </p:nvSpPr>
          <p:spPr bwMode="auto">
            <a:xfrm>
              <a:off x="2728" y="2370"/>
              <a:ext cx="4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-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0" name="Rectangle 258"/>
            <p:cNvSpPr>
              <a:spLocks noChangeArrowheads="1"/>
            </p:cNvSpPr>
            <p:nvPr/>
          </p:nvSpPr>
          <p:spPr bwMode="auto">
            <a:xfrm>
              <a:off x="2769" y="2370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200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1" name="Rectangle 259"/>
            <p:cNvSpPr>
              <a:spLocks noChangeArrowheads="1"/>
            </p:cNvSpPr>
            <p:nvPr/>
          </p:nvSpPr>
          <p:spPr bwMode="auto">
            <a:xfrm>
              <a:off x="2977" y="237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2" name="Rectangle 260"/>
            <p:cNvSpPr>
              <a:spLocks noChangeArrowheads="1"/>
            </p:cNvSpPr>
            <p:nvPr/>
          </p:nvSpPr>
          <p:spPr bwMode="auto">
            <a:xfrm>
              <a:off x="3291" y="2370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170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3" name="Rectangle 261"/>
            <p:cNvSpPr>
              <a:spLocks noChangeArrowheads="1"/>
            </p:cNvSpPr>
            <p:nvPr/>
          </p:nvSpPr>
          <p:spPr bwMode="auto">
            <a:xfrm>
              <a:off x="3499" y="237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4" name="Rectangle 262"/>
            <p:cNvSpPr>
              <a:spLocks noChangeArrowheads="1"/>
            </p:cNvSpPr>
            <p:nvPr/>
          </p:nvSpPr>
          <p:spPr bwMode="auto">
            <a:xfrm>
              <a:off x="3833" y="2370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100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5" name="Rectangle 263"/>
            <p:cNvSpPr>
              <a:spLocks noChangeArrowheads="1"/>
            </p:cNvSpPr>
            <p:nvPr/>
          </p:nvSpPr>
          <p:spPr bwMode="auto">
            <a:xfrm>
              <a:off x="4041" y="237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6" name="Rectangle 264"/>
            <p:cNvSpPr>
              <a:spLocks noChangeArrowheads="1"/>
            </p:cNvSpPr>
            <p:nvPr/>
          </p:nvSpPr>
          <p:spPr bwMode="auto">
            <a:xfrm>
              <a:off x="4374" y="2370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200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7" name="Rectangle 265"/>
            <p:cNvSpPr>
              <a:spLocks noChangeArrowheads="1"/>
            </p:cNvSpPr>
            <p:nvPr/>
          </p:nvSpPr>
          <p:spPr bwMode="auto">
            <a:xfrm>
              <a:off x="4582" y="237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8" name="Rectangle 266"/>
            <p:cNvSpPr>
              <a:spLocks noChangeArrowheads="1"/>
            </p:cNvSpPr>
            <p:nvPr/>
          </p:nvSpPr>
          <p:spPr bwMode="auto">
            <a:xfrm>
              <a:off x="4916" y="2370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100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79" name="Rectangle 267"/>
            <p:cNvSpPr>
              <a:spLocks noChangeArrowheads="1"/>
            </p:cNvSpPr>
            <p:nvPr/>
          </p:nvSpPr>
          <p:spPr bwMode="auto">
            <a:xfrm>
              <a:off x="5124" y="237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780" name="Rectangle 268"/>
            <p:cNvSpPr>
              <a:spLocks noChangeArrowheads="1"/>
            </p:cNvSpPr>
            <p:nvPr/>
          </p:nvSpPr>
          <p:spPr bwMode="auto">
            <a:xfrm>
              <a:off x="384" y="2341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81" name="Line 269"/>
            <p:cNvSpPr>
              <a:spLocks noChangeShapeType="1"/>
            </p:cNvSpPr>
            <p:nvPr/>
          </p:nvSpPr>
          <p:spPr bwMode="auto">
            <a:xfrm>
              <a:off x="384" y="2341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82" name="Rectangle 270"/>
            <p:cNvSpPr>
              <a:spLocks noChangeArrowheads="1"/>
            </p:cNvSpPr>
            <p:nvPr/>
          </p:nvSpPr>
          <p:spPr bwMode="auto">
            <a:xfrm>
              <a:off x="406" y="2341"/>
              <a:ext cx="163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83" name="Line 271"/>
            <p:cNvSpPr>
              <a:spLocks noChangeShapeType="1"/>
            </p:cNvSpPr>
            <p:nvPr/>
          </p:nvSpPr>
          <p:spPr bwMode="auto">
            <a:xfrm>
              <a:off x="406" y="2341"/>
              <a:ext cx="16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84" name="Line 272"/>
            <p:cNvSpPr>
              <a:spLocks noChangeShapeType="1"/>
            </p:cNvSpPr>
            <p:nvPr/>
          </p:nvSpPr>
          <p:spPr bwMode="auto">
            <a:xfrm>
              <a:off x="2036" y="2365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85" name="Rectangle 273"/>
            <p:cNvSpPr>
              <a:spLocks noChangeArrowheads="1"/>
            </p:cNvSpPr>
            <p:nvPr/>
          </p:nvSpPr>
          <p:spPr bwMode="auto">
            <a:xfrm>
              <a:off x="2036" y="234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86" name="Line 274"/>
            <p:cNvSpPr>
              <a:spLocks noChangeShapeType="1"/>
            </p:cNvSpPr>
            <p:nvPr/>
          </p:nvSpPr>
          <p:spPr bwMode="auto">
            <a:xfrm>
              <a:off x="2036" y="234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87" name="Line 275"/>
            <p:cNvSpPr>
              <a:spLocks noChangeShapeType="1"/>
            </p:cNvSpPr>
            <p:nvPr/>
          </p:nvSpPr>
          <p:spPr bwMode="auto">
            <a:xfrm>
              <a:off x="2036" y="234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88" name="Rectangle 276"/>
            <p:cNvSpPr>
              <a:spLocks noChangeArrowheads="1"/>
            </p:cNvSpPr>
            <p:nvPr/>
          </p:nvSpPr>
          <p:spPr bwMode="auto">
            <a:xfrm>
              <a:off x="2058" y="2341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89" name="Line 277"/>
            <p:cNvSpPr>
              <a:spLocks noChangeShapeType="1"/>
            </p:cNvSpPr>
            <p:nvPr/>
          </p:nvSpPr>
          <p:spPr bwMode="auto">
            <a:xfrm>
              <a:off x="2058" y="2341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0" name="Line 278"/>
            <p:cNvSpPr>
              <a:spLocks noChangeShapeType="1"/>
            </p:cNvSpPr>
            <p:nvPr/>
          </p:nvSpPr>
          <p:spPr bwMode="auto">
            <a:xfrm>
              <a:off x="2578" y="2365"/>
              <a:ext cx="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1" name="Rectangle 279"/>
            <p:cNvSpPr>
              <a:spLocks noChangeArrowheads="1"/>
            </p:cNvSpPr>
            <p:nvPr/>
          </p:nvSpPr>
          <p:spPr bwMode="auto">
            <a:xfrm>
              <a:off x="2578" y="234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2" name="Line 280"/>
            <p:cNvSpPr>
              <a:spLocks noChangeShapeType="1"/>
            </p:cNvSpPr>
            <p:nvPr/>
          </p:nvSpPr>
          <p:spPr bwMode="auto">
            <a:xfrm>
              <a:off x="2578" y="234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3" name="Line 281"/>
            <p:cNvSpPr>
              <a:spLocks noChangeShapeType="1"/>
            </p:cNvSpPr>
            <p:nvPr/>
          </p:nvSpPr>
          <p:spPr bwMode="auto">
            <a:xfrm>
              <a:off x="2578" y="234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4" name="Rectangle 282"/>
            <p:cNvSpPr>
              <a:spLocks noChangeArrowheads="1"/>
            </p:cNvSpPr>
            <p:nvPr/>
          </p:nvSpPr>
          <p:spPr bwMode="auto">
            <a:xfrm>
              <a:off x="2600" y="2341"/>
              <a:ext cx="519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5" name="Line 283"/>
            <p:cNvSpPr>
              <a:spLocks noChangeShapeType="1"/>
            </p:cNvSpPr>
            <p:nvPr/>
          </p:nvSpPr>
          <p:spPr bwMode="auto">
            <a:xfrm>
              <a:off x="2600" y="2341"/>
              <a:ext cx="5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6" name="Line 284"/>
            <p:cNvSpPr>
              <a:spLocks noChangeShapeType="1"/>
            </p:cNvSpPr>
            <p:nvPr/>
          </p:nvSpPr>
          <p:spPr bwMode="auto">
            <a:xfrm>
              <a:off x="3119" y="2365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7" name="Rectangle 285"/>
            <p:cNvSpPr>
              <a:spLocks noChangeArrowheads="1"/>
            </p:cNvSpPr>
            <p:nvPr/>
          </p:nvSpPr>
          <p:spPr bwMode="auto">
            <a:xfrm>
              <a:off x="3119" y="234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8" name="Line 286"/>
            <p:cNvSpPr>
              <a:spLocks noChangeShapeType="1"/>
            </p:cNvSpPr>
            <p:nvPr/>
          </p:nvSpPr>
          <p:spPr bwMode="auto">
            <a:xfrm>
              <a:off x="3119" y="234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799" name="Line 287"/>
            <p:cNvSpPr>
              <a:spLocks noChangeShapeType="1"/>
            </p:cNvSpPr>
            <p:nvPr/>
          </p:nvSpPr>
          <p:spPr bwMode="auto">
            <a:xfrm>
              <a:off x="3119" y="234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0" name="Rectangle 288"/>
            <p:cNvSpPr>
              <a:spLocks noChangeArrowheads="1"/>
            </p:cNvSpPr>
            <p:nvPr/>
          </p:nvSpPr>
          <p:spPr bwMode="auto">
            <a:xfrm>
              <a:off x="3141" y="2341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1" name="Line 289"/>
            <p:cNvSpPr>
              <a:spLocks noChangeShapeType="1"/>
            </p:cNvSpPr>
            <p:nvPr/>
          </p:nvSpPr>
          <p:spPr bwMode="auto">
            <a:xfrm>
              <a:off x="3141" y="2341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2" name="Line 290"/>
            <p:cNvSpPr>
              <a:spLocks noChangeShapeType="1"/>
            </p:cNvSpPr>
            <p:nvPr/>
          </p:nvSpPr>
          <p:spPr bwMode="auto">
            <a:xfrm>
              <a:off x="3661" y="2365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3" name="Rectangle 291"/>
            <p:cNvSpPr>
              <a:spLocks noChangeArrowheads="1"/>
            </p:cNvSpPr>
            <p:nvPr/>
          </p:nvSpPr>
          <p:spPr bwMode="auto">
            <a:xfrm>
              <a:off x="3661" y="234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4" name="Line 292"/>
            <p:cNvSpPr>
              <a:spLocks noChangeShapeType="1"/>
            </p:cNvSpPr>
            <p:nvPr/>
          </p:nvSpPr>
          <p:spPr bwMode="auto">
            <a:xfrm>
              <a:off x="3661" y="234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5" name="Line 293"/>
            <p:cNvSpPr>
              <a:spLocks noChangeShapeType="1"/>
            </p:cNvSpPr>
            <p:nvPr/>
          </p:nvSpPr>
          <p:spPr bwMode="auto">
            <a:xfrm>
              <a:off x="3661" y="234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6" name="Rectangle 294"/>
            <p:cNvSpPr>
              <a:spLocks noChangeArrowheads="1"/>
            </p:cNvSpPr>
            <p:nvPr/>
          </p:nvSpPr>
          <p:spPr bwMode="auto">
            <a:xfrm>
              <a:off x="3683" y="2341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7" name="Line 295"/>
            <p:cNvSpPr>
              <a:spLocks noChangeShapeType="1"/>
            </p:cNvSpPr>
            <p:nvPr/>
          </p:nvSpPr>
          <p:spPr bwMode="auto">
            <a:xfrm>
              <a:off x="3683" y="2341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8" name="Line 296"/>
            <p:cNvSpPr>
              <a:spLocks noChangeShapeType="1"/>
            </p:cNvSpPr>
            <p:nvPr/>
          </p:nvSpPr>
          <p:spPr bwMode="auto">
            <a:xfrm>
              <a:off x="4203" y="2365"/>
              <a:ext cx="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09" name="Rectangle 297"/>
            <p:cNvSpPr>
              <a:spLocks noChangeArrowheads="1"/>
            </p:cNvSpPr>
            <p:nvPr/>
          </p:nvSpPr>
          <p:spPr bwMode="auto">
            <a:xfrm>
              <a:off x="4203" y="234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0" name="Line 298"/>
            <p:cNvSpPr>
              <a:spLocks noChangeShapeType="1"/>
            </p:cNvSpPr>
            <p:nvPr/>
          </p:nvSpPr>
          <p:spPr bwMode="auto">
            <a:xfrm>
              <a:off x="4203" y="234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1" name="Line 299"/>
            <p:cNvSpPr>
              <a:spLocks noChangeShapeType="1"/>
            </p:cNvSpPr>
            <p:nvPr/>
          </p:nvSpPr>
          <p:spPr bwMode="auto">
            <a:xfrm>
              <a:off x="4203" y="234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2" name="Rectangle 300"/>
            <p:cNvSpPr>
              <a:spLocks noChangeArrowheads="1"/>
            </p:cNvSpPr>
            <p:nvPr/>
          </p:nvSpPr>
          <p:spPr bwMode="auto">
            <a:xfrm>
              <a:off x="4225" y="2341"/>
              <a:ext cx="513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3" name="Line 301"/>
            <p:cNvSpPr>
              <a:spLocks noChangeShapeType="1"/>
            </p:cNvSpPr>
            <p:nvPr/>
          </p:nvSpPr>
          <p:spPr bwMode="auto">
            <a:xfrm>
              <a:off x="4225" y="2341"/>
              <a:ext cx="5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4" name="Rectangle 302"/>
            <p:cNvSpPr>
              <a:spLocks noChangeArrowheads="1"/>
            </p:cNvSpPr>
            <p:nvPr/>
          </p:nvSpPr>
          <p:spPr bwMode="auto">
            <a:xfrm>
              <a:off x="4738" y="2341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5" name="Line 303"/>
            <p:cNvSpPr>
              <a:spLocks noChangeShapeType="1"/>
            </p:cNvSpPr>
            <p:nvPr/>
          </p:nvSpPr>
          <p:spPr bwMode="auto">
            <a:xfrm>
              <a:off x="4738" y="2341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6" name="Rectangle 304"/>
            <p:cNvSpPr>
              <a:spLocks noChangeArrowheads="1"/>
            </p:cNvSpPr>
            <p:nvPr/>
          </p:nvSpPr>
          <p:spPr bwMode="auto">
            <a:xfrm>
              <a:off x="4760" y="2341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7" name="Line 305"/>
            <p:cNvSpPr>
              <a:spLocks noChangeShapeType="1"/>
            </p:cNvSpPr>
            <p:nvPr/>
          </p:nvSpPr>
          <p:spPr bwMode="auto">
            <a:xfrm>
              <a:off x="4760" y="2341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8" name="Rectangle 306"/>
            <p:cNvSpPr>
              <a:spLocks noChangeArrowheads="1"/>
            </p:cNvSpPr>
            <p:nvPr/>
          </p:nvSpPr>
          <p:spPr bwMode="auto">
            <a:xfrm>
              <a:off x="5280" y="2341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19" name="Line 307"/>
            <p:cNvSpPr>
              <a:spLocks noChangeShapeType="1"/>
            </p:cNvSpPr>
            <p:nvPr/>
          </p:nvSpPr>
          <p:spPr bwMode="auto">
            <a:xfrm>
              <a:off x="5280" y="2341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0" name="Rectangle 308"/>
            <p:cNvSpPr>
              <a:spLocks noChangeArrowheads="1"/>
            </p:cNvSpPr>
            <p:nvPr/>
          </p:nvSpPr>
          <p:spPr bwMode="auto">
            <a:xfrm>
              <a:off x="384" y="2366"/>
              <a:ext cx="22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1" name="Line 309"/>
            <p:cNvSpPr>
              <a:spLocks noChangeShapeType="1"/>
            </p:cNvSpPr>
            <p:nvPr/>
          </p:nvSpPr>
          <p:spPr bwMode="auto">
            <a:xfrm>
              <a:off x="384" y="236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2" name="Rectangle 310"/>
            <p:cNvSpPr>
              <a:spLocks noChangeArrowheads="1"/>
            </p:cNvSpPr>
            <p:nvPr/>
          </p:nvSpPr>
          <p:spPr bwMode="auto">
            <a:xfrm>
              <a:off x="2036" y="2366"/>
              <a:ext cx="8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3" name="Line 311"/>
            <p:cNvSpPr>
              <a:spLocks noChangeShapeType="1"/>
            </p:cNvSpPr>
            <p:nvPr/>
          </p:nvSpPr>
          <p:spPr bwMode="auto">
            <a:xfrm>
              <a:off x="2036" y="236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4" name="Rectangle 312"/>
            <p:cNvSpPr>
              <a:spLocks noChangeArrowheads="1"/>
            </p:cNvSpPr>
            <p:nvPr/>
          </p:nvSpPr>
          <p:spPr bwMode="auto">
            <a:xfrm>
              <a:off x="2578" y="2366"/>
              <a:ext cx="8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5" name="Line 313"/>
            <p:cNvSpPr>
              <a:spLocks noChangeShapeType="1"/>
            </p:cNvSpPr>
            <p:nvPr/>
          </p:nvSpPr>
          <p:spPr bwMode="auto">
            <a:xfrm>
              <a:off x="2578" y="236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6" name="Rectangle 314"/>
            <p:cNvSpPr>
              <a:spLocks noChangeArrowheads="1"/>
            </p:cNvSpPr>
            <p:nvPr/>
          </p:nvSpPr>
          <p:spPr bwMode="auto">
            <a:xfrm>
              <a:off x="3119" y="2366"/>
              <a:ext cx="7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7" name="Line 315"/>
            <p:cNvSpPr>
              <a:spLocks noChangeShapeType="1"/>
            </p:cNvSpPr>
            <p:nvPr/>
          </p:nvSpPr>
          <p:spPr bwMode="auto">
            <a:xfrm>
              <a:off x="3119" y="236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8" name="Rectangle 316"/>
            <p:cNvSpPr>
              <a:spLocks noChangeArrowheads="1"/>
            </p:cNvSpPr>
            <p:nvPr/>
          </p:nvSpPr>
          <p:spPr bwMode="auto">
            <a:xfrm>
              <a:off x="3661" y="2366"/>
              <a:ext cx="7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29" name="Line 317"/>
            <p:cNvSpPr>
              <a:spLocks noChangeShapeType="1"/>
            </p:cNvSpPr>
            <p:nvPr/>
          </p:nvSpPr>
          <p:spPr bwMode="auto">
            <a:xfrm>
              <a:off x="3661" y="236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30" name="Rectangle 318"/>
            <p:cNvSpPr>
              <a:spLocks noChangeArrowheads="1"/>
            </p:cNvSpPr>
            <p:nvPr/>
          </p:nvSpPr>
          <p:spPr bwMode="auto">
            <a:xfrm>
              <a:off x="4203" y="2366"/>
              <a:ext cx="7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31" name="Line 319"/>
            <p:cNvSpPr>
              <a:spLocks noChangeShapeType="1"/>
            </p:cNvSpPr>
            <p:nvPr/>
          </p:nvSpPr>
          <p:spPr bwMode="auto">
            <a:xfrm>
              <a:off x="4203" y="236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32" name="Rectangle 320"/>
            <p:cNvSpPr>
              <a:spLocks noChangeArrowheads="1"/>
            </p:cNvSpPr>
            <p:nvPr/>
          </p:nvSpPr>
          <p:spPr bwMode="auto">
            <a:xfrm>
              <a:off x="4738" y="2366"/>
              <a:ext cx="22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33" name="Line 321"/>
            <p:cNvSpPr>
              <a:spLocks noChangeShapeType="1"/>
            </p:cNvSpPr>
            <p:nvPr/>
          </p:nvSpPr>
          <p:spPr bwMode="auto">
            <a:xfrm>
              <a:off x="4738" y="236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34" name="Rectangle 322"/>
            <p:cNvSpPr>
              <a:spLocks noChangeArrowheads="1"/>
            </p:cNvSpPr>
            <p:nvPr/>
          </p:nvSpPr>
          <p:spPr bwMode="auto">
            <a:xfrm>
              <a:off x="5280" y="2366"/>
              <a:ext cx="22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35" name="Line 323"/>
            <p:cNvSpPr>
              <a:spLocks noChangeShapeType="1"/>
            </p:cNvSpPr>
            <p:nvPr/>
          </p:nvSpPr>
          <p:spPr bwMode="auto">
            <a:xfrm>
              <a:off x="5280" y="236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36" name="Rectangle 324"/>
            <p:cNvSpPr>
              <a:spLocks noChangeArrowheads="1"/>
            </p:cNvSpPr>
            <p:nvPr/>
          </p:nvSpPr>
          <p:spPr bwMode="auto">
            <a:xfrm>
              <a:off x="431" y="2552"/>
              <a:ext cx="69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Kapitalwert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37" name="Rectangle 325"/>
            <p:cNvSpPr>
              <a:spLocks noChangeArrowheads="1"/>
            </p:cNvSpPr>
            <p:nvPr/>
          </p:nvSpPr>
          <p:spPr bwMode="auto">
            <a:xfrm>
              <a:off x="1101" y="2575"/>
              <a:ext cx="36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400">
                  <a:solidFill>
                    <a:srgbClr val="000000"/>
                  </a:solidFill>
                  <a:latin typeface="Times New Roman" pitchFamily="18" charset="0"/>
                </a:rPr>
                <a:t>(i=0,08)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38" name="Rectangle 326"/>
            <p:cNvSpPr>
              <a:spLocks noChangeArrowheads="1"/>
            </p:cNvSpPr>
            <p:nvPr/>
          </p:nvSpPr>
          <p:spPr bwMode="auto">
            <a:xfrm>
              <a:off x="1438" y="2552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39" name="Rectangle 327"/>
            <p:cNvSpPr>
              <a:spLocks noChangeArrowheads="1"/>
            </p:cNvSpPr>
            <p:nvPr/>
          </p:nvSpPr>
          <p:spPr bwMode="auto">
            <a:xfrm>
              <a:off x="2311" y="255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40" name="Rectangle 328"/>
            <p:cNvSpPr>
              <a:spLocks noChangeArrowheads="1"/>
            </p:cNvSpPr>
            <p:nvPr/>
          </p:nvSpPr>
          <p:spPr bwMode="auto">
            <a:xfrm>
              <a:off x="2853" y="255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41" name="Rectangle 329"/>
            <p:cNvSpPr>
              <a:spLocks noChangeArrowheads="1"/>
            </p:cNvSpPr>
            <p:nvPr/>
          </p:nvSpPr>
          <p:spPr bwMode="auto">
            <a:xfrm>
              <a:off x="3395" y="255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42" name="Rectangle 330"/>
            <p:cNvSpPr>
              <a:spLocks noChangeArrowheads="1"/>
            </p:cNvSpPr>
            <p:nvPr/>
          </p:nvSpPr>
          <p:spPr bwMode="auto">
            <a:xfrm>
              <a:off x="3937" y="255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43" name="Rectangle 331"/>
            <p:cNvSpPr>
              <a:spLocks noChangeArrowheads="1"/>
            </p:cNvSpPr>
            <p:nvPr/>
          </p:nvSpPr>
          <p:spPr bwMode="auto">
            <a:xfrm>
              <a:off x="4478" y="255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44" name="Rectangle 332"/>
            <p:cNvSpPr>
              <a:spLocks noChangeArrowheads="1"/>
            </p:cNvSpPr>
            <p:nvPr/>
          </p:nvSpPr>
          <p:spPr bwMode="auto">
            <a:xfrm>
              <a:off x="4760" y="2546"/>
              <a:ext cx="25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45" name="Rectangle 333"/>
            <p:cNvSpPr>
              <a:spLocks noChangeArrowheads="1"/>
            </p:cNvSpPr>
            <p:nvPr/>
          </p:nvSpPr>
          <p:spPr bwMode="auto">
            <a:xfrm>
              <a:off x="5255" y="2546"/>
              <a:ext cx="25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46" name="Rectangle 334"/>
            <p:cNvSpPr>
              <a:spLocks noChangeArrowheads="1"/>
            </p:cNvSpPr>
            <p:nvPr/>
          </p:nvSpPr>
          <p:spPr bwMode="auto">
            <a:xfrm>
              <a:off x="4785" y="2546"/>
              <a:ext cx="470" cy="154"/>
            </a:xfrm>
            <a:prstGeom prst="rect">
              <a:avLst/>
            </a:prstGeom>
            <a:solidFill>
              <a:srgbClr val="ABB1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47" name="Rectangle 335"/>
            <p:cNvSpPr>
              <a:spLocks noChangeArrowheads="1"/>
            </p:cNvSpPr>
            <p:nvPr/>
          </p:nvSpPr>
          <p:spPr bwMode="auto">
            <a:xfrm>
              <a:off x="4951" y="2550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17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48" name="Rectangle 336"/>
            <p:cNvSpPr>
              <a:spLocks noChangeArrowheads="1"/>
            </p:cNvSpPr>
            <p:nvPr/>
          </p:nvSpPr>
          <p:spPr bwMode="auto">
            <a:xfrm>
              <a:off x="5089" y="2550"/>
              <a:ext cx="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de-DE" sz="1600" b="1">
                  <a:solidFill>
                    <a:srgbClr val="000000"/>
                  </a:solidFill>
                </a:rPr>
                <a:t> </a:t>
              </a:r>
              <a:endParaRPr lang="de-DE" sz="1200" b="1">
                <a:solidFill>
                  <a:schemeClr val="bg2"/>
                </a:solidFill>
                <a:latin typeface="Frutiger 45 Light" pitchFamily="34" charset="0"/>
              </a:endParaRPr>
            </a:p>
          </p:txBody>
        </p:sp>
        <p:sp>
          <p:nvSpPr>
            <p:cNvPr id="64849" name="Rectangle 337"/>
            <p:cNvSpPr>
              <a:spLocks noChangeArrowheads="1"/>
            </p:cNvSpPr>
            <p:nvPr/>
          </p:nvSpPr>
          <p:spPr bwMode="auto">
            <a:xfrm>
              <a:off x="384" y="2521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0" name="Line 338"/>
            <p:cNvSpPr>
              <a:spLocks noChangeShapeType="1"/>
            </p:cNvSpPr>
            <p:nvPr/>
          </p:nvSpPr>
          <p:spPr bwMode="auto">
            <a:xfrm>
              <a:off x="384" y="2521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1" name="Rectangle 339"/>
            <p:cNvSpPr>
              <a:spLocks noChangeArrowheads="1"/>
            </p:cNvSpPr>
            <p:nvPr/>
          </p:nvSpPr>
          <p:spPr bwMode="auto">
            <a:xfrm>
              <a:off x="406" y="2521"/>
              <a:ext cx="163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2" name="Line 340"/>
            <p:cNvSpPr>
              <a:spLocks noChangeShapeType="1"/>
            </p:cNvSpPr>
            <p:nvPr/>
          </p:nvSpPr>
          <p:spPr bwMode="auto">
            <a:xfrm>
              <a:off x="406" y="2521"/>
              <a:ext cx="163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3" name="Rectangle 341"/>
            <p:cNvSpPr>
              <a:spLocks noChangeArrowheads="1"/>
            </p:cNvSpPr>
            <p:nvPr/>
          </p:nvSpPr>
          <p:spPr bwMode="auto">
            <a:xfrm>
              <a:off x="2036" y="252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4" name="Line 342"/>
            <p:cNvSpPr>
              <a:spLocks noChangeShapeType="1"/>
            </p:cNvSpPr>
            <p:nvPr/>
          </p:nvSpPr>
          <p:spPr bwMode="auto">
            <a:xfrm>
              <a:off x="2036" y="252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5" name="Line 343"/>
            <p:cNvSpPr>
              <a:spLocks noChangeShapeType="1"/>
            </p:cNvSpPr>
            <p:nvPr/>
          </p:nvSpPr>
          <p:spPr bwMode="auto">
            <a:xfrm>
              <a:off x="2036" y="252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6" name="Rectangle 344"/>
            <p:cNvSpPr>
              <a:spLocks noChangeArrowheads="1"/>
            </p:cNvSpPr>
            <p:nvPr/>
          </p:nvSpPr>
          <p:spPr bwMode="auto">
            <a:xfrm>
              <a:off x="2058" y="2521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7" name="Line 345"/>
            <p:cNvSpPr>
              <a:spLocks noChangeShapeType="1"/>
            </p:cNvSpPr>
            <p:nvPr/>
          </p:nvSpPr>
          <p:spPr bwMode="auto">
            <a:xfrm>
              <a:off x="2058" y="2521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8" name="Rectangle 346"/>
            <p:cNvSpPr>
              <a:spLocks noChangeArrowheads="1"/>
            </p:cNvSpPr>
            <p:nvPr/>
          </p:nvSpPr>
          <p:spPr bwMode="auto">
            <a:xfrm>
              <a:off x="2578" y="252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59" name="Line 347"/>
            <p:cNvSpPr>
              <a:spLocks noChangeShapeType="1"/>
            </p:cNvSpPr>
            <p:nvPr/>
          </p:nvSpPr>
          <p:spPr bwMode="auto">
            <a:xfrm>
              <a:off x="2578" y="252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0" name="Line 348"/>
            <p:cNvSpPr>
              <a:spLocks noChangeShapeType="1"/>
            </p:cNvSpPr>
            <p:nvPr/>
          </p:nvSpPr>
          <p:spPr bwMode="auto">
            <a:xfrm>
              <a:off x="2578" y="252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1" name="Rectangle 349"/>
            <p:cNvSpPr>
              <a:spLocks noChangeArrowheads="1"/>
            </p:cNvSpPr>
            <p:nvPr/>
          </p:nvSpPr>
          <p:spPr bwMode="auto">
            <a:xfrm>
              <a:off x="2600" y="2521"/>
              <a:ext cx="519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2" name="Line 350"/>
            <p:cNvSpPr>
              <a:spLocks noChangeShapeType="1"/>
            </p:cNvSpPr>
            <p:nvPr/>
          </p:nvSpPr>
          <p:spPr bwMode="auto">
            <a:xfrm>
              <a:off x="2600" y="2521"/>
              <a:ext cx="5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3" name="Rectangle 351"/>
            <p:cNvSpPr>
              <a:spLocks noChangeArrowheads="1"/>
            </p:cNvSpPr>
            <p:nvPr/>
          </p:nvSpPr>
          <p:spPr bwMode="auto">
            <a:xfrm>
              <a:off x="3119" y="252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4" name="Line 352"/>
            <p:cNvSpPr>
              <a:spLocks noChangeShapeType="1"/>
            </p:cNvSpPr>
            <p:nvPr/>
          </p:nvSpPr>
          <p:spPr bwMode="auto">
            <a:xfrm>
              <a:off x="3119" y="252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5" name="Line 353"/>
            <p:cNvSpPr>
              <a:spLocks noChangeShapeType="1"/>
            </p:cNvSpPr>
            <p:nvPr/>
          </p:nvSpPr>
          <p:spPr bwMode="auto">
            <a:xfrm>
              <a:off x="3119" y="252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6" name="Rectangle 354"/>
            <p:cNvSpPr>
              <a:spLocks noChangeArrowheads="1"/>
            </p:cNvSpPr>
            <p:nvPr/>
          </p:nvSpPr>
          <p:spPr bwMode="auto">
            <a:xfrm>
              <a:off x="3141" y="2521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7" name="Line 355"/>
            <p:cNvSpPr>
              <a:spLocks noChangeShapeType="1"/>
            </p:cNvSpPr>
            <p:nvPr/>
          </p:nvSpPr>
          <p:spPr bwMode="auto">
            <a:xfrm>
              <a:off x="3141" y="2521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8" name="Rectangle 356"/>
            <p:cNvSpPr>
              <a:spLocks noChangeArrowheads="1"/>
            </p:cNvSpPr>
            <p:nvPr/>
          </p:nvSpPr>
          <p:spPr bwMode="auto">
            <a:xfrm>
              <a:off x="3661" y="252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69" name="Line 357"/>
            <p:cNvSpPr>
              <a:spLocks noChangeShapeType="1"/>
            </p:cNvSpPr>
            <p:nvPr/>
          </p:nvSpPr>
          <p:spPr bwMode="auto">
            <a:xfrm>
              <a:off x="3661" y="252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0" name="Line 358"/>
            <p:cNvSpPr>
              <a:spLocks noChangeShapeType="1"/>
            </p:cNvSpPr>
            <p:nvPr/>
          </p:nvSpPr>
          <p:spPr bwMode="auto">
            <a:xfrm>
              <a:off x="3661" y="252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1" name="Rectangle 359"/>
            <p:cNvSpPr>
              <a:spLocks noChangeArrowheads="1"/>
            </p:cNvSpPr>
            <p:nvPr/>
          </p:nvSpPr>
          <p:spPr bwMode="auto">
            <a:xfrm>
              <a:off x="3683" y="2521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2" name="Line 360"/>
            <p:cNvSpPr>
              <a:spLocks noChangeShapeType="1"/>
            </p:cNvSpPr>
            <p:nvPr/>
          </p:nvSpPr>
          <p:spPr bwMode="auto">
            <a:xfrm>
              <a:off x="3683" y="2521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3" name="Rectangle 361"/>
            <p:cNvSpPr>
              <a:spLocks noChangeArrowheads="1"/>
            </p:cNvSpPr>
            <p:nvPr/>
          </p:nvSpPr>
          <p:spPr bwMode="auto">
            <a:xfrm>
              <a:off x="4203" y="2521"/>
              <a:ext cx="22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4" name="Line 362"/>
            <p:cNvSpPr>
              <a:spLocks noChangeShapeType="1"/>
            </p:cNvSpPr>
            <p:nvPr/>
          </p:nvSpPr>
          <p:spPr bwMode="auto">
            <a:xfrm>
              <a:off x="4203" y="252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5" name="Line 363"/>
            <p:cNvSpPr>
              <a:spLocks noChangeShapeType="1"/>
            </p:cNvSpPr>
            <p:nvPr/>
          </p:nvSpPr>
          <p:spPr bwMode="auto">
            <a:xfrm>
              <a:off x="4203" y="252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6" name="Rectangle 364"/>
            <p:cNvSpPr>
              <a:spLocks noChangeArrowheads="1"/>
            </p:cNvSpPr>
            <p:nvPr/>
          </p:nvSpPr>
          <p:spPr bwMode="auto">
            <a:xfrm>
              <a:off x="4225" y="2521"/>
              <a:ext cx="513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7" name="Line 365"/>
            <p:cNvSpPr>
              <a:spLocks noChangeShapeType="1"/>
            </p:cNvSpPr>
            <p:nvPr/>
          </p:nvSpPr>
          <p:spPr bwMode="auto">
            <a:xfrm>
              <a:off x="4225" y="2521"/>
              <a:ext cx="5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8" name="Rectangle 366"/>
            <p:cNvSpPr>
              <a:spLocks noChangeArrowheads="1"/>
            </p:cNvSpPr>
            <p:nvPr/>
          </p:nvSpPr>
          <p:spPr bwMode="auto">
            <a:xfrm>
              <a:off x="4738" y="2521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79" name="Line 367"/>
            <p:cNvSpPr>
              <a:spLocks noChangeShapeType="1"/>
            </p:cNvSpPr>
            <p:nvPr/>
          </p:nvSpPr>
          <p:spPr bwMode="auto">
            <a:xfrm>
              <a:off x="4738" y="2521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0" name="Rectangle 368"/>
            <p:cNvSpPr>
              <a:spLocks noChangeArrowheads="1"/>
            </p:cNvSpPr>
            <p:nvPr/>
          </p:nvSpPr>
          <p:spPr bwMode="auto">
            <a:xfrm>
              <a:off x="4760" y="2521"/>
              <a:ext cx="520" cy="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1" name="Line 369"/>
            <p:cNvSpPr>
              <a:spLocks noChangeShapeType="1"/>
            </p:cNvSpPr>
            <p:nvPr/>
          </p:nvSpPr>
          <p:spPr bwMode="auto">
            <a:xfrm>
              <a:off x="4760" y="2521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2" name="Rectangle 370"/>
            <p:cNvSpPr>
              <a:spLocks noChangeArrowheads="1"/>
            </p:cNvSpPr>
            <p:nvPr/>
          </p:nvSpPr>
          <p:spPr bwMode="auto">
            <a:xfrm>
              <a:off x="5280" y="2521"/>
              <a:ext cx="22" cy="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3" name="Line 371"/>
            <p:cNvSpPr>
              <a:spLocks noChangeShapeType="1"/>
            </p:cNvSpPr>
            <p:nvPr/>
          </p:nvSpPr>
          <p:spPr bwMode="auto">
            <a:xfrm>
              <a:off x="5280" y="2521"/>
              <a:ext cx="1" cy="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4" name="Rectangle 372"/>
            <p:cNvSpPr>
              <a:spLocks noChangeArrowheads="1"/>
            </p:cNvSpPr>
            <p:nvPr/>
          </p:nvSpPr>
          <p:spPr bwMode="auto">
            <a:xfrm>
              <a:off x="384" y="2546"/>
              <a:ext cx="22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5" name="Line 373"/>
            <p:cNvSpPr>
              <a:spLocks noChangeShapeType="1"/>
            </p:cNvSpPr>
            <p:nvPr/>
          </p:nvSpPr>
          <p:spPr bwMode="auto">
            <a:xfrm>
              <a:off x="384" y="254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6" name="Rectangle 374"/>
            <p:cNvSpPr>
              <a:spLocks noChangeArrowheads="1"/>
            </p:cNvSpPr>
            <p:nvPr/>
          </p:nvSpPr>
          <p:spPr bwMode="auto">
            <a:xfrm>
              <a:off x="384" y="2701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7" name="Rectangle 375"/>
            <p:cNvSpPr>
              <a:spLocks noChangeArrowheads="1"/>
            </p:cNvSpPr>
            <p:nvPr/>
          </p:nvSpPr>
          <p:spPr bwMode="auto">
            <a:xfrm>
              <a:off x="406" y="2701"/>
              <a:ext cx="1634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8" name="Line 376"/>
            <p:cNvSpPr>
              <a:spLocks noChangeShapeType="1"/>
            </p:cNvSpPr>
            <p:nvPr/>
          </p:nvSpPr>
          <p:spPr bwMode="auto">
            <a:xfrm>
              <a:off x="406" y="2701"/>
              <a:ext cx="16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89" name="Rectangle 377"/>
            <p:cNvSpPr>
              <a:spLocks noChangeArrowheads="1"/>
            </p:cNvSpPr>
            <p:nvPr/>
          </p:nvSpPr>
          <p:spPr bwMode="auto">
            <a:xfrm>
              <a:off x="2032" y="2701"/>
              <a:ext cx="23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0" name="Line 378"/>
            <p:cNvSpPr>
              <a:spLocks noChangeShapeType="1"/>
            </p:cNvSpPr>
            <p:nvPr/>
          </p:nvSpPr>
          <p:spPr bwMode="auto">
            <a:xfrm>
              <a:off x="2032" y="2701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1" name="Line 379"/>
            <p:cNvSpPr>
              <a:spLocks noChangeShapeType="1"/>
            </p:cNvSpPr>
            <p:nvPr/>
          </p:nvSpPr>
          <p:spPr bwMode="auto">
            <a:xfrm>
              <a:off x="2032" y="2701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2" name="Rectangle 380"/>
            <p:cNvSpPr>
              <a:spLocks noChangeArrowheads="1"/>
            </p:cNvSpPr>
            <p:nvPr/>
          </p:nvSpPr>
          <p:spPr bwMode="auto">
            <a:xfrm>
              <a:off x="2055" y="2701"/>
              <a:ext cx="527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3" name="Line 381"/>
            <p:cNvSpPr>
              <a:spLocks noChangeShapeType="1"/>
            </p:cNvSpPr>
            <p:nvPr/>
          </p:nvSpPr>
          <p:spPr bwMode="auto">
            <a:xfrm>
              <a:off x="2055" y="2701"/>
              <a:ext cx="5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4" name="Rectangle 382"/>
            <p:cNvSpPr>
              <a:spLocks noChangeArrowheads="1"/>
            </p:cNvSpPr>
            <p:nvPr/>
          </p:nvSpPr>
          <p:spPr bwMode="auto">
            <a:xfrm>
              <a:off x="2574" y="2701"/>
              <a:ext cx="23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5" name="Line 383"/>
            <p:cNvSpPr>
              <a:spLocks noChangeShapeType="1"/>
            </p:cNvSpPr>
            <p:nvPr/>
          </p:nvSpPr>
          <p:spPr bwMode="auto">
            <a:xfrm>
              <a:off x="2574" y="2701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6" name="Line 384"/>
            <p:cNvSpPr>
              <a:spLocks noChangeShapeType="1"/>
            </p:cNvSpPr>
            <p:nvPr/>
          </p:nvSpPr>
          <p:spPr bwMode="auto">
            <a:xfrm>
              <a:off x="2574" y="2701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7" name="Rectangle 385"/>
            <p:cNvSpPr>
              <a:spLocks noChangeArrowheads="1"/>
            </p:cNvSpPr>
            <p:nvPr/>
          </p:nvSpPr>
          <p:spPr bwMode="auto">
            <a:xfrm>
              <a:off x="2597" y="2701"/>
              <a:ext cx="526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8" name="Line 386"/>
            <p:cNvSpPr>
              <a:spLocks noChangeShapeType="1"/>
            </p:cNvSpPr>
            <p:nvPr/>
          </p:nvSpPr>
          <p:spPr bwMode="auto">
            <a:xfrm>
              <a:off x="2597" y="2701"/>
              <a:ext cx="52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899" name="Rectangle 387"/>
            <p:cNvSpPr>
              <a:spLocks noChangeArrowheads="1"/>
            </p:cNvSpPr>
            <p:nvPr/>
          </p:nvSpPr>
          <p:spPr bwMode="auto">
            <a:xfrm>
              <a:off x="3115" y="2701"/>
              <a:ext cx="23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0" name="Line 388"/>
            <p:cNvSpPr>
              <a:spLocks noChangeShapeType="1"/>
            </p:cNvSpPr>
            <p:nvPr/>
          </p:nvSpPr>
          <p:spPr bwMode="auto">
            <a:xfrm>
              <a:off x="3115" y="2701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1" name="Line 389"/>
            <p:cNvSpPr>
              <a:spLocks noChangeShapeType="1"/>
            </p:cNvSpPr>
            <p:nvPr/>
          </p:nvSpPr>
          <p:spPr bwMode="auto">
            <a:xfrm>
              <a:off x="3115" y="2701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2" name="Rectangle 390"/>
            <p:cNvSpPr>
              <a:spLocks noChangeArrowheads="1"/>
            </p:cNvSpPr>
            <p:nvPr/>
          </p:nvSpPr>
          <p:spPr bwMode="auto">
            <a:xfrm>
              <a:off x="3138" y="2701"/>
              <a:ext cx="527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3" name="Line 391"/>
            <p:cNvSpPr>
              <a:spLocks noChangeShapeType="1"/>
            </p:cNvSpPr>
            <p:nvPr/>
          </p:nvSpPr>
          <p:spPr bwMode="auto">
            <a:xfrm>
              <a:off x="3138" y="2701"/>
              <a:ext cx="5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4" name="Rectangle 392"/>
            <p:cNvSpPr>
              <a:spLocks noChangeArrowheads="1"/>
            </p:cNvSpPr>
            <p:nvPr/>
          </p:nvSpPr>
          <p:spPr bwMode="auto">
            <a:xfrm>
              <a:off x="3657" y="2701"/>
              <a:ext cx="23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5" name="Line 393"/>
            <p:cNvSpPr>
              <a:spLocks noChangeShapeType="1"/>
            </p:cNvSpPr>
            <p:nvPr/>
          </p:nvSpPr>
          <p:spPr bwMode="auto">
            <a:xfrm>
              <a:off x="3657" y="2701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6" name="Line 394"/>
            <p:cNvSpPr>
              <a:spLocks noChangeShapeType="1"/>
            </p:cNvSpPr>
            <p:nvPr/>
          </p:nvSpPr>
          <p:spPr bwMode="auto">
            <a:xfrm>
              <a:off x="3657" y="2701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7" name="Rectangle 395"/>
            <p:cNvSpPr>
              <a:spLocks noChangeArrowheads="1"/>
            </p:cNvSpPr>
            <p:nvPr/>
          </p:nvSpPr>
          <p:spPr bwMode="auto">
            <a:xfrm>
              <a:off x="3680" y="2701"/>
              <a:ext cx="527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8" name="Line 396"/>
            <p:cNvSpPr>
              <a:spLocks noChangeShapeType="1"/>
            </p:cNvSpPr>
            <p:nvPr/>
          </p:nvSpPr>
          <p:spPr bwMode="auto">
            <a:xfrm>
              <a:off x="3680" y="2701"/>
              <a:ext cx="5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09" name="Rectangle 397"/>
            <p:cNvSpPr>
              <a:spLocks noChangeArrowheads="1"/>
            </p:cNvSpPr>
            <p:nvPr/>
          </p:nvSpPr>
          <p:spPr bwMode="auto">
            <a:xfrm>
              <a:off x="4199" y="2701"/>
              <a:ext cx="23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0" name="Line 398"/>
            <p:cNvSpPr>
              <a:spLocks noChangeShapeType="1"/>
            </p:cNvSpPr>
            <p:nvPr/>
          </p:nvSpPr>
          <p:spPr bwMode="auto">
            <a:xfrm>
              <a:off x="4199" y="2701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1" name="Line 399"/>
            <p:cNvSpPr>
              <a:spLocks noChangeShapeType="1"/>
            </p:cNvSpPr>
            <p:nvPr/>
          </p:nvSpPr>
          <p:spPr bwMode="auto">
            <a:xfrm>
              <a:off x="4199" y="2701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2" name="Rectangle 400"/>
            <p:cNvSpPr>
              <a:spLocks noChangeArrowheads="1"/>
            </p:cNvSpPr>
            <p:nvPr/>
          </p:nvSpPr>
          <p:spPr bwMode="auto">
            <a:xfrm>
              <a:off x="4222" y="2701"/>
              <a:ext cx="516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3" name="Line 401"/>
            <p:cNvSpPr>
              <a:spLocks noChangeShapeType="1"/>
            </p:cNvSpPr>
            <p:nvPr/>
          </p:nvSpPr>
          <p:spPr bwMode="auto">
            <a:xfrm>
              <a:off x="4222" y="2701"/>
              <a:ext cx="5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4" name="Rectangle 402"/>
            <p:cNvSpPr>
              <a:spLocks noChangeArrowheads="1"/>
            </p:cNvSpPr>
            <p:nvPr/>
          </p:nvSpPr>
          <p:spPr bwMode="auto">
            <a:xfrm>
              <a:off x="4738" y="2546"/>
              <a:ext cx="22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5" name="Line 403"/>
            <p:cNvSpPr>
              <a:spLocks noChangeShapeType="1"/>
            </p:cNvSpPr>
            <p:nvPr/>
          </p:nvSpPr>
          <p:spPr bwMode="auto">
            <a:xfrm>
              <a:off x="4738" y="254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6" name="Rectangle 404"/>
            <p:cNvSpPr>
              <a:spLocks noChangeArrowheads="1"/>
            </p:cNvSpPr>
            <p:nvPr/>
          </p:nvSpPr>
          <p:spPr bwMode="auto">
            <a:xfrm>
              <a:off x="4738" y="2701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7" name="Line 405"/>
            <p:cNvSpPr>
              <a:spLocks noChangeShapeType="1"/>
            </p:cNvSpPr>
            <p:nvPr/>
          </p:nvSpPr>
          <p:spPr bwMode="auto">
            <a:xfrm>
              <a:off x="4738" y="270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8" name="Line 406"/>
            <p:cNvSpPr>
              <a:spLocks noChangeShapeType="1"/>
            </p:cNvSpPr>
            <p:nvPr/>
          </p:nvSpPr>
          <p:spPr bwMode="auto">
            <a:xfrm>
              <a:off x="4738" y="2701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19" name="Rectangle 407"/>
            <p:cNvSpPr>
              <a:spLocks noChangeArrowheads="1"/>
            </p:cNvSpPr>
            <p:nvPr/>
          </p:nvSpPr>
          <p:spPr bwMode="auto">
            <a:xfrm>
              <a:off x="4760" y="2701"/>
              <a:ext cx="520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20" name="Line 408"/>
            <p:cNvSpPr>
              <a:spLocks noChangeShapeType="1"/>
            </p:cNvSpPr>
            <p:nvPr/>
          </p:nvSpPr>
          <p:spPr bwMode="auto">
            <a:xfrm>
              <a:off x="4760" y="2701"/>
              <a:ext cx="52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21" name="Rectangle 409"/>
            <p:cNvSpPr>
              <a:spLocks noChangeArrowheads="1"/>
            </p:cNvSpPr>
            <p:nvPr/>
          </p:nvSpPr>
          <p:spPr bwMode="auto">
            <a:xfrm>
              <a:off x="5280" y="2546"/>
              <a:ext cx="22" cy="15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22" name="Line 410"/>
            <p:cNvSpPr>
              <a:spLocks noChangeShapeType="1"/>
            </p:cNvSpPr>
            <p:nvPr/>
          </p:nvSpPr>
          <p:spPr bwMode="auto">
            <a:xfrm>
              <a:off x="5280" y="2546"/>
              <a:ext cx="1" cy="1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23" name="Rectangle 411"/>
            <p:cNvSpPr>
              <a:spLocks noChangeArrowheads="1"/>
            </p:cNvSpPr>
            <p:nvPr/>
          </p:nvSpPr>
          <p:spPr bwMode="auto">
            <a:xfrm>
              <a:off x="5280" y="2701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24" name="Line 412"/>
            <p:cNvSpPr>
              <a:spLocks noChangeShapeType="1"/>
            </p:cNvSpPr>
            <p:nvPr/>
          </p:nvSpPr>
          <p:spPr bwMode="auto">
            <a:xfrm>
              <a:off x="5280" y="270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25" name="Line 413"/>
            <p:cNvSpPr>
              <a:spLocks noChangeShapeType="1"/>
            </p:cNvSpPr>
            <p:nvPr/>
          </p:nvSpPr>
          <p:spPr bwMode="auto">
            <a:xfrm>
              <a:off x="5280" y="2701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26" name="Rectangle 414"/>
            <p:cNvSpPr>
              <a:spLocks noChangeArrowheads="1"/>
            </p:cNvSpPr>
            <p:nvPr/>
          </p:nvSpPr>
          <p:spPr bwMode="auto">
            <a:xfrm>
              <a:off x="5280" y="2701"/>
              <a:ext cx="22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927" name="Line 415"/>
            <p:cNvSpPr>
              <a:spLocks noChangeShapeType="1"/>
            </p:cNvSpPr>
            <p:nvPr/>
          </p:nvSpPr>
          <p:spPr bwMode="auto">
            <a:xfrm>
              <a:off x="5280" y="2701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 einer Nutzwertanalyse (IT-Softwareauswahl)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687388" y="2041153"/>
            <a:ext cx="7916862" cy="3467100"/>
            <a:chOff x="433" y="799"/>
            <a:chExt cx="4987" cy="2184"/>
          </a:xfrm>
        </p:grpSpPr>
        <p:sp>
          <p:nvSpPr>
            <p:cNvPr id="65540" name="AutoShape 4"/>
            <p:cNvSpPr>
              <a:spLocks noChangeAspect="1" noChangeArrowheads="1" noTextEdit="1"/>
            </p:cNvSpPr>
            <p:nvPr/>
          </p:nvSpPr>
          <p:spPr bwMode="auto">
            <a:xfrm>
              <a:off x="433" y="799"/>
              <a:ext cx="4987" cy="2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542" name="Rectangle 6"/>
            <p:cNvSpPr>
              <a:spLocks noChangeArrowheads="1"/>
            </p:cNvSpPr>
            <p:nvPr/>
          </p:nvSpPr>
          <p:spPr bwMode="auto">
            <a:xfrm>
              <a:off x="5101" y="2446"/>
              <a:ext cx="132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0000CC"/>
                  </a:solidFill>
                  <a:latin typeface="Frutiger 45 Light" pitchFamily="34" charset="0"/>
                </a:rPr>
                <a:t>2</a:t>
              </a:r>
              <a:endParaRPr lang="de-DE"/>
            </a:p>
          </p:txBody>
        </p:sp>
        <p:sp>
          <p:nvSpPr>
            <p:cNvPr id="65543" name="Rectangle 7"/>
            <p:cNvSpPr>
              <a:spLocks noChangeArrowheads="1"/>
            </p:cNvSpPr>
            <p:nvPr/>
          </p:nvSpPr>
          <p:spPr bwMode="auto">
            <a:xfrm>
              <a:off x="3795" y="2446"/>
              <a:ext cx="132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0000CC"/>
                  </a:solidFill>
                  <a:latin typeface="Frutiger 45 Light" pitchFamily="34" charset="0"/>
                </a:rPr>
                <a:t>1</a:t>
              </a:r>
              <a:endParaRPr lang="de-DE"/>
            </a:p>
          </p:txBody>
        </p:sp>
        <p:sp>
          <p:nvSpPr>
            <p:cNvPr id="65544" name="Rectangle 8"/>
            <p:cNvSpPr>
              <a:spLocks noChangeArrowheads="1"/>
            </p:cNvSpPr>
            <p:nvPr/>
          </p:nvSpPr>
          <p:spPr bwMode="auto">
            <a:xfrm>
              <a:off x="2533" y="2446"/>
              <a:ext cx="132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0000CC"/>
                  </a:solidFill>
                  <a:latin typeface="Frutiger 45 Light" pitchFamily="34" charset="0"/>
                </a:rPr>
                <a:t>3</a:t>
              </a:r>
              <a:endParaRPr lang="de-DE"/>
            </a:p>
          </p:txBody>
        </p:sp>
        <p:sp>
          <p:nvSpPr>
            <p:cNvPr id="65545" name="Rectangle 9"/>
            <p:cNvSpPr>
              <a:spLocks noChangeArrowheads="1"/>
            </p:cNvSpPr>
            <p:nvPr/>
          </p:nvSpPr>
          <p:spPr bwMode="auto">
            <a:xfrm>
              <a:off x="498" y="2446"/>
              <a:ext cx="33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CC"/>
                  </a:solidFill>
                  <a:latin typeface="Frutiger 45 Light" pitchFamily="34" charset="0"/>
                </a:rPr>
                <a:t>Rang</a:t>
              </a:r>
              <a:endParaRPr lang="de-DE"/>
            </a:p>
          </p:txBody>
        </p:sp>
        <p:sp>
          <p:nvSpPr>
            <p:cNvPr id="65546" name="Rectangle 10"/>
            <p:cNvSpPr>
              <a:spLocks noChangeArrowheads="1"/>
            </p:cNvSpPr>
            <p:nvPr/>
          </p:nvSpPr>
          <p:spPr bwMode="auto">
            <a:xfrm>
              <a:off x="2464" y="2188"/>
              <a:ext cx="27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0000CC"/>
                  </a:solidFill>
                  <a:latin typeface="Frutiger 45 Light" pitchFamily="34" charset="0"/>
                </a:rPr>
                <a:t>170</a:t>
              </a:r>
              <a:endParaRPr lang="de-DE"/>
            </a:p>
          </p:txBody>
        </p:sp>
        <p:sp>
          <p:nvSpPr>
            <p:cNvPr id="65547" name="Rectangle 11"/>
            <p:cNvSpPr>
              <a:spLocks noChangeArrowheads="1"/>
            </p:cNvSpPr>
            <p:nvPr/>
          </p:nvSpPr>
          <p:spPr bwMode="auto">
            <a:xfrm>
              <a:off x="2507" y="1897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50</a:t>
              </a:r>
              <a:endParaRPr lang="de-DE"/>
            </a:p>
          </p:txBody>
        </p:sp>
        <p:sp>
          <p:nvSpPr>
            <p:cNvPr id="65548" name="Rectangle 12"/>
            <p:cNvSpPr>
              <a:spLocks noChangeArrowheads="1"/>
            </p:cNvSpPr>
            <p:nvPr/>
          </p:nvSpPr>
          <p:spPr bwMode="auto">
            <a:xfrm>
              <a:off x="2507" y="1580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60</a:t>
              </a:r>
              <a:endParaRPr lang="de-DE"/>
            </a:p>
          </p:txBody>
        </p:sp>
        <p:sp>
          <p:nvSpPr>
            <p:cNvPr id="65549" name="Rectangle 13"/>
            <p:cNvSpPr>
              <a:spLocks noChangeArrowheads="1"/>
            </p:cNvSpPr>
            <p:nvPr/>
          </p:nvSpPr>
          <p:spPr bwMode="auto">
            <a:xfrm>
              <a:off x="2507" y="1169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60</a:t>
              </a:r>
              <a:endParaRPr lang="de-DE"/>
            </a:p>
          </p:txBody>
        </p: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2376" y="829"/>
              <a:ext cx="4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Summe</a:t>
              </a:r>
              <a:endParaRPr lang="de-DE"/>
            </a:p>
          </p:txBody>
        </p:sp>
        <p:sp>
          <p:nvSpPr>
            <p:cNvPr id="65551" name="Rectangle 15"/>
            <p:cNvSpPr>
              <a:spLocks noChangeArrowheads="1"/>
            </p:cNvSpPr>
            <p:nvPr/>
          </p:nvSpPr>
          <p:spPr bwMode="auto">
            <a:xfrm>
              <a:off x="2528" y="947"/>
              <a:ext cx="12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A</a:t>
              </a:r>
              <a:endParaRPr lang="de-DE"/>
            </a:p>
          </p:txBody>
        </p:sp>
        <p:sp>
          <p:nvSpPr>
            <p:cNvPr id="65552" name="Rectangle 16"/>
            <p:cNvSpPr>
              <a:spLocks noChangeArrowheads="1"/>
            </p:cNvSpPr>
            <p:nvPr/>
          </p:nvSpPr>
          <p:spPr bwMode="auto">
            <a:xfrm>
              <a:off x="1895" y="1897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</a:t>
              </a:r>
              <a:endParaRPr lang="de-DE"/>
            </a:p>
          </p:txBody>
        </p:sp>
        <p:sp>
          <p:nvSpPr>
            <p:cNvPr id="65553" name="Rectangle 17"/>
            <p:cNvSpPr>
              <a:spLocks noChangeArrowheads="1"/>
            </p:cNvSpPr>
            <p:nvPr/>
          </p:nvSpPr>
          <p:spPr bwMode="auto">
            <a:xfrm>
              <a:off x="1895" y="1580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2</a:t>
              </a:r>
              <a:endParaRPr lang="de-DE"/>
            </a:p>
          </p:txBody>
        </p:sp>
        <p:sp>
          <p:nvSpPr>
            <p:cNvPr id="65554" name="Rectangle 18"/>
            <p:cNvSpPr>
              <a:spLocks noChangeArrowheads="1"/>
            </p:cNvSpPr>
            <p:nvPr/>
          </p:nvSpPr>
          <p:spPr bwMode="auto">
            <a:xfrm>
              <a:off x="1895" y="1169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3</a:t>
              </a:r>
              <a:endParaRPr lang="de-DE"/>
            </a:p>
          </p:txBody>
        </p:sp>
        <p:sp>
          <p:nvSpPr>
            <p:cNvPr id="65555" name="Rectangle 19"/>
            <p:cNvSpPr>
              <a:spLocks noChangeArrowheads="1"/>
            </p:cNvSpPr>
            <p:nvPr/>
          </p:nvSpPr>
          <p:spPr bwMode="auto">
            <a:xfrm>
              <a:off x="1640" y="829"/>
              <a:ext cx="6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Bewertung</a:t>
              </a:r>
              <a:endParaRPr lang="de-DE"/>
            </a:p>
          </p:txBody>
        </p:sp>
        <p:sp>
          <p:nvSpPr>
            <p:cNvPr id="65556" name="Rectangle 20"/>
            <p:cNvSpPr>
              <a:spLocks noChangeArrowheads="1"/>
            </p:cNvSpPr>
            <p:nvPr/>
          </p:nvSpPr>
          <p:spPr bwMode="auto">
            <a:xfrm>
              <a:off x="1886" y="947"/>
              <a:ext cx="12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A</a:t>
              </a:r>
              <a:endParaRPr lang="de-DE"/>
            </a:p>
          </p:txBody>
        </p:sp>
        <p:sp>
          <p:nvSpPr>
            <p:cNvPr id="65557" name="Rectangle 21"/>
            <p:cNvSpPr>
              <a:spLocks noChangeArrowheads="1"/>
            </p:cNvSpPr>
            <p:nvPr/>
          </p:nvSpPr>
          <p:spPr bwMode="auto">
            <a:xfrm>
              <a:off x="5032" y="2188"/>
              <a:ext cx="27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0000CC"/>
                  </a:solidFill>
                  <a:latin typeface="Frutiger 45 Light" pitchFamily="34" charset="0"/>
                </a:rPr>
                <a:t>330</a:t>
              </a:r>
              <a:endParaRPr lang="de-DE"/>
            </a:p>
          </p:txBody>
        </p:sp>
        <p:sp>
          <p:nvSpPr>
            <p:cNvPr id="65558" name="Rectangle 22"/>
            <p:cNvSpPr>
              <a:spLocks noChangeArrowheads="1"/>
            </p:cNvSpPr>
            <p:nvPr/>
          </p:nvSpPr>
          <p:spPr bwMode="auto">
            <a:xfrm>
              <a:off x="3726" y="2188"/>
              <a:ext cx="27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0000CC"/>
                  </a:solidFill>
                  <a:latin typeface="Frutiger 45 Light" pitchFamily="34" charset="0"/>
                </a:rPr>
                <a:t>340</a:t>
              </a:r>
              <a:endParaRPr lang="de-DE"/>
            </a:p>
          </p:txBody>
        </p:sp>
        <p:sp>
          <p:nvSpPr>
            <p:cNvPr id="65559" name="Rectangle 23"/>
            <p:cNvSpPr>
              <a:spLocks noChangeArrowheads="1"/>
            </p:cNvSpPr>
            <p:nvPr/>
          </p:nvSpPr>
          <p:spPr bwMode="auto">
            <a:xfrm>
              <a:off x="1245" y="2188"/>
              <a:ext cx="275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0000CC"/>
                  </a:solidFill>
                  <a:latin typeface="Frutiger 45 Light" pitchFamily="34" charset="0"/>
                </a:rPr>
                <a:t>100</a:t>
              </a:r>
              <a:endParaRPr lang="de-DE"/>
            </a:p>
          </p:txBody>
        </p:sp>
        <p:sp>
          <p:nvSpPr>
            <p:cNvPr id="65560" name="Rectangle 24"/>
            <p:cNvSpPr>
              <a:spLocks noChangeArrowheads="1"/>
            </p:cNvSpPr>
            <p:nvPr/>
          </p:nvSpPr>
          <p:spPr bwMode="auto">
            <a:xfrm>
              <a:off x="498" y="2188"/>
              <a:ext cx="4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CC"/>
                  </a:solidFill>
                  <a:latin typeface="Frutiger 45 Light" pitchFamily="34" charset="0"/>
                </a:rPr>
                <a:t>Summe</a:t>
              </a:r>
              <a:endParaRPr lang="de-DE"/>
            </a:p>
          </p:txBody>
        </p:sp>
        <p:sp>
          <p:nvSpPr>
            <p:cNvPr id="65561" name="Rectangle 25"/>
            <p:cNvSpPr>
              <a:spLocks noChangeArrowheads="1"/>
            </p:cNvSpPr>
            <p:nvPr/>
          </p:nvSpPr>
          <p:spPr bwMode="auto">
            <a:xfrm>
              <a:off x="5045" y="1897"/>
              <a:ext cx="23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100</a:t>
              </a:r>
              <a:endParaRPr lang="de-DE"/>
            </a:p>
          </p:txBody>
        </p:sp>
        <p:sp>
          <p:nvSpPr>
            <p:cNvPr id="65562" name="Rectangle 26"/>
            <p:cNvSpPr>
              <a:spLocks noChangeArrowheads="1"/>
            </p:cNvSpPr>
            <p:nvPr/>
          </p:nvSpPr>
          <p:spPr bwMode="auto">
            <a:xfrm>
              <a:off x="4463" y="1897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2</a:t>
              </a:r>
              <a:endParaRPr lang="de-DE"/>
            </a:p>
          </p:txBody>
        </p:sp>
        <p:sp>
          <p:nvSpPr>
            <p:cNvPr id="65563" name="Rectangle 27"/>
            <p:cNvSpPr>
              <a:spLocks noChangeArrowheads="1"/>
            </p:cNvSpPr>
            <p:nvPr/>
          </p:nvSpPr>
          <p:spPr bwMode="auto">
            <a:xfrm>
              <a:off x="3739" y="1897"/>
              <a:ext cx="23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150</a:t>
              </a:r>
              <a:endParaRPr lang="de-DE"/>
            </a:p>
          </p:txBody>
        </p:sp>
        <p:sp>
          <p:nvSpPr>
            <p:cNvPr id="65564" name="Rectangle 28"/>
            <p:cNvSpPr>
              <a:spLocks noChangeArrowheads="1"/>
            </p:cNvSpPr>
            <p:nvPr/>
          </p:nvSpPr>
          <p:spPr bwMode="auto">
            <a:xfrm>
              <a:off x="3157" y="1897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3</a:t>
              </a:r>
              <a:endParaRPr lang="de-DE"/>
            </a:p>
          </p:txBody>
        </p:sp>
        <p:sp>
          <p:nvSpPr>
            <p:cNvPr id="65565" name="Rectangle 29"/>
            <p:cNvSpPr>
              <a:spLocks noChangeArrowheads="1"/>
            </p:cNvSpPr>
            <p:nvPr/>
          </p:nvSpPr>
          <p:spPr bwMode="auto">
            <a:xfrm>
              <a:off x="1288" y="1895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50</a:t>
              </a:r>
              <a:endParaRPr lang="de-DE"/>
            </a:p>
          </p:txBody>
        </p:sp>
        <p:sp>
          <p:nvSpPr>
            <p:cNvPr id="65566" name="Rectangle 30"/>
            <p:cNvSpPr>
              <a:spLocks noChangeArrowheads="1"/>
            </p:cNvSpPr>
            <p:nvPr/>
          </p:nvSpPr>
          <p:spPr bwMode="auto">
            <a:xfrm>
              <a:off x="498" y="1895"/>
              <a:ext cx="51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Zuverläs</a:t>
              </a:r>
              <a:endParaRPr lang="de-DE"/>
            </a:p>
          </p:txBody>
        </p:sp>
        <p:sp>
          <p:nvSpPr>
            <p:cNvPr id="65567" name="Rectangle 31"/>
            <p:cNvSpPr>
              <a:spLocks noChangeArrowheads="1"/>
            </p:cNvSpPr>
            <p:nvPr/>
          </p:nvSpPr>
          <p:spPr bwMode="auto">
            <a:xfrm>
              <a:off x="929" y="1895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568" name="Rectangle 32"/>
            <p:cNvSpPr>
              <a:spLocks noChangeArrowheads="1"/>
            </p:cNvSpPr>
            <p:nvPr/>
          </p:nvSpPr>
          <p:spPr bwMode="auto">
            <a:xfrm>
              <a:off x="498" y="2013"/>
              <a:ext cx="4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sigkeit</a:t>
              </a:r>
              <a:endParaRPr lang="de-DE"/>
            </a:p>
          </p:txBody>
        </p:sp>
        <p:sp>
          <p:nvSpPr>
            <p:cNvPr id="65569" name="Rectangle 33"/>
            <p:cNvSpPr>
              <a:spLocks noChangeArrowheads="1"/>
            </p:cNvSpPr>
            <p:nvPr/>
          </p:nvSpPr>
          <p:spPr bwMode="auto">
            <a:xfrm>
              <a:off x="5045" y="1580"/>
              <a:ext cx="23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150</a:t>
              </a:r>
              <a:endParaRPr lang="de-DE"/>
            </a:p>
          </p:txBody>
        </p:sp>
        <p:sp>
          <p:nvSpPr>
            <p:cNvPr id="65570" name="Rectangle 34"/>
            <p:cNvSpPr>
              <a:spLocks noChangeArrowheads="1"/>
            </p:cNvSpPr>
            <p:nvPr/>
          </p:nvSpPr>
          <p:spPr bwMode="auto">
            <a:xfrm>
              <a:off x="4463" y="1580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5</a:t>
              </a:r>
              <a:endParaRPr lang="de-DE"/>
            </a:p>
          </p:txBody>
        </p:sp>
        <p:sp>
          <p:nvSpPr>
            <p:cNvPr id="65571" name="Rectangle 35"/>
            <p:cNvSpPr>
              <a:spLocks noChangeArrowheads="1"/>
            </p:cNvSpPr>
            <p:nvPr/>
          </p:nvSpPr>
          <p:spPr bwMode="auto">
            <a:xfrm>
              <a:off x="3769" y="1580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90</a:t>
              </a:r>
              <a:endParaRPr lang="de-DE"/>
            </a:p>
          </p:txBody>
        </p:sp>
        <p:sp>
          <p:nvSpPr>
            <p:cNvPr id="65572" name="Rectangle 36"/>
            <p:cNvSpPr>
              <a:spLocks noChangeArrowheads="1"/>
            </p:cNvSpPr>
            <p:nvPr/>
          </p:nvSpPr>
          <p:spPr bwMode="auto">
            <a:xfrm>
              <a:off x="3157" y="1580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3</a:t>
              </a:r>
              <a:endParaRPr lang="de-DE"/>
            </a:p>
          </p:txBody>
        </p:sp>
        <p:sp>
          <p:nvSpPr>
            <p:cNvPr id="65573" name="Rectangle 37"/>
            <p:cNvSpPr>
              <a:spLocks noChangeArrowheads="1"/>
            </p:cNvSpPr>
            <p:nvPr/>
          </p:nvSpPr>
          <p:spPr bwMode="auto">
            <a:xfrm>
              <a:off x="1288" y="1578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30</a:t>
              </a:r>
              <a:endParaRPr lang="de-DE"/>
            </a:p>
          </p:txBody>
        </p:sp>
        <p:sp>
          <p:nvSpPr>
            <p:cNvPr id="65574" name="Rectangle 38"/>
            <p:cNvSpPr>
              <a:spLocks noChangeArrowheads="1"/>
            </p:cNvSpPr>
            <p:nvPr/>
          </p:nvSpPr>
          <p:spPr bwMode="auto">
            <a:xfrm>
              <a:off x="498" y="1578"/>
              <a:ext cx="30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Wart</a:t>
              </a:r>
              <a:endParaRPr lang="de-DE"/>
            </a:p>
          </p:txBody>
        </p:sp>
        <p:sp>
          <p:nvSpPr>
            <p:cNvPr id="65575" name="Rectangle 39"/>
            <p:cNvSpPr>
              <a:spLocks noChangeArrowheads="1"/>
            </p:cNvSpPr>
            <p:nvPr/>
          </p:nvSpPr>
          <p:spPr bwMode="auto">
            <a:xfrm>
              <a:off x="754" y="1578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576" name="Rectangle 40"/>
            <p:cNvSpPr>
              <a:spLocks noChangeArrowheads="1"/>
            </p:cNvSpPr>
            <p:nvPr/>
          </p:nvSpPr>
          <p:spPr bwMode="auto">
            <a:xfrm>
              <a:off x="498" y="1697"/>
              <a:ext cx="41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barkeit</a:t>
              </a:r>
              <a:endParaRPr lang="de-DE"/>
            </a:p>
          </p:txBody>
        </p:sp>
        <p:sp>
          <p:nvSpPr>
            <p:cNvPr id="65577" name="Rectangle 41"/>
            <p:cNvSpPr>
              <a:spLocks noChangeArrowheads="1"/>
            </p:cNvSpPr>
            <p:nvPr/>
          </p:nvSpPr>
          <p:spPr bwMode="auto">
            <a:xfrm>
              <a:off x="5075" y="1169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80</a:t>
              </a:r>
              <a:endParaRPr lang="de-DE"/>
            </a:p>
          </p:txBody>
        </p:sp>
        <p:sp>
          <p:nvSpPr>
            <p:cNvPr id="65578" name="Rectangle 42"/>
            <p:cNvSpPr>
              <a:spLocks noChangeArrowheads="1"/>
            </p:cNvSpPr>
            <p:nvPr/>
          </p:nvSpPr>
          <p:spPr bwMode="auto">
            <a:xfrm>
              <a:off x="4463" y="1169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4</a:t>
              </a:r>
              <a:endParaRPr lang="de-DE"/>
            </a:p>
          </p:txBody>
        </p:sp>
        <p:sp>
          <p:nvSpPr>
            <p:cNvPr id="65579" name="Rectangle 43"/>
            <p:cNvSpPr>
              <a:spLocks noChangeArrowheads="1"/>
            </p:cNvSpPr>
            <p:nvPr/>
          </p:nvSpPr>
          <p:spPr bwMode="auto">
            <a:xfrm>
              <a:off x="3739" y="1169"/>
              <a:ext cx="23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100</a:t>
              </a:r>
              <a:endParaRPr lang="de-DE"/>
            </a:p>
          </p:txBody>
        </p:sp>
        <p:sp>
          <p:nvSpPr>
            <p:cNvPr id="65580" name="Rectangle 44"/>
            <p:cNvSpPr>
              <a:spLocks noChangeArrowheads="1"/>
            </p:cNvSpPr>
            <p:nvPr/>
          </p:nvSpPr>
          <p:spPr bwMode="auto">
            <a:xfrm>
              <a:off x="3157" y="1169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5</a:t>
              </a:r>
              <a:endParaRPr lang="de-DE"/>
            </a:p>
          </p:txBody>
        </p:sp>
        <p:sp>
          <p:nvSpPr>
            <p:cNvPr id="65581" name="Rectangle 45"/>
            <p:cNvSpPr>
              <a:spLocks noChangeArrowheads="1"/>
            </p:cNvSpPr>
            <p:nvPr/>
          </p:nvSpPr>
          <p:spPr bwMode="auto">
            <a:xfrm>
              <a:off x="1288" y="1167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20</a:t>
              </a:r>
              <a:endParaRPr lang="de-DE"/>
            </a:p>
          </p:txBody>
        </p:sp>
        <p:sp>
          <p:nvSpPr>
            <p:cNvPr id="65582" name="Rectangle 46"/>
            <p:cNvSpPr>
              <a:spLocks noChangeArrowheads="1"/>
            </p:cNvSpPr>
            <p:nvPr/>
          </p:nvSpPr>
          <p:spPr bwMode="auto">
            <a:xfrm>
              <a:off x="498" y="1167"/>
              <a:ext cx="5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Benutzer</a:t>
              </a:r>
              <a:endParaRPr lang="de-DE"/>
            </a:p>
          </p:txBody>
        </p:sp>
        <p:sp>
          <p:nvSpPr>
            <p:cNvPr id="65583" name="Rectangle 47"/>
            <p:cNvSpPr>
              <a:spLocks noChangeArrowheads="1"/>
            </p:cNvSpPr>
            <p:nvPr/>
          </p:nvSpPr>
          <p:spPr bwMode="auto">
            <a:xfrm>
              <a:off x="959" y="1167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584" name="Rectangle 48"/>
            <p:cNvSpPr>
              <a:spLocks noChangeArrowheads="1"/>
            </p:cNvSpPr>
            <p:nvPr/>
          </p:nvSpPr>
          <p:spPr bwMode="auto">
            <a:xfrm>
              <a:off x="498" y="1285"/>
              <a:ext cx="5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freundlich</a:t>
              </a:r>
              <a:endParaRPr lang="de-DE"/>
            </a:p>
          </p:txBody>
        </p:sp>
        <p:sp>
          <p:nvSpPr>
            <p:cNvPr id="65585" name="Rectangle 49"/>
            <p:cNvSpPr>
              <a:spLocks noChangeArrowheads="1"/>
            </p:cNvSpPr>
            <p:nvPr/>
          </p:nvSpPr>
          <p:spPr bwMode="auto">
            <a:xfrm>
              <a:off x="1020" y="1285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586" name="Rectangle 50"/>
            <p:cNvSpPr>
              <a:spLocks noChangeArrowheads="1"/>
            </p:cNvSpPr>
            <p:nvPr/>
          </p:nvSpPr>
          <p:spPr bwMode="auto">
            <a:xfrm>
              <a:off x="498" y="1403"/>
              <a:ext cx="24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keit</a:t>
              </a:r>
              <a:endParaRPr lang="de-DE"/>
            </a:p>
          </p:txBody>
        </p:sp>
        <p:sp>
          <p:nvSpPr>
            <p:cNvPr id="65587" name="Rectangle 51"/>
            <p:cNvSpPr>
              <a:spLocks noChangeArrowheads="1"/>
            </p:cNvSpPr>
            <p:nvPr/>
          </p:nvSpPr>
          <p:spPr bwMode="auto">
            <a:xfrm>
              <a:off x="4945" y="829"/>
              <a:ext cx="4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Summe</a:t>
              </a:r>
              <a:endParaRPr lang="de-DE"/>
            </a:p>
          </p:txBody>
        </p:sp>
        <p:sp>
          <p:nvSpPr>
            <p:cNvPr id="65588" name="Rectangle 52"/>
            <p:cNvSpPr>
              <a:spLocks noChangeArrowheads="1"/>
            </p:cNvSpPr>
            <p:nvPr/>
          </p:nvSpPr>
          <p:spPr bwMode="auto">
            <a:xfrm>
              <a:off x="5103" y="947"/>
              <a:ext cx="1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C</a:t>
              </a:r>
              <a:endParaRPr lang="de-DE"/>
            </a:p>
          </p:txBody>
        </p:sp>
        <p:sp>
          <p:nvSpPr>
            <p:cNvPr id="65589" name="Rectangle 53"/>
            <p:cNvSpPr>
              <a:spLocks noChangeArrowheads="1"/>
            </p:cNvSpPr>
            <p:nvPr/>
          </p:nvSpPr>
          <p:spPr bwMode="auto">
            <a:xfrm>
              <a:off x="4208" y="829"/>
              <a:ext cx="6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Bewertung</a:t>
              </a:r>
              <a:endParaRPr lang="de-DE"/>
            </a:p>
          </p:txBody>
        </p:sp>
        <p:sp>
          <p:nvSpPr>
            <p:cNvPr id="65590" name="Rectangle 54"/>
            <p:cNvSpPr>
              <a:spLocks noChangeArrowheads="1"/>
            </p:cNvSpPr>
            <p:nvPr/>
          </p:nvSpPr>
          <p:spPr bwMode="auto">
            <a:xfrm>
              <a:off x="4460" y="986"/>
              <a:ext cx="1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C</a:t>
              </a:r>
              <a:endParaRPr lang="de-DE"/>
            </a:p>
          </p:txBody>
        </p:sp>
        <p:sp>
          <p:nvSpPr>
            <p:cNvPr id="65591" name="Rectangle 55"/>
            <p:cNvSpPr>
              <a:spLocks noChangeArrowheads="1"/>
            </p:cNvSpPr>
            <p:nvPr/>
          </p:nvSpPr>
          <p:spPr bwMode="auto">
            <a:xfrm>
              <a:off x="3639" y="829"/>
              <a:ext cx="4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Summe</a:t>
              </a:r>
              <a:endParaRPr lang="de-DE"/>
            </a:p>
          </p:txBody>
        </p:sp>
        <p:sp>
          <p:nvSpPr>
            <p:cNvPr id="65592" name="Rectangle 56"/>
            <p:cNvSpPr>
              <a:spLocks noChangeArrowheads="1"/>
            </p:cNvSpPr>
            <p:nvPr/>
          </p:nvSpPr>
          <p:spPr bwMode="auto">
            <a:xfrm>
              <a:off x="3797" y="947"/>
              <a:ext cx="1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</a:t>
              </a:r>
              <a:endParaRPr lang="de-DE"/>
            </a:p>
          </p:txBody>
        </p:sp>
        <p:sp>
          <p:nvSpPr>
            <p:cNvPr id="65593" name="Rectangle 57"/>
            <p:cNvSpPr>
              <a:spLocks noChangeArrowheads="1"/>
            </p:cNvSpPr>
            <p:nvPr/>
          </p:nvSpPr>
          <p:spPr bwMode="auto">
            <a:xfrm>
              <a:off x="2902" y="829"/>
              <a:ext cx="6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Bewertung</a:t>
              </a:r>
              <a:endParaRPr lang="de-DE"/>
            </a:p>
          </p:txBody>
        </p:sp>
        <p:sp>
          <p:nvSpPr>
            <p:cNvPr id="65594" name="Rectangle 58"/>
            <p:cNvSpPr>
              <a:spLocks noChangeArrowheads="1"/>
            </p:cNvSpPr>
            <p:nvPr/>
          </p:nvSpPr>
          <p:spPr bwMode="auto">
            <a:xfrm>
              <a:off x="3154" y="947"/>
              <a:ext cx="1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</a:t>
              </a:r>
              <a:endParaRPr lang="de-DE"/>
            </a:p>
          </p:txBody>
        </p:sp>
        <p:sp>
          <p:nvSpPr>
            <p:cNvPr id="65595" name="Rectangle 59"/>
            <p:cNvSpPr>
              <a:spLocks noChangeArrowheads="1"/>
            </p:cNvSpPr>
            <p:nvPr/>
          </p:nvSpPr>
          <p:spPr bwMode="auto">
            <a:xfrm>
              <a:off x="1262" y="829"/>
              <a:ext cx="20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Ge</a:t>
              </a:r>
              <a:endParaRPr lang="de-DE"/>
            </a:p>
          </p:txBody>
        </p:sp>
        <p:sp>
          <p:nvSpPr>
            <p:cNvPr id="65596" name="Rectangle 60"/>
            <p:cNvSpPr>
              <a:spLocks noChangeArrowheads="1"/>
            </p:cNvSpPr>
            <p:nvPr/>
          </p:nvSpPr>
          <p:spPr bwMode="auto">
            <a:xfrm>
              <a:off x="1402" y="829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597" name="Rectangle 61"/>
            <p:cNvSpPr>
              <a:spLocks noChangeArrowheads="1"/>
            </p:cNvSpPr>
            <p:nvPr/>
          </p:nvSpPr>
          <p:spPr bwMode="auto">
            <a:xfrm>
              <a:off x="1207" y="947"/>
              <a:ext cx="3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wicht</a:t>
              </a:r>
              <a:endParaRPr lang="de-DE"/>
            </a:p>
          </p:txBody>
        </p:sp>
        <p:sp>
          <p:nvSpPr>
            <p:cNvPr id="65598" name="Rectangle 62"/>
            <p:cNvSpPr>
              <a:spLocks noChangeArrowheads="1"/>
            </p:cNvSpPr>
            <p:nvPr/>
          </p:nvSpPr>
          <p:spPr bwMode="auto">
            <a:xfrm>
              <a:off x="498" y="829"/>
              <a:ext cx="50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Merkmal</a:t>
              </a:r>
              <a:endParaRPr lang="de-DE"/>
            </a:p>
          </p:txBody>
        </p:sp>
        <p:sp>
          <p:nvSpPr>
            <p:cNvPr id="65599" name="Line 63"/>
            <p:cNvSpPr>
              <a:spLocks noChangeShapeType="1"/>
            </p:cNvSpPr>
            <p:nvPr/>
          </p:nvSpPr>
          <p:spPr bwMode="auto">
            <a:xfrm>
              <a:off x="441" y="1147"/>
              <a:ext cx="110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0" name="Line 64"/>
            <p:cNvSpPr>
              <a:spLocks noChangeShapeType="1"/>
            </p:cNvSpPr>
            <p:nvPr/>
          </p:nvSpPr>
          <p:spPr bwMode="auto">
            <a:xfrm>
              <a:off x="441" y="1557"/>
              <a:ext cx="110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1" name="Line 65"/>
            <p:cNvSpPr>
              <a:spLocks noChangeShapeType="1"/>
            </p:cNvSpPr>
            <p:nvPr/>
          </p:nvSpPr>
          <p:spPr bwMode="auto">
            <a:xfrm>
              <a:off x="441" y="1875"/>
              <a:ext cx="110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2" name="Line 66"/>
            <p:cNvSpPr>
              <a:spLocks noChangeShapeType="1"/>
            </p:cNvSpPr>
            <p:nvPr/>
          </p:nvSpPr>
          <p:spPr bwMode="auto">
            <a:xfrm>
              <a:off x="441" y="2167"/>
              <a:ext cx="110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3" name="Line 67"/>
            <p:cNvSpPr>
              <a:spLocks noChangeShapeType="1"/>
            </p:cNvSpPr>
            <p:nvPr/>
          </p:nvSpPr>
          <p:spPr bwMode="auto">
            <a:xfrm>
              <a:off x="441" y="807"/>
              <a:ext cx="0" cy="1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4" name="Line 68"/>
            <p:cNvSpPr>
              <a:spLocks noChangeShapeType="1"/>
            </p:cNvSpPr>
            <p:nvPr/>
          </p:nvSpPr>
          <p:spPr bwMode="auto">
            <a:xfrm>
              <a:off x="1149" y="807"/>
              <a:ext cx="0" cy="18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5" name="Line 69"/>
            <p:cNvSpPr>
              <a:spLocks noChangeShapeType="1"/>
            </p:cNvSpPr>
            <p:nvPr/>
          </p:nvSpPr>
          <p:spPr bwMode="auto">
            <a:xfrm>
              <a:off x="1549" y="807"/>
              <a:ext cx="0" cy="16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6" name="Line 70"/>
            <p:cNvSpPr>
              <a:spLocks noChangeShapeType="1"/>
            </p:cNvSpPr>
            <p:nvPr/>
          </p:nvSpPr>
          <p:spPr bwMode="auto">
            <a:xfrm>
              <a:off x="3542" y="807"/>
              <a:ext cx="0" cy="3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7" name="Line 71"/>
            <p:cNvSpPr>
              <a:spLocks noChangeShapeType="1"/>
            </p:cNvSpPr>
            <p:nvPr/>
          </p:nvSpPr>
          <p:spPr bwMode="auto">
            <a:xfrm>
              <a:off x="4118" y="807"/>
              <a:ext cx="0" cy="3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8" name="Line 72"/>
            <p:cNvSpPr>
              <a:spLocks noChangeShapeType="1"/>
            </p:cNvSpPr>
            <p:nvPr/>
          </p:nvSpPr>
          <p:spPr bwMode="auto">
            <a:xfrm>
              <a:off x="4871" y="807"/>
              <a:ext cx="0" cy="16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09" name="Line 73"/>
            <p:cNvSpPr>
              <a:spLocks noChangeShapeType="1"/>
            </p:cNvSpPr>
            <p:nvPr/>
          </p:nvSpPr>
          <p:spPr bwMode="auto">
            <a:xfrm>
              <a:off x="2302" y="807"/>
              <a:ext cx="0" cy="16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0" name="Line 74"/>
            <p:cNvSpPr>
              <a:spLocks noChangeShapeType="1"/>
            </p:cNvSpPr>
            <p:nvPr/>
          </p:nvSpPr>
          <p:spPr bwMode="auto">
            <a:xfrm>
              <a:off x="2833" y="807"/>
              <a:ext cx="0" cy="16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1" name="Line 75"/>
            <p:cNvSpPr>
              <a:spLocks noChangeShapeType="1"/>
            </p:cNvSpPr>
            <p:nvPr/>
          </p:nvSpPr>
          <p:spPr bwMode="auto">
            <a:xfrm>
              <a:off x="1549" y="807"/>
              <a:ext cx="199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2" name="Line 76"/>
            <p:cNvSpPr>
              <a:spLocks noChangeShapeType="1"/>
            </p:cNvSpPr>
            <p:nvPr/>
          </p:nvSpPr>
          <p:spPr bwMode="auto">
            <a:xfrm>
              <a:off x="441" y="807"/>
              <a:ext cx="11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3" name="Line 77"/>
            <p:cNvSpPr>
              <a:spLocks noChangeShapeType="1"/>
            </p:cNvSpPr>
            <p:nvPr/>
          </p:nvSpPr>
          <p:spPr bwMode="auto">
            <a:xfrm>
              <a:off x="1549" y="1147"/>
              <a:ext cx="199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4" name="Line 78"/>
            <p:cNvSpPr>
              <a:spLocks noChangeShapeType="1"/>
            </p:cNvSpPr>
            <p:nvPr/>
          </p:nvSpPr>
          <p:spPr bwMode="auto">
            <a:xfrm>
              <a:off x="4118" y="1147"/>
              <a:ext cx="0" cy="1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5" name="Line 79"/>
            <p:cNvSpPr>
              <a:spLocks noChangeShapeType="1"/>
            </p:cNvSpPr>
            <p:nvPr/>
          </p:nvSpPr>
          <p:spPr bwMode="auto">
            <a:xfrm>
              <a:off x="1549" y="1557"/>
              <a:ext cx="256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6" name="Line 80"/>
            <p:cNvSpPr>
              <a:spLocks noChangeShapeType="1"/>
            </p:cNvSpPr>
            <p:nvPr/>
          </p:nvSpPr>
          <p:spPr bwMode="auto">
            <a:xfrm>
              <a:off x="4118" y="1557"/>
              <a:ext cx="128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7" name="Line 81"/>
            <p:cNvSpPr>
              <a:spLocks noChangeShapeType="1"/>
            </p:cNvSpPr>
            <p:nvPr/>
          </p:nvSpPr>
          <p:spPr bwMode="auto">
            <a:xfrm>
              <a:off x="1549" y="1875"/>
              <a:ext cx="256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8" name="Line 82"/>
            <p:cNvSpPr>
              <a:spLocks noChangeShapeType="1"/>
            </p:cNvSpPr>
            <p:nvPr/>
          </p:nvSpPr>
          <p:spPr bwMode="auto">
            <a:xfrm>
              <a:off x="4118" y="1875"/>
              <a:ext cx="128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19" name="Line 83"/>
            <p:cNvSpPr>
              <a:spLocks noChangeShapeType="1"/>
            </p:cNvSpPr>
            <p:nvPr/>
          </p:nvSpPr>
          <p:spPr bwMode="auto">
            <a:xfrm>
              <a:off x="1549" y="2167"/>
              <a:ext cx="199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0" name="Line 84"/>
            <p:cNvSpPr>
              <a:spLocks noChangeShapeType="1"/>
            </p:cNvSpPr>
            <p:nvPr/>
          </p:nvSpPr>
          <p:spPr bwMode="auto">
            <a:xfrm>
              <a:off x="4118" y="2167"/>
              <a:ext cx="0" cy="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1" name="Line 85"/>
            <p:cNvSpPr>
              <a:spLocks noChangeShapeType="1"/>
            </p:cNvSpPr>
            <p:nvPr/>
          </p:nvSpPr>
          <p:spPr bwMode="auto">
            <a:xfrm>
              <a:off x="3542" y="807"/>
              <a:ext cx="57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2" name="Line 86"/>
            <p:cNvSpPr>
              <a:spLocks noChangeShapeType="1"/>
            </p:cNvSpPr>
            <p:nvPr/>
          </p:nvSpPr>
          <p:spPr bwMode="auto">
            <a:xfrm>
              <a:off x="4118" y="807"/>
              <a:ext cx="128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3" name="Line 87"/>
            <p:cNvSpPr>
              <a:spLocks noChangeShapeType="1"/>
            </p:cNvSpPr>
            <p:nvPr/>
          </p:nvSpPr>
          <p:spPr bwMode="auto">
            <a:xfrm>
              <a:off x="3542" y="1147"/>
              <a:ext cx="0" cy="1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4" name="Line 88"/>
            <p:cNvSpPr>
              <a:spLocks noChangeShapeType="1"/>
            </p:cNvSpPr>
            <p:nvPr/>
          </p:nvSpPr>
          <p:spPr bwMode="auto">
            <a:xfrm>
              <a:off x="3542" y="1147"/>
              <a:ext cx="186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5" name="Line 89"/>
            <p:cNvSpPr>
              <a:spLocks noChangeShapeType="1"/>
            </p:cNvSpPr>
            <p:nvPr/>
          </p:nvSpPr>
          <p:spPr bwMode="auto">
            <a:xfrm>
              <a:off x="3542" y="2167"/>
              <a:ext cx="186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6" name="Line 90"/>
            <p:cNvSpPr>
              <a:spLocks noChangeShapeType="1"/>
            </p:cNvSpPr>
            <p:nvPr/>
          </p:nvSpPr>
          <p:spPr bwMode="auto">
            <a:xfrm>
              <a:off x="3542" y="2167"/>
              <a:ext cx="0" cy="2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7" name="Line 91"/>
            <p:cNvSpPr>
              <a:spLocks noChangeShapeType="1"/>
            </p:cNvSpPr>
            <p:nvPr/>
          </p:nvSpPr>
          <p:spPr bwMode="auto">
            <a:xfrm>
              <a:off x="441" y="2425"/>
              <a:ext cx="496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8" name="Line 92"/>
            <p:cNvSpPr>
              <a:spLocks noChangeShapeType="1"/>
            </p:cNvSpPr>
            <p:nvPr/>
          </p:nvSpPr>
          <p:spPr bwMode="auto">
            <a:xfrm>
              <a:off x="1149" y="2683"/>
              <a:ext cx="425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29" name="Line 93"/>
            <p:cNvSpPr>
              <a:spLocks noChangeShapeType="1"/>
            </p:cNvSpPr>
            <p:nvPr/>
          </p:nvSpPr>
          <p:spPr bwMode="auto">
            <a:xfrm>
              <a:off x="441" y="2683"/>
              <a:ext cx="7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30" name="Line 94"/>
            <p:cNvSpPr>
              <a:spLocks noChangeShapeType="1"/>
            </p:cNvSpPr>
            <p:nvPr/>
          </p:nvSpPr>
          <p:spPr bwMode="auto">
            <a:xfrm>
              <a:off x="5402" y="2425"/>
              <a:ext cx="0" cy="25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31" name="Line 95"/>
            <p:cNvSpPr>
              <a:spLocks noChangeShapeType="1"/>
            </p:cNvSpPr>
            <p:nvPr/>
          </p:nvSpPr>
          <p:spPr bwMode="auto">
            <a:xfrm>
              <a:off x="5402" y="807"/>
              <a:ext cx="0" cy="161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32" name="Line 96"/>
            <p:cNvSpPr>
              <a:spLocks noChangeShapeType="1"/>
            </p:cNvSpPr>
            <p:nvPr/>
          </p:nvSpPr>
          <p:spPr bwMode="auto">
            <a:xfrm>
              <a:off x="2833" y="2425"/>
              <a:ext cx="0" cy="2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33" name="Line 97"/>
            <p:cNvSpPr>
              <a:spLocks noChangeShapeType="1"/>
            </p:cNvSpPr>
            <p:nvPr/>
          </p:nvSpPr>
          <p:spPr bwMode="auto">
            <a:xfrm>
              <a:off x="1549" y="2425"/>
              <a:ext cx="0" cy="2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34" name="Rectangle 98"/>
            <p:cNvSpPr>
              <a:spLocks noChangeArrowheads="1"/>
            </p:cNvSpPr>
            <p:nvPr/>
          </p:nvSpPr>
          <p:spPr bwMode="auto">
            <a:xfrm>
              <a:off x="5101" y="2446"/>
              <a:ext cx="7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737CFF"/>
                  </a:solidFill>
                  <a:latin typeface="Frutiger 45 Light" pitchFamily="34" charset="0"/>
                </a:rPr>
                <a:t>2</a:t>
              </a:r>
              <a:endParaRPr lang="de-DE">
                <a:solidFill>
                  <a:srgbClr val="737CFF"/>
                </a:solidFill>
              </a:endParaRPr>
            </a:p>
          </p:txBody>
        </p:sp>
        <p:sp>
          <p:nvSpPr>
            <p:cNvPr id="65635" name="Rectangle 99"/>
            <p:cNvSpPr>
              <a:spLocks noChangeArrowheads="1"/>
            </p:cNvSpPr>
            <p:nvPr/>
          </p:nvSpPr>
          <p:spPr bwMode="auto">
            <a:xfrm>
              <a:off x="3795" y="2446"/>
              <a:ext cx="7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737CFF"/>
                  </a:solidFill>
                  <a:latin typeface="Frutiger 45 Light" pitchFamily="34" charset="0"/>
                </a:rPr>
                <a:t>1</a:t>
              </a:r>
              <a:endParaRPr lang="de-DE">
                <a:solidFill>
                  <a:srgbClr val="737CFF"/>
                </a:solidFill>
              </a:endParaRPr>
            </a:p>
          </p:txBody>
        </p:sp>
        <p:sp>
          <p:nvSpPr>
            <p:cNvPr id="65636" name="Rectangle 100"/>
            <p:cNvSpPr>
              <a:spLocks noChangeArrowheads="1"/>
            </p:cNvSpPr>
            <p:nvPr/>
          </p:nvSpPr>
          <p:spPr bwMode="auto">
            <a:xfrm>
              <a:off x="2533" y="2446"/>
              <a:ext cx="7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737CFF"/>
                  </a:solidFill>
                  <a:latin typeface="Frutiger 45 Light" pitchFamily="34" charset="0"/>
                </a:rPr>
                <a:t>3</a:t>
              </a:r>
              <a:endParaRPr lang="de-DE">
                <a:solidFill>
                  <a:srgbClr val="737CFF"/>
                </a:solidFill>
              </a:endParaRPr>
            </a:p>
          </p:txBody>
        </p:sp>
        <p:sp>
          <p:nvSpPr>
            <p:cNvPr id="65637" name="Rectangle 101"/>
            <p:cNvSpPr>
              <a:spLocks noChangeArrowheads="1"/>
            </p:cNvSpPr>
            <p:nvPr/>
          </p:nvSpPr>
          <p:spPr bwMode="auto">
            <a:xfrm>
              <a:off x="498" y="2446"/>
              <a:ext cx="27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737CFF"/>
                  </a:solidFill>
                  <a:latin typeface="Frutiger 45 Light" pitchFamily="34" charset="0"/>
                </a:rPr>
                <a:t>Rang</a:t>
              </a:r>
              <a:endParaRPr lang="de-DE">
                <a:solidFill>
                  <a:srgbClr val="737CFF"/>
                </a:solidFill>
              </a:endParaRPr>
            </a:p>
          </p:txBody>
        </p:sp>
        <p:sp>
          <p:nvSpPr>
            <p:cNvPr id="65638" name="Rectangle 102"/>
            <p:cNvSpPr>
              <a:spLocks noChangeArrowheads="1"/>
            </p:cNvSpPr>
            <p:nvPr/>
          </p:nvSpPr>
          <p:spPr bwMode="auto">
            <a:xfrm>
              <a:off x="2464" y="2188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737CFF"/>
                  </a:solidFill>
                  <a:latin typeface="Frutiger 45 Light" pitchFamily="34" charset="0"/>
                </a:rPr>
                <a:t>170</a:t>
              </a:r>
              <a:endParaRPr lang="de-DE">
                <a:solidFill>
                  <a:srgbClr val="737CFF"/>
                </a:solidFill>
              </a:endParaRPr>
            </a:p>
          </p:txBody>
        </p:sp>
        <p:sp>
          <p:nvSpPr>
            <p:cNvPr id="65639" name="Rectangle 103"/>
            <p:cNvSpPr>
              <a:spLocks noChangeArrowheads="1"/>
            </p:cNvSpPr>
            <p:nvPr/>
          </p:nvSpPr>
          <p:spPr bwMode="auto">
            <a:xfrm>
              <a:off x="2507" y="1897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50</a:t>
              </a:r>
              <a:endParaRPr lang="de-DE"/>
            </a:p>
          </p:txBody>
        </p:sp>
        <p:sp>
          <p:nvSpPr>
            <p:cNvPr id="65640" name="Rectangle 104"/>
            <p:cNvSpPr>
              <a:spLocks noChangeArrowheads="1"/>
            </p:cNvSpPr>
            <p:nvPr/>
          </p:nvSpPr>
          <p:spPr bwMode="auto">
            <a:xfrm>
              <a:off x="2507" y="1580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60</a:t>
              </a:r>
              <a:endParaRPr lang="de-DE"/>
            </a:p>
          </p:txBody>
        </p:sp>
        <p:sp>
          <p:nvSpPr>
            <p:cNvPr id="65641" name="Rectangle 105"/>
            <p:cNvSpPr>
              <a:spLocks noChangeArrowheads="1"/>
            </p:cNvSpPr>
            <p:nvPr/>
          </p:nvSpPr>
          <p:spPr bwMode="auto">
            <a:xfrm>
              <a:off x="2507" y="1169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60</a:t>
              </a:r>
              <a:endParaRPr lang="de-DE"/>
            </a:p>
          </p:txBody>
        </p:sp>
        <p:sp>
          <p:nvSpPr>
            <p:cNvPr id="65642" name="Rectangle 106"/>
            <p:cNvSpPr>
              <a:spLocks noChangeArrowheads="1"/>
            </p:cNvSpPr>
            <p:nvPr/>
          </p:nvSpPr>
          <p:spPr bwMode="auto">
            <a:xfrm>
              <a:off x="2376" y="829"/>
              <a:ext cx="4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Summe</a:t>
              </a:r>
              <a:endParaRPr lang="de-DE"/>
            </a:p>
          </p:txBody>
        </p:sp>
        <p:sp>
          <p:nvSpPr>
            <p:cNvPr id="65643" name="Rectangle 107"/>
            <p:cNvSpPr>
              <a:spLocks noChangeArrowheads="1"/>
            </p:cNvSpPr>
            <p:nvPr/>
          </p:nvSpPr>
          <p:spPr bwMode="auto">
            <a:xfrm>
              <a:off x="2528" y="947"/>
              <a:ext cx="12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A</a:t>
              </a:r>
              <a:endParaRPr lang="de-DE"/>
            </a:p>
          </p:txBody>
        </p:sp>
        <p:sp>
          <p:nvSpPr>
            <p:cNvPr id="65644" name="Rectangle 108"/>
            <p:cNvSpPr>
              <a:spLocks noChangeArrowheads="1"/>
            </p:cNvSpPr>
            <p:nvPr/>
          </p:nvSpPr>
          <p:spPr bwMode="auto">
            <a:xfrm>
              <a:off x="1895" y="1897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</a:t>
              </a:r>
              <a:endParaRPr lang="de-DE"/>
            </a:p>
          </p:txBody>
        </p:sp>
        <p:sp>
          <p:nvSpPr>
            <p:cNvPr id="65645" name="Rectangle 109"/>
            <p:cNvSpPr>
              <a:spLocks noChangeArrowheads="1"/>
            </p:cNvSpPr>
            <p:nvPr/>
          </p:nvSpPr>
          <p:spPr bwMode="auto">
            <a:xfrm>
              <a:off x="1895" y="1580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2</a:t>
              </a:r>
              <a:endParaRPr lang="de-DE"/>
            </a:p>
          </p:txBody>
        </p:sp>
        <p:sp>
          <p:nvSpPr>
            <p:cNvPr id="65646" name="Rectangle 110"/>
            <p:cNvSpPr>
              <a:spLocks noChangeArrowheads="1"/>
            </p:cNvSpPr>
            <p:nvPr/>
          </p:nvSpPr>
          <p:spPr bwMode="auto">
            <a:xfrm>
              <a:off x="1895" y="1169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3</a:t>
              </a:r>
              <a:endParaRPr lang="de-DE"/>
            </a:p>
          </p:txBody>
        </p:sp>
        <p:sp>
          <p:nvSpPr>
            <p:cNvPr id="65647" name="Rectangle 111"/>
            <p:cNvSpPr>
              <a:spLocks noChangeArrowheads="1"/>
            </p:cNvSpPr>
            <p:nvPr/>
          </p:nvSpPr>
          <p:spPr bwMode="auto">
            <a:xfrm>
              <a:off x="1640" y="829"/>
              <a:ext cx="6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Bewertung</a:t>
              </a:r>
              <a:endParaRPr lang="de-DE"/>
            </a:p>
          </p:txBody>
        </p:sp>
        <p:sp>
          <p:nvSpPr>
            <p:cNvPr id="65648" name="Rectangle 112"/>
            <p:cNvSpPr>
              <a:spLocks noChangeArrowheads="1"/>
            </p:cNvSpPr>
            <p:nvPr/>
          </p:nvSpPr>
          <p:spPr bwMode="auto">
            <a:xfrm>
              <a:off x="1886" y="947"/>
              <a:ext cx="12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A</a:t>
              </a:r>
              <a:endParaRPr lang="de-DE"/>
            </a:p>
          </p:txBody>
        </p:sp>
        <p:sp>
          <p:nvSpPr>
            <p:cNvPr id="65649" name="Rectangle 113"/>
            <p:cNvSpPr>
              <a:spLocks noChangeArrowheads="1"/>
            </p:cNvSpPr>
            <p:nvPr/>
          </p:nvSpPr>
          <p:spPr bwMode="auto">
            <a:xfrm>
              <a:off x="5032" y="2188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737CFF"/>
                  </a:solidFill>
                  <a:latin typeface="Frutiger 45 Light" pitchFamily="34" charset="0"/>
                </a:rPr>
                <a:t>330</a:t>
              </a:r>
              <a:endParaRPr lang="de-DE">
                <a:solidFill>
                  <a:srgbClr val="737CFF"/>
                </a:solidFill>
              </a:endParaRPr>
            </a:p>
          </p:txBody>
        </p:sp>
        <p:sp>
          <p:nvSpPr>
            <p:cNvPr id="65650" name="Rectangle 114"/>
            <p:cNvSpPr>
              <a:spLocks noChangeArrowheads="1"/>
            </p:cNvSpPr>
            <p:nvPr/>
          </p:nvSpPr>
          <p:spPr bwMode="auto">
            <a:xfrm>
              <a:off x="3726" y="2188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737CFF"/>
                  </a:solidFill>
                  <a:latin typeface="Frutiger 45 Light" pitchFamily="34" charset="0"/>
                </a:rPr>
                <a:t>340</a:t>
              </a:r>
              <a:endParaRPr lang="de-DE">
                <a:solidFill>
                  <a:srgbClr val="737CFF"/>
                </a:solidFill>
              </a:endParaRPr>
            </a:p>
          </p:txBody>
        </p:sp>
        <p:sp>
          <p:nvSpPr>
            <p:cNvPr id="65651" name="Rectangle 115"/>
            <p:cNvSpPr>
              <a:spLocks noChangeArrowheads="1"/>
            </p:cNvSpPr>
            <p:nvPr/>
          </p:nvSpPr>
          <p:spPr bwMode="auto">
            <a:xfrm>
              <a:off x="1245" y="2188"/>
              <a:ext cx="21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600" b="1">
                  <a:solidFill>
                    <a:srgbClr val="737CFF"/>
                  </a:solidFill>
                  <a:latin typeface="Frutiger 45 Light" pitchFamily="34" charset="0"/>
                </a:rPr>
                <a:t>100</a:t>
              </a:r>
              <a:endParaRPr lang="de-DE">
                <a:solidFill>
                  <a:srgbClr val="737CFF"/>
                </a:solidFill>
              </a:endParaRPr>
            </a:p>
          </p:txBody>
        </p:sp>
        <p:sp>
          <p:nvSpPr>
            <p:cNvPr id="65652" name="Rectangle 116"/>
            <p:cNvSpPr>
              <a:spLocks noChangeArrowheads="1"/>
            </p:cNvSpPr>
            <p:nvPr/>
          </p:nvSpPr>
          <p:spPr bwMode="auto">
            <a:xfrm>
              <a:off x="498" y="2188"/>
              <a:ext cx="40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737CFF"/>
                  </a:solidFill>
                  <a:latin typeface="Frutiger 45 Light" pitchFamily="34" charset="0"/>
                </a:rPr>
                <a:t>Summe</a:t>
              </a:r>
              <a:endParaRPr lang="de-DE">
                <a:solidFill>
                  <a:srgbClr val="737CFF"/>
                </a:solidFill>
              </a:endParaRPr>
            </a:p>
          </p:txBody>
        </p:sp>
        <p:sp>
          <p:nvSpPr>
            <p:cNvPr id="65653" name="Rectangle 117"/>
            <p:cNvSpPr>
              <a:spLocks noChangeArrowheads="1"/>
            </p:cNvSpPr>
            <p:nvPr/>
          </p:nvSpPr>
          <p:spPr bwMode="auto">
            <a:xfrm>
              <a:off x="5045" y="1897"/>
              <a:ext cx="23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100</a:t>
              </a:r>
              <a:endParaRPr lang="de-DE"/>
            </a:p>
          </p:txBody>
        </p:sp>
        <p:sp>
          <p:nvSpPr>
            <p:cNvPr id="65654" name="Rectangle 118"/>
            <p:cNvSpPr>
              <a:spLocks noChangeArrowheads="1"/>
            </p:cNvSpPr>
            <p:nvPr/>
          </p:nvSpPr>
          <p:spPr bwMode="auto">
            <a:xfrm>
              <a:off x="4463" y="1897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2</a:t>
              </a:r>
              <a:endParaRPr lang="de-DE"/>
            </a:p>
          </p:txBody>
        </p:sp>
        <p:sp>
          <p:nvSpPr>
            <p:cNvPr id="65655" name="Rectangle 119"/>
            <p:cNvSpPr>
              <a:spLocks noChangeArrowheads="1"/>
            </p:cNvSpPr>
            <p:nvPr/>
          </p:nvSpPr>
          <p:spPr bwMode="auto">
            <a:xfrm>
              <a:off x="3739" y="1897"/>
              <a:ext cx="23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150</a:t>
              </a:r>
              <a:endParaRPr lang="de-DE"/>
            </a:p>
          </p:txBody>
        </p:sp>
        <p:sp>
          <p:nvSpPr>
            <p:cNvPr id="65656" name="Rectangle 120"/>
            <p:cNvSpPr>
              <a:spLocks noChangeArrowheads="1"/>
            </p:cNvSpPr>
            <p:nvPr/>
          </p:nvSpPr>
          <p:spPr bwMode="auto">
            <a:xfrm>
              <a:off x="3157" y="1897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3</a:t>
              </a:r>
              <a:endParaRPr lang="de-DE"/>
            </a:p>
          </p:txBody>
        </p:sp>
        <p:sp>
          <p:nvSpPr>
            <p:cNvPr id="65657" name="Rectangle 121"/>
            <p:cNvSpPr>
              <a:spLocks noChangeArrowheads="1"/>
            </p:cNvSpPr>
            <p:nvPr/>
          </p:nvSpPr>
          <p:spPr bwMode="auto">
            <a:xfrm>
              <a:off x="1288" y="1895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50</a:t>
              </a:r>
              <a:endParaRPr lang="de-DE"/>
            </a:p>
          </p:txBody>
        </p:sp>
        <p:sp>
          <p:nvSpPr>
            <p:cNvPr id="65658" name="Rectangle 122"/>
            <p:cNvSpPr>
              <a:spLocks noChangeArrowheads="1"/>
            </p:cNvSpPr>
            <p:nvPr/>
          </p:nvSpPr>
          <p:spPr bwMode="auto">
            <a:xfrm>
              <a:off x="498" y="1895"/>
              <a:ext cx="51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Zuverläs</a:t>
              </a:r>
              <a:endParaRPr lang="de-DE"/>
            </a:p>
          </p:txBody>
        </p:sp>
        <p:sp>
          <p:nvSpPr>
            <p:cNvPr id="65659" name="Rectangle 123"/>
            <p:cNvSpPr>
              <a:spLocks noChangeArrowheads="1"/>
            </p:cNvSpPr>
            <p:nvPr/>
          </p:nvSpPr>
          <p:spPr bwMode="auto">
            <a:xfrm>
              <a:off x="929" y="1895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660" name="Rectangle 124"/>
            <p:cNvSpPr>
              <a:spLocks noChangeArrowheads="1"/>
            </p:cNvSpPr>
            <p:nvPr/>
          </p:nvSpPr>
          <p:spPr bwMode="auto">
            <a:xfrm>
              <a:off x="498" y="2013"/>
              <a:ext cx="4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sigkeit</a:t>
              </a:r>
              <a:endParaRPr lang="de-DE"/>
            </a:p>
          </p:txBody>
        </p:sp>
        <p:sp>
          <p:nvSpPr>
            <p:cNvPr id="65661" name="Rectangle 125"/>
            <p:cNvSpPr>
              <a:spLocks noChangeArrowheads="1"/>
            </p:cNvSpPr>
            <p:nvPr/>
          </p:nvSpPr>
          <p:spPr bwMode="auto">
            <a:xfrm>
              <a:off x="5045" y="1580"/>
              <a:ext cx="23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150</a:t>
              </a:r>
              <a:endParaRPr lang="de-DE"/>
            </a:p>
          </p:txBody>
        </p:sp>
        <p:sp>
          <p:nvSpPr>
            <p:cNvPr id="65662" name="Rectangle 126"/>
            <p:cNvSpPr>
              <a:spLocks noChangeArrowheads="1"/>
            </p:cNvSpPr>
            <p:nvPr/>
          </p:nvSpPr>
          <p:spPr bwMode="auto">
            <a:xfrm>
              <a:off x="4463" y="1580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5</a:t>
              </a:r>
              <a:endParaRPr lang="de-DE"/>
            </a:p>
          </p:txBody>
        </p:sp>
        <p:sp>
          <p:nvSpPr>
            <p:cNvPr id="65663" name="Rectangle 127"/>
            <p:cNvSpPr>
              <a:spLocks noChangeArrowheads="1"/>
            </p:cNvSpPr>
            <p:nvPr/>
          </p:nvSpPr>
          <p:spPr bwMode="auto">
            <a:xfrm>
              <a:off x="3769" y="1580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90</a:t>
              </a:r>
              <a:endParaRPr lang="de-DE"/>
            </a:p>
          </p:txBody>
        </p:sp>
        <p:sp>
          <p:nvSpPr>
            <p:cNvPr id="65664" name="Rectangle 128"/>
            <p:cNvSpPr>
              <a:spLocks noChangeArrowheads="1"/>
            </p:cNvSpPr>
            <p:nvPr/>
          </p:nvSpPr>
          <p:spPr bwMode="auto">
            <a:xfrm>
              <a:off x="3157" y="1580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3</a:t>
              </a:r>
              <a:endParaRPr lang="de-DE"/>
            </a:p>
          </p:txBody>
        </p:sp>
        <p:sp>
          <p:nvSpPr>
            <p:cNvPr id="65665" name="Rectangle 129"/>
            <p:cNvSpPr>
              <a:spLocks noChangeArrowheads="1"/>
            </p:cNvSpPr>
            <p:nvPr/>
          </p:nvSpPr>
          <p:spPr bwMode="auto">
            <a:xfrm>
              <a:off x="1288" y="1578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30</a:t>
              </a:r>
              <a:endParaRPr lang="de-DE"/>
            </a:p>
          </p:txBody>
        </p:sp>
        <p:sp>
          <p:nvSpPr>
            <p:cNvPr id="65666" name="Rectangle 130"/>
            <p:cNvSpPr>
              <a:spLocks noChangeArrowheads="1"/>
            </p:cNvSpPr>
            <p:nvPr/>
          </p:nvSpPr>
          <p:spPr bwMode="auto">
            <a:xfrm>
              <a:off x="498" y="1578"/>
              <a:ext cx="30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Wart</a:t>
              </a:r>
              <a:endParaRPr lang="de-DE"/>
            </a:p>
          </p:txBody>
        </p:sp>
        <p:sp>
          <p:nvSpPr>
            <p:cNvPr id="65667" name="Rectangle 131"/>
            <p:cNvSpPr>
              <a:spLocks noChangeArrowheads="1"/>
            </p:cNvSpPr>
            <p:nvPr/>
          </p:nvSpPr>
          <p:spPr bwMode="auto">
            <a:xfrm>
              <a:off x="754" y="1578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668" name="Rectangle 132"/>
            <p:cNvSpPr>
              <a:spLocks noChangeArrowheads="1"/>
            </p:cNvSpPr>
            <p:nvPr/>
          </p:nvSpPr>
          <p:spPr bwMode="auto">
            <a:xfrm>
              <a:off x="498" y="1697"/>
              <a:ext cx="41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barkeit</a:t>
              </a:r>
              <a:endParaRPr lang="de-DE"/>
            </a:p>
          </p:txBody>
        </p:sp>
        <p:sp>
          <p:nvSpPr>
            <p:cNvPr id="65669" name="Rectangle 133"/>
            <p:cNvSpPr>
              <a:spLocks noChangeArrowheads="1"/>
            </p:cNvSpPr>
            <p:nvPr/>
          </p:nvSpPr>
          <p:spPr bwMode="auto">
            <a:xfrm>
              <a:off x="5075" y="1169"/>
              <a:ext cx="173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80</a:t>
              </a:r>
              <a:endParaRPr lang="de-DE"/>
            </a:p>
          </p:txBody>
        </p:sp>
        <p:sp>
          <p:nvSpPr>
            <p:cNvPr id="65670" name="Rectangle 134"/>
            <p:cNvSpPr>
              <a:spLocks noChangeArrowheads="1"/>
            </p:cNvSpPr>
            <p:nvPr/>
          </p:nvSpPr>
          <p:spPr bwMode="auto">
            <a:xfrm>
              <a:off x="4463" y="1169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4</a:t>
              </a:r>
              <a:endParaRPr lang="de-DE"/>
            </a:p>
          </p:txBody>
        </p:sp>
        <p:sp>
          <p:nvSpPr>
            <p:cNvPr id="65671" name="Rectangle 135"/>
            <p:cNvSpPr>
              <a:spLocks noChangeArrowheads="1"/>
            </p:cNvSpPr>
            <p:nvPr/>
          </p:nvSpPr>
          <p:spPr bwMode="auto">
            <a:xfrm>
              <a:off x="3739" y="1169"/>
              <a:ext cx="235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100</a:t>
              </a:r>
              <a:endParaRPr lang="de-DE"/>
            </a:p>
          </p:txBody>
        </p:sp>
        <p:sp>
          <p:nvSpPr>
            <p:cNvPr id="65672" name="Rectangle 136"/>
            <p:cNvSpPr>
              <a:spLocks noChangeArrowheads="1"/>
            </p:cNvSpPr>
            <p:nvPr/>
          </p:nvSpPr>
          <p:spPr bwMode="auto">
            <a:xfrm>
              <a:off x="3157" y="1169"/>
              <a:ext cx="112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  <a:latin typeface="Frutiger 45 Light" pitchFamily="34" charset="0"/>
                </a:rPr>
                <a:t>5</a:t>
              </a:r>
              <a:endParaRPr lang="de-DE"/>
            </a:p>
          </p:txBody>
        </p:sp>
        <p:sp>
          <p:nvSpPr>
            <p:cNvPr id="65673" name="Rectangle 137"/>
            <p:cNvSpPr>
              <a:spLocks noChangeArrowheads="1"/>
            </p:cNvSpPr>
            <p:nvPr/>
          </p:nvSpPr>
          <p:spPr bwMode="auto">
            <a:xfrm>
              <a:off x="1288" y="1167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20</a:t>
              </a:r>
              <a:endParaRPr lang="de-DE"/>
            </a:p>
          </p:txBody>
        </p:sp>
        <p:sp>
          <p:nvSpPr>
            <p:cNvPr id="65674" name="Rectangle 138"/>
            <p:cNvSpPr>
              <a:spLocks noChangeArrowheads="1"/>
            </p:cNvSpPr>
            <p:nvPr/>
          </p:nvSpPr>
          <p:spPr bwMode="auto">
            <a:xfrm>
              <a:off x="498" y="1167"/>
              <a:ext cx="5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Benutzer</a:t>
              </a:r>
              <a:endParaRPr lang="de-DE"/>
            </a:p>
          </p:txBody>
        </p:sp>
        <p:sp>
          <p:nvSpPr>
            <p:cNvPr id="65675" name="Rectangle 139"/>
            <p:cNvSpPr>
              <a:spLocks noChangeArrowheads="1"/>
            </p:cNvSpPr>
            <p:nvPr/>
          </p:nvSpPr>
          <p:spPr bwMode="auto">
            <a:xfrm>
              <a:off x="959" y="1167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676" name="Rectangle 140"/>
            <p:cNvSpPr>
              <a:spLocks noChangeArrowheads="1"/>
            </p:cNvSpPr>
            <p:nvPr/>
          </p:nvSpPr>
          <p:spPr bwMode="auto">
            <a:xfrm>
              <a:off x="498" y="1285"/>
              <a:ext cx="59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freundlich</a:t>
              </a:r>
              <a:endParaRPr lang="de-DE"/>
            </a:p>
          </p:txBody>
        </p:sp>
        <p:sp>
          <p:nvSpPr>
            <p:cNvPr id="65677" name="Rectangle 141"/>
            <p:cNvSpPr>
              <a:spLocks noChangeArrowheads="1"/>
            </p:cNvSpPr>
            <p:nvPr/>
          </p:nvSpPr>
          <p:spPr bwMode="auto">
            <a:xfrm>
              <a:off x="1020" y="1285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678" name="Rectangle 142"/>
            <p:cNvSpPr>
              <a:spLocks noChangeArrowheads="1"/>
            </p:cNvSpPr>
            <p:nvPr/>
          </p:nvSpPr>
          <p:spPr bwMode="auto">
            <a:xfrm>
              <a:off x="498" y="1403"/>
              <a:ext cx="24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keit</a:t>
              </a:r>
              <a:endParaRPr lang="de-DE"/>
            </a:p>
          </p:txBody>
        </p:sp>
        <p:sp>
          <p:nvSpPr>
            <p:cNvPr id="65679" name="Rectangle 143"/>
            <p:cNvSpPr>
              <a:spLocks noChangeArrowheads="1"/>
            </p:cNvSpPr>
            <p:nvPr/>
          </p:nvSpPr>
          <p:spPr bwMode="auto">
            <a:xfrm>
              <a:off x="4945" y="829"/>
              <a:ext cx="4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Summe</a:t>
              </a:r>
              <a:endParaRPr lang="de-DE"/>
            </a:p>
          </p:txBody>
        </p:sp>
        <p:sp>
          <p:nvSpPr>
            <p:cNvPr id="65680" name="Rectangle 144"/>
            <p:cNvSpPr>
              <a:spLocks noChangeArrowheads="1"/>
            </p:cNvSpPr>
            <p:nvPr/>
          </p:nvSpPr>
          <p:spPr bwMode="auto">
            <a:xfrm>
              <a:off x="5103" y="947"/>
              <a:ext cx="1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C</a:t>
              </a:r>
              <a:endParaRPr lang="de-DE"/>
            </a:p>
          </p:txBody>
        </p:sp>
        <p:sp>
          <p:nvSpPr>
            <p:cNvPr id="65681" name="Rectangle 145"/>
            <p:cNvSpPr>
              <a:spLocks noChangeArrowheads="1"/>
            </p:cNvSpPr>
            <p:nvPr/>
          </p:nvSpPr>
          <p:spPr bwMode="auto">
            <a:xfrm>
              <a:off x="4208" y="829"/>
              <a:ext cx="6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Bewertung</a:t>
              </a:r>
              <a:endParaRPr lang="de-DE"/>
            </a:p>
          </p:txBody>
        </p:sp>
        <p:sp>
          <p:nvSpPr>
            <p:cNvPr id="65682" name="Rectangle 146"/>
            <p:cNvSpPr>
              <a:spLocks noChangeArrowheads="1"/>
            </p:cNvSpPr>
            <p:nvPr/>
          </p:nvSpPr>
          <p:spPr bwMode="auto">
            <a:xfrm>
              <a:off x="4460" y="986"/>
              <a:ext cx="1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C</a:t>
              </a:r>
              <a:endParaRPr lang="de-DE"/>
            </a:p>
          </p:txBody>
        </p:sp>
        <p:sp>
          <p:nvSpPr>
            <p:cNvPr id="65683" name="Rectangle 147"/>
            <p:cNvSpPr>
              <a:spLocks noChangeArrowheads="1"/>
            </p:cNvSpPr>
            <p:nvPr/>
          </p:nvSpPr>
          <p:spPr bwMode="auto">
            <a:xfrm>
              <a:off x="3639" y="829"/>
              <a:ext cx="45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Summe</a:t>
              </a:r>
              <a:endParaRPr lang="de-DE"/>
            </a:p>
          </p:txBody>
        </p:sp>
        <p:sp>
          <p:nvSpPr>
            <p:cNvPr id="65684" name="Rectangle 148"/>
            <p:cNvSpPr>
              <a:spLocks noChangeArrowheads="1"/>
            </p:cNvSpPr>
            <p:nvPr/>
          </p:nvSpPr>
          <p:spPr bwMode="auto">
            <a:xfrm>
              <a:off x="3797" y="947"/>
              <a:ext cx="1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</a:t>
              </a:r>
              <a:endParaRPr lang="de-DE"/>
            </a:p>
          </p:txBody>
        </p:sp>
        <p:sp>
          <p:nvSpPr>
            <p:cNvPr id="65685" name="Rectangle 149"/>
            <p:cNvSpPr>
              <a:spLocks noChangeArrowheads="1"/>
            </p:cNvSpPr>
            <p:nvPr/>
          </p:nvSpPr>
          <p:spPr bwMode="auto">
            <a:xfrm>
              <a:off x="2902" y="829"/>
              <a:ext cx="6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Bewertung</a:t>
              </a:r>
              <a:endParaRPr lang="de-DE"/>
            </a:p>
          </p:txBody>
        </p:sp>
        <p:sp>
          <p:nvSpPr>
            <p:cNvPr id="65686" name="Rectangle 150"/>
            <p:cNvSpPr>
              <a:spLocks noChangeArrowheads="1"/>
            </p:cNvSpPr>
            <p:nvPr/>
          </p:nvSpPr>
          <p:spPr bwMode="auto">
            <a:xfrm>
              <a:off x="3154" y="947"/>
              <a:ext cx="13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</a:t>
              </a:r>
              <a:endParaRPr lang="de-DE"/>
            </a:p>
          </p:txBody>
        </p:sp>
        <p:sp>
          <p:nvSpPr>
            <p:cNvPr id="65687" name="Rectangle 151"/>
            <p:cNvSpPr>
              <a:spLocks noChangeArrowheads="1"/>
            </p:cNvSpPr>
            <p:nvPr/>
          </p:nvSpPr>
          <p:spPr bwMode="auto">
            <a:xfrm>
              <a:off x="1262" y="829"/>
              <a:ext cx="20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Ge</a:t>
              </a:r>
              <a:endParaRPr lang="de-DE"/>
            </a:p>
          </p:txBody>
        </p:sp>
        <p:sp>
          <p:nvSpPr>
            <p:cNvPr id="65688" name="Rectangle 152"/>
            <p:cNvSpPr>
              <a:spLocks noChangeArrowheads="1"/>
            </p:cNvSpPr>
            <p:nvPr/>
          </p:nvSpPr>
          <p:spPr bwMode="auto">
            <a:xfrm>
              <a:off x="1402" y="829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689" name="Rectangle 153"/>
            <p:cNvSpPr>
              <a:spLocks noChangeArrowheads="1"/>
            </p:cNvSpPr>
            <p:nvPr/>
          </p:nvSpPr>
          <p:spPr bwMode="auto">
            <a:xfrm>
              <a:off x="1207" y="947"/>
              <a:ext cx="3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wicht</a:t>
              </a:r>
              <a:endParaRPr lang="de-DE"/>
            </a:p>
          </p:txBody>
        </p:sp>
        <p:sp>
          <p:nvSpPr>
            <p:cNvPr id="65690" name="Rectangle 154"/>
            <p:cNvSpPr>
              <a:spLocks noChangeArrowheads="1"/>
            </p:cNvSpPr>
            <p:nvPr/>
          </p:nvSpPr>
          <p:spPr bwMode="auto">
            <a:xfrm>
              <a:off x="498" y="829"/>
              <a:ext cx="50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Merkmal</a:t>
              </a:r>
              <a:endParaRPr lang="de-DE"/>
            </a:p>
          </p:txBody>
        </p:sp>
        <p:sp>
          <p:nvSpPr>
            <p:cNvPr id="65691" name="Line 155"/>
            <p:cNvSpPr>
              <a:spLocks noChangeShapeType="1"/>
            </p:cNvSpPr>
            <p:nvPr/>
          </p:nvSpPr>
          <p:spPr bwMode="auto">
            <a:xfrm>
              <a:off x="441" y="1147"/>
              <a:ext cx="110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92" name="Line 156"/>
            <p:cNvSpPr>
              <a:spLocks noChangeShapeType="1"/>
            </p:cNvSpPr>
            <p:nvPr/>
          </p:nvSpPr>
          <p:spPr bwMode="auto">
            <a:xfrm>
              <a:off x="441" y="1557"/>
              <a:ext cx="110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93" name="Line 157"/>
            <p:cNvSpPr>
              <a:spLocks noChangeShapeType="1"/>
            </p:cNvSpPr>
            <p:nvPr/>
          </p:nvSpPr>
          <p:spPr bwMode="auto">
            <a:xfrm>
              <a:off x="441" y="1875"/>
              <a:ext cx="110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94" name="Line 158"/>
            <p:cNvSpPr>
              <a:spLocks noChangeShapeType="1"/>
            </p:cNvSpPr>
            <p:nvPr/>
          </p:nvSpPr>
          <p:spPr bwMode="auto">
            <a:xfrm>
              <a:off x="441" y="2167"/>
              <a:ext cx="110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95" name="Line 159"/>
            <p:cNvSpPr>
              <a:spLocks noChangeShapeType="1"/>
            </p:cNvSpPr>
            <p:nvPr/>
          </p:nvSpPr>
          <p:spPr bwMode="auto">
            <a:xfrm>
              <a:off x="441" y="807"/>
              <a:ext cx="0" cy="18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96" name="Line 160"/>
            <p:cNvSpPr>
              <a:spLocks noChangeShapeType="1"/>
            </p:cNvSpPr>
            <p:nvPr/>
          </p:nvSpPr>
          <p:spPr bwMode="auto">
            <a:xfrm>
              <a:off x="1149" y="807"/>
              <a:ext cx="0" cy="187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97" name="Line 161"/>
            <p:cNvSpPr>
              <a:spLocks noChangeShapeType="1"/>
            </p:cNvSpPr>
            <p:nvPr/>
          </p:nvSpPr>
          <p:spPr bwMode="auto">
            <a:xfrm>
              <a:off x="1549" y="807"/>
              <a:ext cx="0" cy="16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98" name="Line 162"/>
            <p:cNvSpPr>
              <a:spLocks noChangeShapeType="1"/>
            </p:cNvSpPr>
            <p:nvPr/>
          </p:nvSpPr>
          <p:spPr bwMode="auto">
            <a:xfrm>
              <a:off x="3542" y="807"/>
              <a:ext cx="0" cy="3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699" name="Line 163"/>
            <p:cNvSpPr>
              <a:spLocks noChangeShapeType="1"/>
            </p:cNvSpPr>
            <p:nvPr/>
          </p:nvSpPr>
          <p:spPr bwMode="auto">
            <a:xfrm>
              <a:off x="4118" y="807"/>
              <a:ext cx="0" cy="3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0" name="Line 164"/>
            <p:cNvSpPr>
              <a:spLocks noChangeShapeType="1"/>
            </p:cNvSpPr>
            <p:nvPr/>
          </p:nvSpPr>
          <p:spPr bwMode="auto">
            <a:xfrm>
              <a:off x="4871" y="807"/>
              <a:ext cx="0" cy="16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1" name="Line 165"/>
            <p:cNvSpPr>
              <a:spLocks noChangeShapeType="1"/>
            </p:cNvSpPr>
            <p:nvPr/>
          </p:nvSpPr>
          <p:spPr bwMode="auto">
            <a:xfrm>
              <a:off x="2302" y="807"/>
              <a:ext cx="0" cy="16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2" name="Line 166"/>
            <p:cNvSpPr>
              <a:spLocks noChangeShapeType="1"/>
            </p:cNvSpPr>
            <p:nvPr/>
          </p:nvSpPr>
          <p:spPr bwMode="auto">
            <a:xfrm>
              <a:off x="2833" y="807"/>
              <a:ext cx="0" cy="16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3" name="Line 167"/>
            <p:cNvSpPr>
              <a:spLocks noChangeShapeType="1"/>
            </p:cNvSpPr>
            <p:nvPr/>
          </p:nvSpPr>
          <p:spPr bwMode="auto">
            <a:xfrm>
              <a:off x="1549" y="807"/>
              <a:ext cx="199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4" name="Line 168"/>
            <p:cNvSpPr>
              <a:spLocks noChangeShapeType="1"/>
            </p:cNvSpPr>
            <p:nvPr/>
          </p:nvSpPr>
          <p:spPr bwMode="auto">
            <a:xfrm>
              <a:off x="441" y="807"/>
              <a:ext cx="11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5" name="Line 169"/>
            <p:cNvSpPr>
              <a:spLocks noChangeShapeType="1"/>
            </p:cNvSpPr>
            <p:nvPr/>
          </p:nvSpPr>
          <p:spPr bwMode="auto">
            <a:xfrm>
              <a:off x="1549" y="1147"/>
              <a:ext cx="199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6" name="Line 170"/>
            <p:cNvSpPr>
              <a:spLocks noChangeShapeType="1"/>
            </p:cNvSpPr>
            <p:nvPr/>
          </p:nvSpPr>
          <p:spPr bwMode="auto">
            <a:xfrm>
              <a:off x="4118" y="1147"/>
              <a:ext cx="0" cy="1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7" name="Line 171"/>
            <p:cNvSpPr>
              <a:spLocks noChangeShapeType="1"/>
            </p:cNvSpPr>
            <p:nvPr/>
          </p:nvSpPr>
          <p:spPr bwMode="auto">
            <a:xfrm>
              <a:off x="1549" y="1557"/>
              <a:ext cx="256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8" name="Line 172"/>
            <p:cNvSpPr>
              <a:spLocks noChangeShapeType="1"/>
            </p:cNvSpPr>
            <p:nvPr/>
          </p:nvSpPr>
          <p:spPr bwMode="auto">
            <a:xfrm>
              <a:off x="4118" y="1557"/>
              <a:ext cx="128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09" name="Line 173"/>
            <p:cNvSpPr>
              <a:spLocks noChangeShapeType="1"/>
            </p:cNvSpPr>
            <p:nvPr/>
          </p:nvSpPr>
          <p:spPr bwMode="auto">
            <a:xfrm>
              <a:off x="1549" y="1875"/>
              <a:ext cx="256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0" name="Line 174"/>
            <p:cNvSpPr>
              <a:spLocks noChangeShapeType="1"/>
            </p:cNvSpPr>
            <p:nvPr/>
          </p:nvSpPr>
          <p:spPr bwMode="auto">
            <a:xfrm>
              <a:off x="4118" y="1875"/>
              <a:ext cx="128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1" name="Line 175"/>
            <p:cNvSpPr>
              <a:spLocks noChangeShapeType="1"/>
            </p:cNvSpPr>
            <p:nvPr/>
          </p:nvSpPr>
          <p:spPr bwMode="auto">
            <a:xfrm>
              <a:off x="1549" y="2167"/>
              <a:ext cx="199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2" name="Line 176"/>
            <p:cNvSpPr>
              <a:spLocks noChangeShapeType="1"/>
            </p:cNvSpPr>
            <p:nvPr/>
          </p:nvSpPr>
          <p:spPr bwMode="auto">
            <a:xfrm>
              <a:off x="4118" y="2167"/>
              <a:ext cx="0" cy="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3" name="Line 177"/>
            <p:cNvSpPr>
              <a:spLocks noChangeShapeType="1"/>
            </p:cNvSpPr>
            <p:nvPr/>
          </p:nvSpPr>
          <p:spPr bwMode="auto">
            <a:xfrm>
              <a:off x="3542" y="807"/>
              <a:ext cx="57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4" name="Line 178"/>
            <p:cNvSpPr>
              <a:spLocks noChangeShapeType="1"/>
            </p:cNvSpPr>
            <p:nvPr/>
          </p:nvSpPr>
          <p:spPr bwMode="auto">
            <a:xfrm>
              <a:off x="4118" y="807"/>
              <a:ext cx="128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5" name="Line 179"/>
            <p:cNvSpPr>
              <a:spLocks noChangeShapeType="1"/>
            </p:cNvSpPr>
            <p:nvPr/>
          </p:nvSpPr>
          <p:spPr bwMode="auto">
            <a:xfrm>
              <a:off x="3542" y="1147"/>
              <a:ext cx="0" cy="1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6" name="Line 180"/>
            <p:cNvSpPr>
              <a:spLocks noChangeShapeType="1"/>
            </p:cNvSpPr>
            <p:nvPr/>
          </p:nvSpPr>
          <p:spPr bwMode="auto">
            <a:xfrm>
              <a:off x="3542" y="1147"/>
              <a:ext cx="186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7" name="Line 181"/>
            <p:cNvSpPr>
              <a:spLocks noChangeShapeType="1"/>
            </p:cNvSpPr>
            <p:nvPr/>
          </p:nvSpPr>
          <p:spPr bwMode="auto">
            <a:xfrm>
              <a:off x="3542" y="2167"/>
              <a:ext cx="186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8" name="Line 182"/>
            <p:cNvSpPr>
              <a:spLocks noChangeShapeType="1"/>
            </p:cNvSpPr>
            <p:nvPr/>
          </p:nvSpPr>
          <p:spPr bwMode="auto">
            <a:xfrm>
              <a:off x="3542" y="2167"/>
              <a:ext cx="0" cy="2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19" name="Line 183"/>
            <p:cNvSpPr>
              <a:spLocks noChangeShapeType="1"/>
            </p:cNvSpPr>
            <p:nvPr/>
          </p:nvSpPr>
          <p:spPr bwMode="auto">
            <a:xfrm>
              <a:off x="441" y="2425"/>
              <a:ext cx="496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0" name="Line 184"/>
            <p:cNvSpPr>
              <a:spLocks noChangeShapeType="1"/>
            </p:cNvSpPr>
            <p:nvPr/>
          </p:nvSpPr>
          <p:spPr bwMode="auto">
            <a:xfrm>
              <a:off x="1149" y="2683"/>
              <a:ext cx="4253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1" name="Line 185"/>
            <p:cNvSpPr>
              <a:spLocks noChangeShapeType="1"/>
            </p:cNvSpPr>
            <p:nvPr/>
          </p:nvSpPr>
          <p:spPr bwMode="auto">
            <a:xfrm>
              <a:off x="441" y="2683"/>
              <a:ext cx="70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2" name="Line 186"/>
            <p:cNvSpPr>
              <a:spLocks noChangeShapeType="1"/>
            </p:cNvSpPr>
            <p:nvPr/>
          </p:nvSpPr>
          <p:spPr bwMode="auto">
            <a:xfrm>
              <a:off x="5402" y="2425"/>
              <a:ext cx="0" cy="25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3" name="Line 187"/>
            <p:cNvSpPr>
              <a:spLocks noChangeShapeType="1"/>
            </p:cNvSpPr>
            <p:nvPr/>
          </p:nvSpPr>
          <p:spPr bwMode="auto">
            <a:xfrm>
              <a:off x="5402" y="807"/>
              <a:ext cx="0" cy="161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4" name="Line 188"/>
            <p:cNvSpPr>
              <a:spLocks noChangeShapeType="1"/>
            </p:cNvSpPr>
            <p:nvPr/>
          </p:nvSpPr>
          <p:spPr bwMode="auto">
            <a:xfrm>
              <a:off x="2833" y="2425"/>
              <a:ext cx="0" cy="2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5" name="Line 189"/>
            <p:cNvSpPr>
              <a:spLocks noChangeShapeType="1"/>
            </p:cNvSpPr>
            <p:nvPr/>
          </p:nvSpPr>
          <p:spPr bwMode="auto">
            <a:xfrm>
              <a:off x="1549" y="2425"/>
              <a:ext cx="0" cy="2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6" name="Rectangle 190"/>
            <p:cNvSpPr>
              <a:spLocks noChangeArrowheads="1"/>
            </p:cNvSpPr>
            <p:nvPr/>
          </p:nvSpPr>
          <p:spPr bwMode="auto">
            <a:xfrm>
              <a:off x="477" y="2771"/>
              <a:ext cx="4873" cy="188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7" name="Rectangle 191"/>
            <p:cNvSpPr>
              <a:spLocks noChangeArrowheads="1"/>
            </p:cNvSpPr>
            <p:nvPr/>
          </p:nvSpPr>
          <p:spPr bwMode="auto">
            <a:xfrm>
              <a:off x="493" y="2787"/>
              <a:ext cx="4873" cy="188"/>
            </a:xfrm>
            <a:prstGeom prst="rect">
              <a:avLst/>
            </a:prstGeom>
            <a:solidFill>
              <a:srgbClr val="8C8C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8" name="Rectangle 192"/>
            <p:cNvSpPr>
              <a:spLocks noChangeArrowheads="1"/>
            </p:cNvSpPr>
            <p:nvPr/>
          </p:nvSpPr>
          <p:spPr bwMode="auto">
            <a:xfrm>
              <a:off x="486" y="2778"/>
              <a:ext cx="4871" cy="188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729" name="Rectangle 193"/>
            <p:cNvSpPr>
              <a:spLocks noChangeArrowheads="1"/>
            </p:cNvSpPr>
            <p:nvPr/>
          </p:nvSpPr>
          <p:spPr bwMode="auto">
            <a:xfrm>
              <a:off x="542" y="2810"/>
              <a:ext cx="69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Bewertungs</a:t>
              </a:r>
              <a:endParaRPr lang="de-DE"/>
            </a:p>
          </p:txBody>
        </p:sp>
        <p:sp>
          <p:nvSpPr>
            <p:cNvPr id="65730" name="Rectangle 194"/>
            <p:cNvSpPr>
              <a:spLocks noChangeArrowheads="1"/>
            </p:cNvSpPr>
            <p:nvPr/>
          </p:nvSpPr>
          <p:spPr bwMode="auto">
            <a:xfrm>
              <a:off x="1162" y="2810"/>
              <a:ext cx="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-</a:t>
              </a:r>
              <a:endParaRPr lang="de-DE"/>
            </a:p>
          </p:txBody>
        </p:sp>
        <p:sp>
          <p:nvSpPr>
            <p:cNvPr id="65731" name="Rectangle 195"/>
            <p:cNvSpPr>
              <a:spLocks noChangeArrowheads="1"/>
            </p:cNvSpPr>
            <p:nvPr/>
          </p:nvSpPr>
          <p:spPr bwMode="auto">
            <a:xfrm>
              <a:off x="1198" y="2810"/>
              <a:ext cx="47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Skala:   </a:t>
              </a:r>
              <a:endParaRPr lang="de-DE"/>
            </a:p>
          </p:txBody>
        </p:sp>
        <p:sp>
          <p:nvSpPr>
            <p:cNvPr id="65732" name="Rectangle 196"/>
            <p:cNvSpPr>
              <a:spLocks noChangeArrowheads="1"/>
            </p:cNvSpPr>
            <p:nvPr/>
          </p:nvSpPr>
          <p:spPr bwMode="auto">
            <a:xfrm>
              <a:off x="1667" y="2810"/>
              <a:ext cx="4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0,1...,5  </a:t>
              </a:r>
              <a:endParaRPr lang="de-DE"/>
            </a:p>
          </p:txBody>
        </p:sp>
        <p:sp>
          <p:nvSpPr>
            <p:cNvPr id="65733" name="Rectangle 197"/>
            <p:cNvSpPr>
              <a:spLocks noChangeArrowheads="1"/>
            </p:cNvSpPr>
            <p:nvPr/>
          </p:nvSpPr>
          <p:spPr bwMode="auto">
            <a:xfrm>
              <a:off x="2229" y="2810"/>
              <a:ext cx="194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400" b="1">
                  <a:solidFill>
                    <a:srgbClr val="000000"/>
                  </a:solidFill>
                  <a:latin typeface="Frutiger 45 Light" pitchFamily="34" charset="0"/>
                </a:rPr>
                <a:t>(0 = Nicht vorhanden    5 = sehr gut)</a:t>
              </a:r>
              <a:endParaRPr lang="de-DE"/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3200" dirty="0" smtClean="0"/>
              <a:t>Risikoportfolio </a:t>
            </a:r>
            <a:r>
              <a:rPr lang="de-DE" sz="3200" dirty="0"/>
              <a:t>(Henrich 2002)</a:t>
            </a: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3235325" y="2438447"/>
            <a:ext cx="3168650" cy="31686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66564" name="Freeform 4"/>
          <p:cNvSpPr>
            <a:spLocks/>
          </p:cNvSpPr>
          <p:nvPr/>
        </p:nvSpPr>
        <p:spPr bwMode="auto">
          <a:xfrm>
            <a:off x="3235325" y="2222547"/>
            <a:ext cx="3384550" cy="3384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32"/>
              </a:cxn>
              <a:cxn ang="0">
                <a:pos x="2177" y="2132"/>
              </a:cxn>
            </a:cxnLst>
            <a:rect l="0" t="0" r="r" b="b"/>
            <a:pathLst>
              <a:path w="2177" h="2132">
                <a:moveTo>
                  <a:pt x="0" y="0"/>
                </a:moveTo>
                <a:lnTo>
                  <a:pt x="0" y="2132"/>
                </a:lnTo>
                <a:lnTo>
                  <a:pt x="2177" y="2132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>
            <a:off x="3235325" y="4238672"/>
            <a:ext cx="1655763" cy="13684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6566" name="Line 6"/>
          <p:cNvSpPr>
            <a:spLocks noChangeShapeType="1"/>
          </p:cNvSpPr>
          <p:nvPr/>
        </p:nvSpPr>
        <p:spPr bwMode="auto">
          <a:xfrm>
            <a:off x="3235325" y="3230610"/>
            <a:ext cx="2879725" cy="23796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6567" name="Line 7"/>
          <p:cNvSpPr>
            <a:spLocks noChangeShapeType="1"/>
          </p:cNvSpPr>
          <p:nvPr/>
        </p:nvSpPr>
        <p:spPr bwMode="auto">
          <a:xfrm>
            <a:off x="4748213" y="2438447"/>
            <a:ext cx="1655762" cy="13684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6568" name="Line 8"/>
          <p:cNvSpPr>
            <a:spLocks noChangeShapeType="1"/>
          </p:cNvSpPr>
          <p:nvPr/>
        </p:nvSpPr>
        <p:spPr bwMode="auto">
          <a:xfrm>
            <a:off x="3595688" y="2438447"/>
            <a:ext cx="2808287" cy="2320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 rot="-177061">
            <a:off x="3184525" y="2760710"/>
            <a:ext cx="3451225" cy="2416175"/>
            <a:chOff x="2984" y="2045"/>
            <a:chExt cx="2174" cy="1522"/>
          </a:xfrm>
        </p:grpSpPr>
        <p:sp>
          <p:nvSpPr>
            <p:cNvPr id="66570" name="Text Box 10"/>
            <p:cNvSpPr txBox="1">
              <a:spLocks noChangeArrowheads="1"/>
            </p:cNvSpPr>
            <p:nvPr/>
          </p:nvSpPr>
          <p:spPr bwMode="auto">
            <a:xfrm rot="2545478">
              <a:off x="4204" y="2045"/>
              <a:ext cx="954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de-DE" sz="1200">
                  <a:latin typeface="Times New Roman" pitchFamily="18" charset="0"/>
                </a:rPr>
                <a:t>Sofort Gegen-</a:t>
              </a:r>
            </a:p>
            <a:p>
              <a:pPr algn="ctr" eaLnBrk="0" hangingPunct="0"/>
              <a:r>
                <a:rPr lang="de-DE" sz="1200">
                  <a:latin typeface="Times New Roman" pitchFamily="18" charset="0"/>
                </a:rPr>
                <a:t>Maßnahmen einleiten</a:t>
              </a:r>
            </a:p>
          </p:txBody>
        </p:sp>
        <p:sp>
          <p:nvSpPr>
            <p:cNvPr id="66571" name="Text Box 11"/>
            <p:cNvSpPr txBox="1">
              <a:spLocks noChangeArrowheads="1"/>
            </p:cNvSpPr>
            <p:nvPr/>
          </p:nvSpPr>
          <p:spPr bwMode="auto">
            <a:xfrm rot="2545478">
              <a:off x="3642" y="2283"/>
              <a:ext cx="1285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de-DE" sz="1200">
                  <a:latin typeface="Times New Roman" pitchFamily="18" charset="0"/>
                </a:rPr>
                <a:t>Gegenmaßnahmen entwickeln</a:t>
              </a:r>
            </a:p>
            <a:p>
              <a:pPr algn="ctr" eaLnBrk="0" hangingPunct="0"/>
              <a:r>
                <a:rPr lang="de-DE" sz="1200">
                  <a:latin typeface="Times New Roman" pitchFamily="18" charset="0"/>
                </a:rPr>
                <a:t>und fest einplanen</a:t>
              </a:r>
            </a:p>
          </p:txBody>
        </p:sp>
        <p:sp>
          <p:nvSpPr>
            <p:cNvPr id="66572" name="Text Box 12"/>
            <p:cNvSpPr txBox="1">
              <a:spLocks noChangeArrowheads="1"/>
            </p:cNvSpPr>
            <p:nvPr/>
          </p:nvSpPr>
          <p:spPr bwMode="auto">
            <a:xfrm rot="2545478">
              <a:off x="3429" y="2730"/>
              <a:ext cx="1248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de-DE" sz="1200">
                  <a:latin typeface="Times New Roman" pitchFamily="18" charset="0"/>
                </a:rPr>
                <a:t>Vorsorglich</a:t>
              </a:r>
            </a:p>
            <a:p>
              <a:pPr algn="ctr" eaLnBrk="0" hangingPunct="0"/>
              <a:r>
                <a:rPr lang="de-DE" sz="1200">
                  <a:latin typeface="Times New Roman" pitchFamily="18" charset="0"/>
                </a:rPr>
                <a:t>Gegenmaßnahmen erarbeiten</a:t>
              </a:r>
            </a:p>
          </p:txBody>
        </p:sp>
        <p:sp>
          <p:nvSpPr>
            <p:cNvPr id="66573" name="Text Box 13"/>
            <p:cNvSpPr txBox="1">
              <a:spLocks noChangeArrowheads="1"/>
            </p:cNvSpPr>
            <p:nvPr/>
          </p:nvSpPr>
          <p:spPr bwMode="auto">
            <a:xfrm rot="2545478">
              <a:off x="3309" y="3214"/>
              <a:ext cx="980" cy="17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de-DE" sz="1200">
                  <a:latin typeface="Times New Roman" pitchFamily="18" charset="0"/>
                </a:rPr>
                <a:t>Risikofeld beobachten</a:t>
              </a:r>
            </a:p>
          </p:txBody>
        </p:sp>
        <p:sp>
          <p:nvSpPr>
            <p:cNvPr id="66574" name="Text Box 14"/>
            <p:cNvSpPr txBox="1">
              <a:spLocks noChangeArrowheads="1"/>
            </p:cNvSpPr>
            <p:nvPr/>
          </p:nvSpPr>
          <p:spPr bwMode="auto">
            <a:xfrm rot="2545478">
              <a:off x="2984" y="3394"/>
              <a:ext cx="758" cy="17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de-DE" sz="1200">
                  <a:latin typeface="Times New Roman" pitchFamily="18" charset="0"/>
                </a:rPr>
                <a:t>unproblematisch</a:t>
              </a:r>
            </a:p>
          </p:txBody>
        </p:sp>
      </p:grp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3214688" y="5583285"/>
            <a:ext cx="3086100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000" b="1">
                <a:latin typeface="Times New Roman" pitchFamily="18" charset="0"/>
              </a:rPr>
              <a:t>niedrig                                                                       hoch</a:t>
            </a:r>
          </a:p>
        </p:txBody>
      </p:sp>
      <p:sp>
        <p:nvSpPr>
          <p:cNvPr id="66576" name="Text Box 16"/>
          <p:cNvSpPr txBox="1">
            <a:spLocks noChangeArrowheads="1"/>
          </p:cNvSpPr>
          <p:nvPr/>
        </p:nvSpPr>
        <p:spPr bwMode="auto">
          <a:xfrm>
            <a:off x="2655888" y="2363835"/>
            <a:ext cx="571500" cy="3292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000" b="1">
                <a:latin typeface="Times New Roman" pitchFamily="18" charset="0"/>
              </a:rPr>
              <a:t>hoch</a:t>
            </a: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endParaRPr lang="de-DE" sz="1000" b="1">
              <a:latin typeface="Times New Roman" pitchFamily="18" charset="0"/>
            </a:endParaRPr>
          </a:p>
          <a:p>
            <a:pPr eaLnBrk="0" hangingPunct="0"/>
            <a:r>
              <a:rPr lang="de-DE" sz="1000" b="1">
                <a:latin typeface="Times New Roman" pitchFamily="18" charset="0"/>
              </a:rPr>
              <a:t>niedrig</a:t>
            </a:r>
          </a:p>
        </p:txBody>
      </p:sp>
      <p:sp>
        <p:nvSpPr>
          <p:cNvPr id="66577" name="Text Box 17"/>
          <p:cNvSpPr txBox="1">
            <a:spLocks noChangeArrowheads="1"/>
          </p:cNvSpPr>
          <p:nvPr/>
        </p:nvSpPr>
        <p:spPr bwMode="auto">
          <a:xfrm>
            <a:off x="2554288" y="1789160"/>
            <a:ext cx="1465262" cy="396875"/>
          </a:xfrm>
          <a:prstGeom prst="rect">
            <a:avLst/>
          </a:prstGeom>
          <a:solidFill>
            <a:srgbClr val="C7CBFF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000" b="1">
                <a:latin typeface="Times New Roman" pitchFamily="18" charset="0"/>
              </a:rPr>
              <a:t>Schaden/Konsequenzen</a:t>
            </a:r>
          </a:p>
          <a:p>
            <a:pPr eaLnBrk="0" hangingPunct="0"/>
            <a:r>
              <a:rPr lang="de-DE" sz="1000" b="1">
                <a:latin typeface="Times New Roman" pitchFamily="18" charset="0"/>
              </a:rPr>
              <a:t>für das Unternehmen</a:t>
            </a:r>
          </a:p>
        </p:txBody>
      </p:sp>
      <p:sp>
        <p:nvSpPr>
          <p:cNvPr id="66578" name="Text Box 18"/>
          <p:cNvSpPr txBox="1">
            <a:spLocks noChangeArrowheads="1"/>
          </p:cNvSpPr>
          <p:nvPr/>
        </p:nvSpPr>
        <p:spPr bwMode="auto">
          <a:xfrm>
            <a:off x="5741988" y="5894435"/>
            <a:ext cx="1206500" cy="396875"/>
          </a:xfrm>
          <a:prstGeom prst="rect">
            <a:avLst/>
          </a:prstGeom>
          <a:solidFill>
            <a:srgbClr val="C7CBFF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000" b="1">
                <a:latin typeface="Times New Roman" pitchFamily="18" charset="0"/>
              </a:rPr>
              <a:t>Eintritts-</a:t>
            </a:r>
          </a:p>
          <a:p>
            <a:pPr eaLnBrk="0" hangingPunct="0"/>
            <a:r>
              <a:rPr lang="de-DE" sz="1000" b="1">
                <a:latin typeface="Times New Roman" pitchFamily="18" charset="0"/>
              </a:rPr>
              <a:t>wahrscheinlichkeit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48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223ED52-ABBF-451F-A298-E6330558EC38}" type="slidenum">
              <a:rPr lang="de-DE"/>
              <a:pPr defTabSz="762000"/>
              <a:t>16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Von der Technik- zur Geschäftsorientierung</a:t>
            </a:r>
          </a:p>
        </p:txBody>
      </p:sp>
      <p:sp>
        <p:nvSpPr>
          <p:cNvPr id="25" name="Line 29"/>
          <p:cNvSpPr>
            <a:spLocks noChangeShapeType="1"/>
          </p:cNvSpPr>
          <p:nvPr/>
        </p:nvSpPr>
        <p:spPr bwMode="auto">
          <a:xfrm>
            <a:off x="139108" y="5095796"/>
            <a:ext cx="888189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de-DE" sz="1100"/>
          </a:p>
        </p:txBody>
      </p:sp>
      <p:sp>
        <p:nvSpPr>
          <p:cNvPr id="27" name="AutoShape 32"/>
          <p:cNvSpPr>
            <a:spLocks noChangeArrowheads="1"/>
          </p:cNvSpPr>
          <p:nvPr/>
        </p:nvSpPr>
        <p:spPr bwMode="auto">
          <a:xfrm>
            <a:off x="49448" y="1989138"/>
            <a:ext cx="2304429" cy="867693"/>
          </a:xfrm>
          <a:prstGeom prst="chevron">
            <a:avLst>
              <a:gd name="adj" fmla="val 71265"/>
            </a:avLst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400">
                <a:solidFill>
                  <a:schemeClr val="tx1"/>
                </a:solidFill>
              </a:rPr>
              <a:t>IT </a:t>
            </a:r>
          </a:p>
          <a:p>
            <a:pPr algn="ctr"/>
            <a:r>
              <a:rPr lang="de-DE" sz="1400">
                <a:solidFill>
                  <a:schemeClr val="tx1"/>
                </a:solidFill>
              </a:rPr>
              <a:t>     unterstützt </a:t>
            </a:r>
            <a:br>
              <a:rPr lang="de-DE" sz="1400">
                <a:solidFill>
                  <a:schemeClr val="tx1"/>
                </a:solidFill>
              </a:rPr>
            </a:br>
            <a:r>
              <a:rPr lang="de-DE" sz="1400">
                <a:solidFill>
                  <a:schemeClr val="tx1"/>
                </a:solidFill>
              </a:rPr>
              <a:t>das Geschäft</a:t>
            </a:r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49448" y="2990889"/>
            <a:ext cx="2116396" cy="869166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182563" indent="-182563">
              <a:buFontTx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Regelbasierte </a:t>
            </a:r>
            <a:br>
              <a:rPr lang="de-DE" sz="1100" dirty="0">
                <a:solidFill>
                  <a:schemeClr val="tx1"/>
                </a:solidFill>
              </a:rPr>
            </a:br>
            <a:r>
              <a:rPr lang="de-DE" sz="1100" dirty="0">
                <a:solidFill>
                  <a:schemeClr val="tx1"/>
                </a:solidFill>
              </a:rPr>
              <a:t>Stapelverarbeitung</a:t>
            </a:r>
          </a:p>
          <a:p>
            <a:pPr marL="182563" indent="-182563">
              <a:buFontTx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Automatisierung von </a:t>
            </a:r>
            <a:br>
              <a:rPr lang="de-DE" sz="1100" dirty="0">
                <a:solidFill>
                  <a:schemeClr val="tx1"/>
                </a:solidFill>
              </a:rPr>
            </a:br>
            <a:r>
              <a:rPr lang="de-DE" sz="1100" dirty="0">
                <a:solidFill>
                  <a:schemeClr val="tx1"/>
                </a:solidFill>
              </a:rPr>
              <a:t>Einzelfunktionen</a:t>
            </a:r>
          </a:p>
        </p:txBody>
      </p:sp>
      <p:sp>
        <p:nvSpPr>
          <p:cNvPr id="29" name="Rectangle 34"/>
          <p:cNvSpPr>
            <a:spLocks noChangeArrowheads="1"/>
          </p:cNvSpPr>
          <p:nvPr/>
        </p:nvSpPr>
        <p:spPr bwMode="auto">
          <a:xfrm>
            <a:off x="60428" y="3992639"/>
            <a:ext cx="2116396" cy="1003224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182563" indent="-182563">
              <a:buFontTx/>
              <a:buChar char="•"/>
            </a:pPr>
            <a:r>
              <a:rPr lang="de-DE" sz="1050" dirty="0" smtClean="0">
                <a:solidFill>
                  <a:schemeClr val="tx1"/>
                </a:solidFill>
              </a:rPr>
              <a:t>Buchhaltung</a:t>
            </a:r>
            <a:endParaRPr lang="de-DE" sz="1050" dirty="0">
              <a:solidFill>
                <a:schemeClr val="tx1"/>
              </a:solidFill>
            </a:endParaRPr>
          </a:p>
          <a:p>
            <a:pPr marL="182563" indent="-182563">
              <a:buFontTx/>
              <a:buChar char="•"/>
            </a:pPr>
            <a:r>
              <a:rPr lang="de-DE" sz="1050" dirty="0">
                <a:solidFill>
                  <a:schemeClr val="tx1"/>
                </a:solidFill>
              </a:rPr>
              <a:t>Lagerbestandsführung</a:t>
            </a:r>
          </a:p>
          <a:p>
            <a:pPr marL="182563" indent="-182563">
              <a:buFontTx/>
              <a:buChar char="•"/>
            </a:pPr>
            <a:r>
              <a:rPr lang="de-DE" sz="1050" dirty="0">
                <a:solidFill>
                  <a:schemeClr val="tx1"/>
                </a:solidFill>
              </a:rPr>
              <a:t>Stücklistenauflösung</a:t>
            </a:r>
          </a:p>
          <a:p>
            <a:pPr marL="182563" indent="-182563">
              <a:buFontTx/>
              <a:buChar char="•"/>
            </a:pPr>
            <a:r>
              <a:rPr lang="de-DE" sz="1050" dirty="0">
                <a:solidFill>
                  <a:schemeClr val="tx1"/>
                </a:solidFill>
              </a:rPr>
              <a:t>Nettogehaltsermittlung</a:t>
            </a:r>
          </a:p>
        </p:txBody>
      </p:sp>
      <p:sp>
        <p:nvSpPr>
          <p:cNvPr id="31" name="AutoShape 36"/>
          <p:cNvSpPr>
            <a:spLocks noChangeArrowheads="1"/>
          </p:cNvSpPr>
          <p:nvPr/>
        </p:nvSpPr>
        <p:spPr bwMode="auto">
          <a:xfrm>
            <a:off x="2281696" y="1989138"/>
            <a:ext cx="2304430" cy="867693"/>
          </a:xfrm>
          <a:prstGeom prst="chevron">
            <a:avLst>
              <a:gd name="adj" fmla="val 71265"/>
            </a:avLst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IT 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</a:rPr>
              <a:t>  optimiert</a:t>
            </a:r>
            <a:br>
              <a:rPr lang="de-DE" sz="1400" dirty="0">
                <a:solidFill>
                  <a:schemeClr val="tx1"/>
                </a:solidFill>
              </a:rPr>
            </a:br>
            <a:r>
              <a:rPr lang="de-DE" sz="1400" dirty="0">
                <a:solidFill>
                  <a:schemeClr val="tx1"/>
                </a:solidFill>
              </a:rPr>
              <a:t>das Geschäft</a:t>
            </a: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2281696" y="2990889"/>
            <a:ext cx="2116397" cy="869166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182563" indent="-182563">
              <a:buFontTx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Interaktive </a:t>
            </a:r>
            <a:br>
              <a:rPr lang="de-DE" sz="1100" dirty="0">
                <a:solidFill>
                  <a:schemeClr val="tx1"/>
                </a:solidFill>
              </a:rPr>
            </a:br>
            <a:r>
              <a:rPr lang="de-DE" sz="1100" dirty="0">
                <a:solidFill>
                  <a:schemeClr val="tx1"/>
                </a:solidFill>
              </a:rPr>
              <a:t>Onlineverarbeitung</a:t>
            </a:r>
          </a:p>
          <a:p>
            <a:pPr marL="182563" indent="-182563">
              <a:buFontTx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Optimierung von </a:t>
            </a:r>
            <a:br>
              <a:rPr lang="de-DE" sz="1100" dirty="0">
                <a:solidFill>
                  <a:schemeClr val="tx1"/>
                </a:solidFill>
              </a:rPr>
            </a:br>
            <a:r>
              <a:rPr lang="de-DE" sz="1100" dirty="0">
                <a:solidFill>
                  <a:schemeClr val="tx1"/>
                </a:solidFill>
              </a:rPr>
              <a:t>Geschäftsprozessen</a:t>
            </a:r>
          </a:p>
        </p:txBody>
      </p:sp>
      <p:sp>
        <p:nvSpPr>
          <p:cNvPr id="33" name="Rectangle 38"/>
          <p:cNvSpPr>
            <a:spLocks noChangeArrowheads="1"/>
          </p:cNvSpPr>
          <p:nvPr/>
        </p:nvSpPr>
        <p:spPr bwMode="auto">
          <a:xfrm>
            <a:off x="2292676" y="3992639"/>
            <a:ext cx="2116397" cy="1003224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182563" indent="-182563">
              <a:buFontTx/>
              <a:buChar char="•"/>
            </a:pPr>
            <a:r>
              <a:rPr lang="de-DE" sz="1050" dirty="0">
                <a:solidFill>
                  <a:schemeClr val="tx1"/>
                </a:solidFill>
              </a:rPr>
              <a:t>Business Reengineering</a:t>
            </a:r>
          </a:p>
          <a:p>
            <a:pPr marL="182563" indent="-182563">
              <a:buFontTx/>
              <a:buChar char="•"/>
            </a:pPr>
            <a:r>
              <a:rPr lang="de-DE" sz="1050" dirty="0">
                <a:solidFill>
                  <a:schemeClr val="tx1"/>
                </a:solidFill>
              </a:rPr>
              <a:t>Online-Auftragsbearbeitung</a:t>
            </a:r>
            <a:br>
              <a:rPr lang="de-DE" sz="1050" dirty="0">
                <a:solidFill>
                  <a:schemeClr val="tx1"/>
                </a:solidFill>
              </a:rPr>
            </a:br>
            <a:r>
              <a:rPr lang="de-DE" sz="1050" dirty="0">
                <a:solidFill>
                  <a:schemeClr val="tx1"/>
                </a:solidFill>
              </a:rPr>
              <a:t>und -Produktkalkulation</a:t>
            </a:r>
          </a:p>
          <a:p>
            <a:pPr marL="182563" indent="-182563">
              <a:buFontTx/>
              <a:buChar char="•"/>
            </a:pPr>
            <a:r>
              <a:rPr lang="de-DE" sz="1050" dirty="0">
                <a:solidFill>
                  <a:schemeClr val="tx1"/>
                </a:solidFill>
              </a:rPr>
              <a:t>Vertriebs- und Logistik-</a:t>
            </a:r>
            <a:br>
              <a:rPr lang="de-DE" sz="1050" dirty="0">
                <a:solidFill>
                  <a:schemeClr val="tx1"/>
                </a:solidFill>
              </a:rPr>
            </a:br>
            <a:r>
              <a:rPr lang="de-DE" sz="1050" dirty="0" err="1">
                <a:solidFill>
                  <a:schemeClr val="tx1"/>
                </a:solidFill>
              </a:rPr>
              <a:t>steuerung</a:t>
            </a:r>
            <a:r>
              <a:rPr lang="de-DE" sz="1050" dirty="0">
                <a:solidFill>
                  <a:schemeClr val="tx1"/>
                </a:solidFill>
              </a:rPr>
              <a:t> mit ERP-Systemen</a:t>
            </a:r>
          </a:p>
        </p:txBody>
      </p:sp>
      <p:sp>
        <p:nvSpPr>
          <p:cNvPr id="35" name="AutoShape 40"/>
          <p:cNvSpPr>
            <a:spLocks noChangeArrowheads="1"/>
          </p:cNvSpPr>
          <p:nvPr/>
        </p:nvSpPr>
        <p:spPr bwMode="auto">
          <a:xfrm>
            <a:off x="4513944" y="1989138"/>
            <a:ext cx="2304429" cy="867693"/>
          </a:xfrm>
          <a:prstGeom prst="chevron">
            <a:avLst>
              <a:gd name="adj" fmla="val 71265"/>
            </a:avLst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400">
                <a:solidFill>
                  <a:schemeClr val="tx1"/>
                </a:solidFill>
              </a:rPr>
              <a:t>IT ist Teil </a:t>
            </a:r>
            <a:br>
              <a:rPr lang="de-DE" sz="1400">
                <a:solidFill>
                  <a:schemeClr val="tx1"/>
                </a:solidFill>
              </a:rPr>
            </a:br>
            <a:r>
              <a:rPr lang="de-DE" sz="1400">
                <a:solidFill>
                  <a:schemeClr val="tx1"/>
                </a:solidFill>
              </a:rPr>
              <a:t>des</a:t>
            </a:r>
            <a:br>
              <a:rPr lang="de-DE" sz="1400">
                <a:solidFill>
                  <a:schemeClr val="tx1"/>
                </a:solidFill>
              </a:rPr>
            </a:br>
            <a:r>
              <a:rPr lang="de-DE" sz="1400">
                <a:solidFill>
                  <a:schemeClr val="tx1"/>
                </a:solidFill>
              </a:rPr>
              <a:t>Geschäftes</a:t>
            </a:r>
          </a:p>
        </p:txBody>
      </p:sp>
      <p:sp>
        <p:nvSpPr>
          <p:cNvPr id="36" name="Rectangle 41"/>
          <p:cNvSpPr>
            <a:spLocks noChangeArrowheads="1"/>
          </p:cNvSpPr>
          <p:nvPr/>
        </p:nvSpPr>
        <p:spPr bwMode="auto">
          <a:xfrm>
            <a:off x="4513944" y="2990889"/>
            <a:ext cx="2241294" cy="869166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182563" indent="-182563">
              <a:buFontTx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Digitalisierung der Arbeit</a:t>
            </a:r>
          </a:p>
          <a:p>
            <a:pPr marL="182563" indent="-182563">
              <a:buFontTx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IT als Basis für neue </a:t>
            </a:r>
            <a:br>
              <a:rPr lang="de-DE" sz="1100" dirty="0">
                <a:solidFill>
                  <a:schemeClr val="tx1"/>
                </a:solidFill>
              </a:rPr>
            </a:br>
            <a:r>
              <a:rPr lang="de-DE" sz="1100" dirty="0">
                <a:solidFill>
                  <a:schemeClr val="tx1"/>
                </a:solidFill>
              </a:rPr>
              <a:t>Geschäftsmodelle </a:t>
            </a:r>
            <a:br>
              <a:rPr lang="de-DE" sz="1100" dirty="0">
                <a:solidFill>
                  <a:schemeClr val="tx1"/>
                </a:solidFill>
              </a:rPr>
            </a:br>
            <a:r>
              <a:rPr lang="de-DE" sz="1100" dirty="0">
                <a:solidFill>
                  <a:schemeClr val="tx1"/>
                </a:solidFill>
              </a:rPr>
              <a:t>(E-Business/M-Business)</a:t>
            </a:r>
          </a:p>
        </p:txBody>
      </p:sp>
      <p:sp>
        <p:nvSpPr>
          <p:cNvPr id="37" name="Rectangle 42"/>
          <p:cNvSpPr>
            <a:spLocks noChangeArrowheads="1"/>
          </p:cNvSpPr>
          <p:nvPr/>
        </p:nvSpPr>
        <p:spPr bwMode="auto">
          <a:xfrm>
            <a:off x="4524924" y="3992639"/>
            <a:ext cx="2241294" cy="1003224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182563" indent="-182563">
              <a:buFontTx/>
              <a:buChar char="•"/>
            </a:pPr>
            <a:r>
              <a:rPr lang="de-DE" sz="1050" dirty="0">
                <a:solidFill>
                  <a:schemeClr val="tx1"/>
                </a:solidFill>
              </a:rPr>
              <a:t>Elektronische Marktplätze</a:t>
            </a:r>
          </a:p>
          <a:p>
            <a:pPr marL="182563" indent="-182563">
              <a:buFontTx/>
              <a:buChar char="•"/>
            </a:pPr>
            <a:r>
              <a:rPr lang="de-DE" sz="1050" dirty="0">
                <a:solidFill>
                  <a:schemeClr val="tx1"/>
                </a:solidFill>
              </a:rPr>
              <a:t>Electronic-</a:t>
            </a:r>
            <a:r>
              <a:rPr lang="de-DE" sz="1050" dirty="0" err="1">
                <a:solidFill>
                  <a:schemeClr val="tx1"/>
                </a:solidFill>
              </a:rPr>
              <a:t>Procurement</a:t>
            </a:r>
            <a:endParaRPr lang="de-DE" sz="1050" dirty="0">
              <a:solidFill>
                <a:schemeClr val="tx1"/>
              </a:solidFill>
            </a:endParaRPr>
          </a:p>
          <a:p>
            <a:pPr marL="182563" indent="-182563">
              <a:buFontTx/>
              <a:buChar char="•"/>
            </a:pPr>
            <a:r>
              <a:rPr lang="de-DE" sz="1050" dirty="0">
                <a:solidFill>
                  <a:schemeClr val="tx1"/>
                </a:solidFill>
              </a:rPr>
              <a:t>Telekommunikation</a:t>
            </a:r>
          </a:p>
          <a:p>
            <a:pPr marL="182563" indent="-182563">
              <a:buFontTx/>
              <a:buChar char="•"/>
            </a:pPr>
            <a:r>
              <a:rPr lang="de-DE" sz="1050" dirty="0" smtClean="0">
                <a:solidFill>
                  <a:schemeClr val="tx1"/>
                </a:solidFill>
              </a:rPr>
              <a:t>Supply-Chain-Management</a:t>
            </a:r>
            <a:endParaRPr lang="de-DE" sz="1050" dirty="0">
              <a:solidFill>
                <a:schemeClr val="tx1"/>
              </a:solidFill>
            </a:endParaRPr>
          </a:p>
        </p:txBody>
      </p:sp>
      <p:sp>
        <p:nvSpPr>
          <p:cNvPr id="38" name="Text Box 43"/>
          <p:cNvSpPr txBox="1">
            <a:spLocks noChangeArrowheads="1"/>
          </p:cNvSpPr>
          <p:nvPr/>
        </p:nvSpPr>
        <p:spPr bwMode="auto">
          <a:xfrm>
            <a:off x="577850" y="5518150"/>
            <a:ext cx="3850134" cy="304800"/>
          </a:xfrm>
          <a:prstGeom prst="rect">
            <a:avLst/>
          </a:prstGeom>
          <a:solidFill>
            <a:srgbClr val="B2B2B2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de-DE" sz="1400"/>
              <a:t>Betriebliche Datenverarbeitung</a:t>
            </a:r>
          </a:p>
        </p:txBody>
      </p:sp>
      <p:sp>
        <p:nvSpPr>
          <p:cNvPr id="39" name="Text Box 44"/>
          <p:cNvSpPr txBox="1">
            <a:spLocks noChangeArrowheads="1"/>
          </p:cNvSpPr>
          <p:nvPr/>
        </p:nvSpPr>
        <p:spPr bwMode="auto">
          <a:xfrm>
            <a:off x="4572000" y="5518150"/>
            <a:ext cx="4306242" cy="304800"/>
          </a:xfrm>
          <a:prstGeom prst="rect">
            <a:avLst/>
          </a:prstGeom>
          <a:solidFill>
            <a:srgbClr val="B2B2B2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/>
            <a:r>
              <a:rPr lang="de-DE" sz="1400"/>
              <a:t>Informations-Management</a:t>
            </a:r>
          </a:p>
        </p:txBody>
      </p:sp>
      <p:cxnSp>
        <p:nvCxnSpPr>
          <p:cNvPr id="40" name="AutoShape 45"/>
          <p:cNvCxnSpPr>
            <a:cxnSpLocks noChangeShapeType="1"/>
            <a:stCxn id="38" idx="3"/>
            <a:endCxn id="39" idx="1"/>
          </p:cNvCxnSpPr>
          <p:nvPr/>
        </p:nvCxnSpPr>
        <p:spPr bwMode="auto">
          <a:xfrm>
            <a:off x="4427984" y="5670550"/>
            <a:ext cx="144016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triangle" w="med" len="med"/>
          </a:ln>
        </p:spPr>
      </p:cxnSp>
      <p:sp>
        <p:nvSpPr>
          <p:cNvPr id="41" name="Text Box 49"/>
          <p:cNvSpPr txBox="1">
            <a:spLocks noChangeArrowheads="1"/>
          </p:cNvSpPr>
          <p:nvPr/>
        </p:nvSpPr>
        <p:spPr bwMode="auto">
          <a:xfrm>
            <a:off x="577850" y="5932488"/>
            <a:ext cx="3850134" cy="304800"/>
          </a:xfrm>
          <a:prstGeom prst="rect">
            <a:avLst/>
          </a:prstGeom>
          <a:solidFill>
            <a:srgbClr val="B2B2B2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de-DE" sz="1400"/>
              <a:t>IT-Kostenumlage / -Verrechnung</a:t>
            </a:r>
          </a:p>
        </p:txBody>
      </p:sp>
      <p:sp>
        <p:nvSpPr>
          <p:cNvPr id="42" name="Text Box 50"/>
          <p:cNvSpPr txBox="1">
            <a:spLocks noChangeArrowheads="1"/>
          </p:cNvSpPr>
          <p:nvPr/>
        </p:nvSpPr>
        <p:spPr bwMode="auto">
          <a:xfrm>
            <a:off x="4572000" y="5932488"/>
            <a:ext cx="4306242" cy="304800"/>
          </a:xfrm>
          <a:prstGeom prst="rect">
            <a:avLst/>
          </a:prstGeom>
          <a:solidFill>
            <a:srgbClr val="B2B2B2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/>
            <a:r>
              <a:rPr lang="de-DE" sz="1400"/>
              <a:t>IT-Controlling</a:t>
            </a:r>
          </a:p>
        </p:txBody>
      </p:sp>
      <p:cxnSp>
        <p:nvCxnSpPr>
          <p:cNvPr id="43" name="AutoShape 51"/>
          <p:cNvCxnSpPr>
            <a:cxnSpLocks noChangeShapeType="1"/>
            <a:stCxn id="41" idx="3"/>
            <a:endCxn id="42" idx="1"/>
          </p:cNvCxnSpPr>
          <p:nvPr/>
        </p:nvCxnSpPr>
        <p:spPr bwMode="auto">
          <a:xfrm>
            <a:off x="4427984" y="6084888"/>
            <a:ext cx="144016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triangle" w="med" len="med"/>
          </a:ln>
        </p:spPr>
      </p:cxnSp>
      <p:sp>
        <p:nvSpPr>
          <p:cNvPr id="44" name="Rechteck 43"/>
          <p:cNvSpPr/>
          <p:nvPr/>
        </p:nvSpPr>
        <p:spPr>
          <a:xfrm>
            <a:off x="539552" y="5075892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1970</a:t>
            </a:r>
            <a:endParaRPr lang="de-DE" sz="1600" dirty="0"/>
          </a:p>
        </p:txBody>
      </p:sp>
      <p:sp>
        <p:nvSpPr>
          <p:cNvPr id="45" name="Rechteck 44"/>
          <p:cNvSpPr/>
          <p:nvPr/>
        </p:nvSpPr>
        <p:spPr>
          <a:xfrm>
            <a:off x="2037318" y="5085184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1980</a:t>
            </a:r>
            <a:endParaRPr lang="de-DE" sz="1600" dirty="0"/>
          </a:p>
        </p:txBody>
      </p:sp>
      <p:sp>
        <p:nvSpPr>
          <p:cNvPr id="46" name="Rechteck 45"/>
          <p:cNvSpPr/>
          <p:nvPr/>
        </p:nvSpPr>
        <p:spPr>
          <a:xfrm>
            <a:off x="3535084" y="5085184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1990</a:t>
            </a:r>
            <a:endParaRPr lang="de-DE" sz="1600" dirty="0"/>
          </a:p>
        </p:txBody>
      </p:sp>
      <p:sp>
        <p:nvSpPr>
          <p:cNvPr id="47" name="Rechteck 46"/>
          <p:cNvSpPr/>
          <p:nvPr/>
        </p:nvSpPr>
        <p:spPr>
          <a:xfrm>
            <a:off x="5032850" y="5085184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2000</a:t>
            </a:r>
            <a:endParaRPr lang="de-DE" sz="1600" dirty="0"/>
          </a:p>
        </p:txBody>
      </p:sp>
      <p:sp>
        <p:nvSpPr>
          <p:cNvPr id="48" name="Rechteck 47"/>
          <p:cNvSpPr/>
          <p:nvPr/>
        </p:nvSpPr>
        <p:spPr>
          <a:xfrm>
            <a:off x="6530616" y="5085184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2010</a:t>
            </a:r>
            <a:endParaRPr lang="de-DE" sz="1600" dirty="0"/>
          </a:p>
        </p:txBody>
      </p:sp>
      <p:sp>
        <p:nvSpPr>
          <p:cNvPr id="49" name="Rechteck 48"/>
          <p:cNvSpPr/>
          <p:nvPr/>
        </p:nvSpPr>
        <p:spPr>
          <a:xfrm>
            <a:off x="8028384" y="5085184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/>
              <a:t>2020</a:t>
            </a:r>
            <a:endParaRPr lang="de-DE" sz="1600" dirty="0"/>
          </a:p>
        </p:txBody>
      </p:sp>
      <p:sp>
        <p:nvSpPr>
          <p:cNvPr id="51" name="AutoShape 40"/>
          <p:cNvSpPr>
            <a:spLocks noChangeArrowheads="1"/>
          </p:cNvSpPr>
          <p:nvPr/>
        </p:nvSpPr>
        <p:spPr bwMode="auto">
          <a:xfrm>
            <a:off x="6818200" y="1988840"/>
            <a:ext cx="2304429" cy="867693"/>
          </a:xfrm>
          <a:prstGeom prst="chevron">
            <a:avLst>
              <a:gd name="adj" fmla="val 71265"/>
            </a:avLst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IT </a:t>
            </a:r>
            <a:endParaRPr lang="de-DE" sz="1400" dirty="0" smtClean="0">
              <a:solidFill>
                <a:schemeClr val="tx1"/>
              </a:solidFill>
            </a:endParaRPr>
          </a:p>
          <a:p>
            <a:pPr algn="ctr"/>
            <a:r>
              <a:rPr lang="de-DE" sz="1400" dirty="0" smtClean="0">
                <a:solidFill>
                  <a:schemeClr val="tx1"/>
                </a:solidFill>
              </a:rPr>
              <a:t>steuert</a:t>
            </a:r>
            <a:r>
              <a:rPr lang="de-DE" sz="1400" dirty="0">
                <a:solidFill>
                  <a:schemeClr val="tx1"/>
                </a:solidFill>
              </a:rPr>
              <a:t/>
            </a:r>
            <a:br>
              <a:rPr lang="de-DE" sz="1400" dirty="0">
                <a:solidFill>
                  <a:schemeClr val="tx1"/>
                </a:solidFill>
              </a:rPr>
            </a:br>
            <a:r>
              <a:rPr lang="de-DE" sz="1400" dirty="0" smtClean="0">
                <a:solidFill>
                  <a:schemeClr val="tx1"/>
                </a:solidFill>
              </a:rPr>
              <a:t>das  Geschäft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52" name="Rectangle 41"/>
          <p:cNvSpPr>
            <a:spLocks noChangeArrowheads="1"/>
          </p:cNvSpPr>
          <p:nvPr/>
        </p:nvSpPr>
        <p:spPr bwMode="auto">
          <a:xfrm>
            <a:off x="6818200" y="2990591"/>
            <a:ext cx="2241294" cy="869166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182563" indent="-182563">
              <a:buFontTx/>
              <a:buChar char="•"/>
            </a:pPr>
            <a:r>
              <a:rPr lang="de-DE" sz="1100" dirty="0" smtClean="0">
                <a:solidFill>
                  <a:schemeClr val="tx1"/>
                </a:solidFill>
              </a:rPr>
              <a:t>Mobilisierung IT-Nutzung </a:t>
            </a:r>
          </a:p>
          <a:p>
            <a:pPr marL="182563" indent="-182563">
              <a:buFontTx/>
              <a:buChar char="•"/>
            </a:pPr>
            <a:r>
              <a:rPr lang="de-DE" sz="1100" dirty="0" smtClean="0">
                <a:solidFill>
                  <a:schemeClr val="tx1"/>
                </a:solidFill>
              </a:rPr>
              <a:t>Vermischung Arbeit / Freizeit</a:t>
            </a:r>
          </a:p>
          <a:p>
            <a:pPr marL="182563" indent="-182563">
              <a:buFontTx/>
              <a:buChar char="•"/>
            </a:pPr>
            <a:r>
              <a:rPr lang="de-DE" sz="1100" dirty="0" smtClean="0">
                <a:solidFill>
                  <a:schemeClr val="tx1"/>
                </a:solidFill>
              </a:rPr>
              <a:t>Flexiblere Bereitstellungs-</a:t>
            </a:r>
            <a:br>
              <a:rPr lang="de-DE" sz="1100" dirty="0" smtClean="0">
                <a:solidFill>
                  <a:schemeClr val="tx1"/>
                </a:solidFill>
              </a:rPr>
            </a:br>
            <a:r>
              <a:rPr lang="de-DE" sz="1100" dirty="0" err="1" smtClean="0">
                <a:solidFill>
                  <a:schemeClr val="tx1"/>
                </a:solidFill>
              </a:rPr>
              <a:t>konzepte</a:t>
            </a:r>
            <a:endParaRPr lang="de-DE" sz="1100" dirty="0" smtClean="0">
              <a:solidFill>
                <a:schemeClr val="tx1"/>
              </a:solidFill>
            </a:endParaRPr>
          </a:p>
          <a:p>
            <a:pPr marL="182563" indent="-182563">
              <a:buFontTx/>
              <a:buChar char="•"/>
            </a:pPr>
            <a:r>
              <a:rPr lang="de-DE" sz="1100" dirty="0" smtClean="0">
                <a:solidFill>
                  <a:schemeClr val="tx1"/>
                </a:solidFill>
              </a:rPr>
              <a:t>große Datenmengen</a:t>
            </a:r>
            <a:endParaRPr lang="de-DE" sz="1100" dirty="0">
              <a:solidFill>
                <a:schemeClr val="tx1"/>
              </a:solidFill>
            </a:endParaRPr>
          </a:p>
        </p:txBody>
      </p:sp>
      <p:sp>
        <p:nvSpPr>
          <p:cNvPr id="53" name="Rectangle 42"/>
          <p:cNvSpPr>
            <a:spLocks noChangeArrowheads="1"/>
          </p:cNvSpPr>
          <p:nvPr/>
        </p:nvSpPr>
        <p:spPr bwMode="auto">
          <a:xfrm>
            <a:off x="6829180" y="3992341"/>
            <a:ext cx="2241294" cy="1003224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182563" indent="-182563">
              <a:buFontTx/>
              <a:buChar char="•"/>
            </a:pPr>
            <a:r>
              <a:rPr lang="de-DE" sz="1050" dirty="0" err="1" smtClean="0">
                <a:solidFill>
                  <a:schemeClr val="tx1"/>
                </a:solidFill>
              </a:rPr>
              <a:t>Social</a:t>
            </a:r>
            <a:r>
              <a:rPr lang="de-DE" sz="1050" dirty="0" smtClean="0">
                <a:solidFill>
                  <a:schemeClr val="tx1"/>
                </a:solidFill>
              </a:rPr>
              <a:t> Web, BYOD</a:t>
            </a:r>
          </a:p>
          <a:p>
            <a:pPr marL="182563" indent="-182563">
              <a:buFontTx/>
              <a:buChar char="•"/>
            </a:pPr>
            <a:r>
              <a:rPr lang="de-DE" sz="1050" dirty="0" err="1" smtClean="0">
                <a:solidFill>
                  <a:schemeClr val="tx1"/>
                </a:solidFill>
              </a:rPr>
              <a:t>Smartphones</a:t>
            </a:r>
            <a:endParaRPr lang="de-DE" sz="1050" dirty="0" smtClean="0">
              <a:solidFill>
                <a:schemeClr val="tx1"/>
              </a:solidFill>
            </a:endParaRPr>
          </a:p>
          <a:p>
            <a:pPr marL="182563" indent="-182563">
              <a:buFontTx/>
              <a:buChar char="•"/>
            </a:pPr>
            <a:r>
              <a:rPr lang="de-DE" sz="1050" dirty="0" err="1" smtClean="0">
                <a:solidFill>
                  <a:schemeClr val="tx1"/>
                </a:solidFill>
              </a:rPr>
              <a:t>Ubiquitous</a:t>
            </a:r>
            <a:r>
              <a:rPr lang="de-DE" sz="1050" dirty="0" smtClean="0">
                <a:solidFill>
                  <a:schemeClr val="tx1"/>
                </a:solidFill>
              </a:rPr>
              <a:t> Computing</a:t>
            </a:r>
          </a:p>
          <a:p>
            <a:pPr marL="182563" indent="-182563">
              <a:buFontTx/>
              <a:buChar char="•"/>
            </a:pPr>
            <a:r>
              <a:rPr lang="de-DE" sz="1050" dirty="0" smtClean="0">
                <a:solidFill>
                  <a:schemeClr val="tx1"/>
                </a:solidFill>
              </a:rPr>
              <a:t>Big Data &amp; BI</a:t>
            </a:r>
            <a:endParaRPr lang="de-DE" sz="1050" dirty="0">
              <a:solidFill>
                <a:schemeClr val="tx1"/>
              </a:solidFill>
            </a:endParaRPr>
          </a:p>
          <a:p>
            <a:pPr marL="182563" indent="-182563">
              <a:buFontTx/>
              <a:buChar char="•"/>
            </a:pPr>
            <a:r>
              <a:rPr lang="de-DE" sz="1050" dirty="0" smtClean="0">
                <a:solidFill>
                  <a:schemeClr val="tx1"/>
                </a:solidFill>
              </a:rPr>
              <a:t>(</a:t>
            </a:r>
            <a:r>
              <a:rPr lang="de-DE" sz="1050" dirty="0" err="1" smtClean="0">
                <a:solidFill>
                  <a:schemeClr val="tx1"/>
                </a:solidFill>
              </a:rPr>
              <a:t>SaaS</a:t>
            </a:r>
            <a:r>
              <a:rPr lang="de-DE" sz="1050" dirty="0" smtClean="0">
                <a:solidFill>
                  <a:schemeClr val="tx1"/>
                </a:solidFill>
              </a:rPr>
              <a:t> </a:t>
            </a:r>
            <a:r>
              <a:rPr lang="de-DE" sz="1050" dirty="0">
                <a:solidFill>
                  <a:schemeClr val="tx1"/>
                </a:solidFill>
              </a:rPr>
              <a:t>/ Cloud </a:t>
            </a:r>
            <a:r>
              <a:rPr lang="de-DE" sz="1050" dirty="0" smtClean="0">
                <a:solidFill>
                  <a:schemeClr val="tx1"/>
                </a:solidFill>
              </a:rPr>
              <a:t>Computing)</a:t>
            </a:r>
            <a:endParaRPr lang="de-DE" sz="105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2800" dirty="0" smtClean="0"/>
              <a:t>Risikobereiche </a:t>
            </a:r>
            <a:r>
              <a:rPr lang="de-DE" sz="2800" dirty="0"/>
              <a:t>im Projektcontrolling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41513" y="1986594"/>
            <a:ext cx="5438775" cy="3960812"/>
            <a:chOff x="2290" y="1100"/>
            <a:chExt cx="3426" cy="2495"/>
          </a:xfrm>
        </p:grpSpPr>
        <p:sp>
          <p:nvSpPr>
            <p:cNvPr id="67588" name="Rectangle 4"/>
            <p:cNvSpPr>
              <a:spLocks noChangeArrowheads="1"/>
            </p:cNvSpPr>
            <p:nvPr/>
          </p:nvSpPr>
          <p:spPr bwMode="auto">
            <a:xfrm>
              <a:off x="2723" y="1500"/>
              <a:ext cx="2017" cy="195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7589" name="Freeform 5"/>
            <p:cNvSpPr>
              <a:spLocks/>
            </p:cNvSpPr>
            <p:nvPr/>
          </p:nvSpPr>
          <p:spPr bwMode="auto">
            <a:xfrm>
              <a:off x="2723" y="1367"/>
              <a:ext cx="2154" cy="2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32"/>
                </a:cxn>
                <a:cxn ang="0">
                  <a:pos x="2177" y="2132"/>
                </a:cxn>
              </a:cxnLst>
              <a:rect l="0" t="0" r="r" b="b"/>
              <a:pathLst>
                <a:path w="2177" h="2132">
                  <a:moveTo>
                    <a:pt x="0" y="0"/>
                  </a:moveTo>
                  <a:lnTo>
                    <a:pt x="0" y="2132"/>
                  </a:lnTo>
                  <a:lnTo>
                    <a:pt x="2177" y="2132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67590" name="Text Box 6"/>
            <p:cNvSpPr txBox="1">
              <a:spLocks noChangeArrowheads="1"/>
            </p:cNvSpPr>
            <p:nvPr/>
          </p:nvSpPr>
          <p:spPr bwMode="auto">
            <a:xfrm>
              <a:off x="2710" y="3441"/>
              <a:ext cx="1944" cy="15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000" b="1">
                  <a:latin typeface="Times New Roman" pitchFamily="18" charset="0"/>
                </a:rPr>
                <a:t>niedrig                                                                       hoch</a:t>
              </a:r>
            </a:p>
          </p:txBody>
        </p:sp>
        <p:sp>
          <p:nvSpPr>
            <p:cNvPr id="67591" name="Text Box 7"/>
            <p:cNvSpPr txBox="1">
              <a:spLocks noChangeArrowheads="1"/>
            </p:cNvSpPr>
            <p:nvPr/>
          </p:nvSpPr>
          <p:spPr bwMode="auto">
            <a:xfrm>
              <a:off x="2355" y="1454"/>
              <a:ext cx="360" cy="207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000" b="1">
                  <a:latin typeface="Times New Roman" pitchFamily="18" charset="0"/>
                </a:rPr>
                <a:t>hoch</a:t>
              </a: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endParaRPr lang="de-DE" sz="1000" b="1">
                <a:latin typeface="Times New Roman" pitchFamily="18" charset="0"/>
              </a:endParaRPr>
            </a:p>
            <a:p>
              <a:pPr eaLnBrk="0" hangingPunct="0"/>
              <a:r>
                <a:rPr lang="de-DE" sz="1000" b="1">
                  <a:latin typeface="Times New Roman" pitchFamily="18" charset="0"/>
                </a:rPr>
                <a:t>niedrig</a:t>
              </a:r>
            </a:p>
          </p:txBody>
        </p:sp>
        <p:sp>
          <p:nvSpPr>
            <p:cNvPr id="67592" name="Text Box 8"/>
            <p:cNvSpPr txBox="1">
              <a:spLocks noChangeArrowheads="1"/>
            </p:cNvSpPr>
            <p:nvPr/>
          </p:nvSpPr>
          <p:spPr bwMode="auto">
            <a:xfrm>
              <a:off x="2290" y="1100"/>
              <a:ext cx="1027" cy="250"/>
            </a:xfrm>
            <a:prstGeom prst="rect">
              <a:avLst/>
            </a:prstGeom>
            <a:solidFill>
              <a:srgbClr val="C7CBFF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de-DE" sz="1000" b="1">
                  <a:latin typeface="Times New Roman" pitchFamily="18" charset="0"/>
                </a:rPr>
                <a:t>Schaden/Konsequenzen</a:t>
              </a:r>
            </a:p>
            <a:p>
              <a:pPr eaLnBrk="0" hangingPunct="0"/>
              <a:r>
                <a:rPr lang="de-DE" sz="1000" b="1">
                  <a:latin typeface="Times New Roman" pitchFamily="18" charset="0"/>
                </a:rPr>
                <a:t>für das Unternehmen</a:t>
              </a:r>
            </a:p>
          </p:txBody>
        </p:sp>
        <p:sp>
          <p:nvSpPr>
            <p:cNvPr id="67593" name="Text Box 9"/>
            <p:cNvSpPr txBox="1">
              <a:spLocks noChangeArrowheads="1"/>
            </p:cNvSpPr>
            <p:nvPr/>
          </p:nvSpPr>
          <p:spPr bwMode="auto">
            <a:xfrm>
              <a:off x="4956" y="3338"/>
              <a:ext cx="760" cy="250"/>
            </a:xfrm>
            <a:prstGeom prst="rect">
              <a:avLst/>
            </a:prstGeom>
            <a:solidFill>
              <a:srgbClr val="C7CBFF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sz="1000" b="1">
                  <a:latin typeface="Times New Roman" pitchFamily="18" charset="0"/>
                </a:rPr>
                <a:t>Eintritts-</a:t>
              </a:r>
            </a:p>
            <a:p>
              <a:pPr eaLnBrk="0" hangingPunct="0"/>
              <a:r>
                <a:rPr lang="de-DE" sz="1000" b="1">
                  <a:latin typeface="Times New Roman" pitchFamily="18" charset="0"/>
                </a:rPr>
                <a:t>wahrscheinlichkeit</a:t>
              </a:r>
            </a:p>
          </p:txBody>
        </p:sp>
        <p:sp>
          <p:nvSpPr>
            <p:cNvPr id="67594" name="Line 10"/>
            <p:cNvSpPr>
              <a:spLocks noChangeShapeType="1"/>
            </p:cNvSpPr>
            <p:nvPr/>
          </p:nvSpPr>
          <p:spPr bwMode="auto">
            <a:xfrm>
              <a:off x="3953" y="1500"/>
              <a:ext cx="0" cy="19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Dot"/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de-DE"/>
            </a:p>
          </p:txBody>
        </p:sp>
        <p:sp>
          <p:nvSpPr>
            <p:cNvPr id="67595" name="Line 11"/>
            <p:cNvSpPr>
              <a:spLocks noChangeShapeType="1"/>
            </p:cNvSpPr>
            <p:nvPr/>
          </p:nvSpPr>
          <p:spPr bwMode="auto">
            <a:xfrm>
              <a:off x="2715" y="2211"/>
              <a:ext cx="201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Dot"/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de-DE"/>
            </a:p>
          </p:txBody>
        </p:sp>
        <p:sp>
          <p:nvSpPr>
            <p:cNvPr id="67596" name="Text Box 12"/>
            <p:cNvSpPr txBox="1">
              <a:spLocks noChangeArrowheads="1"/>
            </p:cNvSpPr>
            <p:nvPr/>
          </p:nvSpPr>
          <p:spPr bwMode="auto">
            <a:xfrm>
              <a:off x="4260" y="1764"/>
              <a:ext cx="220" cy="231"/>
            </a:xfrm>
            <a:prstGeom prst="rect">
              <a:avLst/>
            </a:prstGeom>
            <a:solidFill>
              <a:srgbClr val="737C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737CFF">
                  <a:gamma/>
                  <a:shade val="60000"/>
                  <a:invGamma/>
                </a:srgbClr>
              </a:prstShdw>
            </a:effec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67597" name="Text Box 13"/>
            <p:cNvSpPr txBox="1">
              <a:spLocks noChangeArrowheads="1"/>
            </p:cNvSpPr>
            <p:nvPr/>
          </p:nvSpPr>
          <p:spPr bwMode="auto">
            <a:xfrm>
              <a:off x="3219" y="2742"/>
              <a:ext cx="220" cy="231"/>
            </a:xfrm>
            <a:prstGeom prst="rect">
              <a:avLst/>
            </a:prstGeom>
            <a:solidFill>
              <a:srgbClr val="F1F2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F1F2FF">
                  <a:gamma/>
                  <a:shade val="60000"/>
                  <a:invGamma/>
                </a:srgbClr>
              </a:prstShdw>
            </a:effec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b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67598" name="Text Box 14"/>
            <p:cNvSpPr txBox="1">
              <a:spLocks noChangeArrowheads="1"/>
            </p:cNvSpPr>
            <p:nvPr/>
          </p:nvSpPr>
          <p:spPr bwMode="auto">
            <a:xfrm>
              <a:off x="3219" y="1764"/>
              <a:ext cx="212" cy="231"/>
            </a:xfrm>
            <a:prstGeom prst="rect">
              <a:avLst/>
            </a:prstGeom>
            <a:solidFill>
              <a:srgbClr val="C7CB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C7CBFF">
                  <a:gamma/>
                  <a:shade val="60000"/>
                  <a:invGamma/>
                </a:srgbClr>
              </a:prstShdw>
            </a:effec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67599" name="Text Box 15"/>
            <p:cNvSpPr txBox="1">
              <a:spLocks noChangeArrowheads="1"/>
            </p:cNvSpPr>
            <p:nvPr/>
          </p:nvSpPr>
          <p:spPr bwMode="auto">
            <a:xfrm>
              <a:off x="4260" y="2742"/>
              <a:ext cx="220" cy="231"/>
            </a:xfrm>
            <a:prstGeom prst="rect">
              <a:avLst/>
            </a:prstGeom>
            <a:solidFill>
              <a:srgbClr val="C7CBFF"/>
            </a:solidFill>
            <a:ln w="12700" algn="ctr">
              <a:noFill/>
              <a:miter lim="800000"/>
              <a:headEnd/>
              <a:tailEnd/>
            </a:ln>
            <a:effectLst>
              <a:prstShdw prst="shdw17" dist="17961" dir="2700000">
                <a:srgbClr val="C7CBFF">
                  <a:gamma/>
                  <a:shade val="60000"/>
                  <a:invGamma/>
                </a:srgbClr>
              </a:prstShdw>
            </a:effec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de-DE" b="1">
                  <a:latin typeface="Times New Roman" pitchFamily="18" charset="0"/>
                </a:rPr>
                <a:t>C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2800" dirty="0" smtClean="0"/>
              <a:t>Liste </a:t>
            </a:r>
            <a:r>
              <a:rPr lang="de-DE" sz="2800" dirty="0"/>
              <a:t>zur Überwachung von Projektrisiken </a:t>
            </a:r>
          </a:p>
        </p:txBody>
      </p:sp>
      <p:graphicFrame>
        <p:nvGraphicFramePr>
          <p:cNvPr id="68645" name="Group 37"/>
          <p:cNvGraphicFramePr>
            <a:graphicFrameLocks noGrp="1"/>
          </p:cNvGraphicFramePr>
          <p:nvPr/>
        </p:nvGraphicFramePr>
        <p:xfrm>
          <a:off x="618186" y="1714167"/>
          <a:ext cx="7686519" cy="4457252"/>
        </p:xfrm>
        <a:graphic>
          <a:graphicData uri="http://schemas.openxmlformats.org/drawingml/2006/table">
            <a:tbl>
              <a:tblPr/>
              <a:tblGrid>
                <a:gridCol w="793785"/>
                <a:gridCol w="793786"/>
                <a:gridCol w="1010128"/>
                <a:gridCol w="1877089"/>
                <a:gridCol w="3211731"/>
              </a:tblGrid>
              <a:tr h="10569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Nr. diese Woche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Nr. letzte Woche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Anz. Wochen auf der Liste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Risiko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Fortschritt der Maßnahmen zur Risikobekämpfung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14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Ansteigende Anforderungen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Erstellung eines Prototyps zur Validierung der Anforderungen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Das Benutzerhandbuch wurde einer ausdrücklichen Versionskontrolle unterstellt.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Die Auslieferung der Software wird in mehreren Schritten mit ansteigender Funktionalität vorgesehen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Analysemodell ufert aus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7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3200" dirty="0" smtClean="0"/>
              <a:t/>
            </a:r>
            <a:br>
              <a:rPr lang="de-DE" sz="3200" dirty="0" smtClean="0"/>
            </a:br>
            <a:r>
              <a:rPr lang="de-DE" sz="3200" dirty="0" smtClean="0"/>
              <a:t>Schema </a:t>
            </a:r>
            <a:r>
              <a:rPr lang="de-DE" sz="3200" dirty="0"/>
              <a:t>zur NPV-Berechnung </a:t>
            </a:r>
            <a:r>
              <a:rPr lang="de-DE" sz="3200" dirty="0" smtClean="0"/>
              <a:t/>
            </a:r>
            <a:br>
              <a:rPr lang="de-DE" sz="3200" dirty="0" smtClean="0"/>
            </a:br>
            <a:r>
              <a:rPr lang="de-DE" sz="3200" dirty="0" smtClean="0"/>
              <a:t>(</a:t>
            </a:r>
            <a:r>
              <a:rPr lang="de-DE" sz="3200" dirty="0"/>
              <a:t>Fiedler 2001)</a:t>
            </a:r>
          </a:p>
        </p:txBody>
      </p:sp>
      <p:sp>
        <p:nvSpPr>
          <p:cNvPr id="69635" name="Oval 3"/>
          <p:cNvSpPr>
            <a:spLocks noChangeArrowheads="1"/>
          </p:cNvSpPr>
          <p:nvPr/>
        </p:nvSpPr>
        <p:spPr bwMode="auto">
          <a:xfrm>
            <a:off x="611188" y="4910138"/>
            <a:ext cx="360362" cy="319087"/>
          </a:xfrm>
          <a:prstGeom prst="ellipse">
            <a:avLst/>
          </a:prstGeom>
          <a:solidFill>
            <a:srgbClr val="737C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69636" name="Oval 4"/>
          <p:cNvSpPr>
            <a:spLocks noChangeArrowheads="1"/>
          </p:cNvSpPr>
          <p:nvPr/>
        </p:nvSpPr>
        <p:spPr bwMode="auto">
          <a:xfrm>
            <a:off x="1763713" y="4117975"/>
            <a:ext cx="360362" cy="319088"/>
          </a:xfrm>
          <a:prstGeom prst="ellipse">
            <a:avLst/>
          </a:prstGeom>
          <a:solidFill>
            <a:srgbClr val="737C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69637" name="Oval 5"/>
          <p:cNvSpPr>
            <a:spLocks noChangeArrowheads="1"/>
          </p:cNvSpPr>
          <p:nvPr/>
        </p:nvSpPr>
        <p:spPr bwMode="auto">
          <a:xfrm>
            <a:off x="3060700" y="3270250"/>
            <a:ext cx="360363" cy="319088"/>
          </a:xfrm>
          <a:prstGeom prst="ellipse">
            <a:avLst/>
          </a:prstGeom>
          <a:solidFill>
            <a:srgbClr val="737C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cxnSp>
        <p:nvCxnSpPr>
          <p:cNvPr id="69638" name="AutoShape 6"/>
          <p:cNvCxnSpPr>
            <a:cxnSpLocks noChangeShapeType="1"/>
            <a:stCxn id="69635" idx="7"/>
            <a:endCxn id="69636" idx="3"/>
          </p:cNvCxnSpPr>
          <p:nvPr/>
        </p:nvCxnSpPr>
        <p:spPr bwMode="auto">
          <a:xfrm flipV="1">
            <a:off x="919163" y="4391025"/>
            <a:ext cx="896937" cy="565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</p:cxnSp>
      <p:cxnSp>
        <p:nvCxnSpPr>
          <p:cNvPr id="69639" name="AutoShape 7"/>
          <p:cNvCxnSpPr>
            <a:cxnSpLocks noChangeShapeType="1"/>
            <a:stCxn id="69636" idx="7"/>
            <a:endCxn id="69637" idx="3"/>
          </p:cNvCxnSpPr>
          <p:nvPr/>
        </p:nvCxnSpPr>
        <p:spPr bwMode="auto">
          <a:xfrm flipV="1">
            <a:off x="2071688" y="3543300"/>
            <a:ext cx="1041400" cy="6207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</p:cxnSp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4500563" y="2852738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Times New Roman" pitchFamily="18" charset="0"/>
              </a:rPr>
              <a:t>A</a:t>
            </a:r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4500563" y="3284538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Times New Roman" pitchFamily="18" charset="0"/>
              </a:rPr>
              <a:t>B</a:t>
            </a:r>
          </a:p>
        </p:txBody>
      </p:sp>
      <p:sp>
        <p:nvSpPr>
          <p:cNvPr id="69642" name="Rectangle 10"/>
          <p:cNvSpPr>
            <a:spLocks noChangeArrowheads="1"/>
          </p:cNvSpPr>
          <p:nvPr/>
        </p:nvSpPr>
        <p:spPr bwMode="auto">
          <a:xfrm>
            <a:off x="4500563" y="3716338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Times New Roman" pitchFamily="18" charset="0"/>
              </a:rPr>
              <a:t>C</a:t>
            </a:r>
          </a:p>
        </p:txBody>
      </p:sp>
      <p:sp>
        <p:nvSpPr>
          <p:cNvPr id="69643" name="Rectangle 11"/>
          <p:cNvSpPr>
            <a:spLocks noChangeArrowheads="1"/>
          </p:cNvSpPr>
          <p:nvPr/>
        </p:nvSpPr>
        <p:spPr bwMode="auto">
          <a:xfrm>
            <a:off x="4500563" y="4652963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Times New Roman" pitchFamily="18" charset="0"/>
              </a:rPr>
              <a:t>D</a:t>
            </a:r>
          </a:p>
        </p:txBody>
      </p:sp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4500563" y="5372100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Times New Roman" pitchFamily="18" charset="0"/>
              </a:rPr>
              <a:t>E</a:t>
            </a:r>
          </a:p>
        </p:txBody>
      </p:sp>
      <p:cxnSp>
        <p:nvCxnSpPr>
          <p:cNvPr id="69645" name="AutoShape 13"/>
          <p:cNvCxnSpPr>
            <a:cxnSpLocks noChangeShapeType="1"/>
            <a:stCxn id="69637" idx="0"/>
            <a:endCxn id="69640" idx="1"/>
          </p:cNvCxnSpPr>
          <p:nvPr/>
        </p:nvCxnSpPr>
        <p:spPr bwMode="auto">
          <a:xfrm rot="16200000">
            <a:off x="3734594" y="2504281"/>
            <a:ext cx="273050" cy="125888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cxnSp>
        <p:nvCxnSpPr>
          <p:cNvPr id="69646" name="AutoShape 14"/>
          <p:cNvCxnSpPr>
            <a:cxnSpLocks noChangeShapeType="1"/>
            <a:stCxn id="69637" idx="6"/>
            <a:endCxn id="69641" idx="1"/>
          </p:cNvCxnSpPr>
          <p:nvPr/>
        </p:nvCxnSpPr>
        <p:spPr bwMode="auto">
          <a:xfrm flipV="1">
            <a:off x="3421063" y="3429000"/>
            <a:ext cx="1079500" cy="158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cxnSp>
        <p:nvCxnSpPr>
          <p:cNvPr id="69647" name="AutoShape 15"/>
          <p:cNvCxnSpPr>
            <a:cxnSpLocks noChangeShapeType="1"/>
            <a:stCxn id="69637" idx="4"/>
            <a:endCxn id="69642" idx="1"/>
          </p:cNvCxnSpPr>
          <p:nvPr/>
        </p:nvCxnSpPr>
        <p:spPr bwMode="auto">
          <a:xfrm rot="16200000" flipH="1">
            <a:off x="3735388" y="3095625"/>
            <a:ext cx="271462" cy="125888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cxnSp>
        <p:nvCxnSpPr>
          <p:cNvPr id="69648" name="AutoShape 16"/>
          <p:cNvCxnSpPr>
            <a:cxnSpLocks noChangeShapeType="1"/>
            <a:stCxn id="69636" idx="4"/>
            <a:endCxn id="69643" idx="1"/>
          </p:cNvCxnSpPr>
          <p:nvPr/>
        </p:nvCxnSpPr>
        <p:spPr bwMode="auto">
          <a:xfrm rot="16200000" flipH="1">
            <a:off x="3042445" y="3339306"/>
            <a:ext cx="360362" cy="2555875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cxnSp>
        <p:nvCxnSpPr>
          <p:cNvPr id="69649" name="AutoShape 17"/>
          <p:cNvCxnSpPr>
            <a:cxnSpLocks noChangeShapeType="1"/>
            <a:stCxn id="69635" idx="4"/>
            <a:endCxn id="69644" idx="1"/>
          </p:cNvCxnSpPr>
          <p:nvPr/>
        </p:nvCxnSpPr>
        <p:spPr bwMode="auto">
          <a:xfrm rot="16200000" flipH="1">
            <a:off x="2502694" y="3518694"/>
            <a:ext cx="287338" cy="370840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3481388" y="2778125"/>
            <a:ext cx="931862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optimistisch</a:t>
            </a:r>
          </a:p>
        </p:txBody>
      </p:sp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3422650" y="3209925"/>
            <a:ext cx="998538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pessimistisch</a:t>
            </a:r>
          </a:p>
        </p:txBody>
      </p:sp>
      <p:sp>
        <p:nvSpPr>
          <p:cNvPr id="69652" name="Text Box 20"/>
          <p:cNvSpPr txBox="1">
            <a:spLocks noChangeArrowheads="1"/>
          </p:cNvSpPr>
          <p:nvPr/>
        </p:nvSpPr>
        <p:spPr bwMode="auto">
          <a:xfrm>
            <a:off x="3690938" y="3617913"/>
            <a:ext cx="7175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Abbruch</a:t>
            </a:r>
          </a:p>
        </p:txBody>
      </p:sp>
      <p:sp>
        <p:nvSpPr>
          <p:cNvPr id="69653" name="Text Box 21"/>
          <p:cNvSpPr txBox="1">
            <a:spLocks noChangeArrowheads="1"/>
          </p:cNvSpPr>
          <p:nvPr/>
        </p:nvSpPr>
        <p:spPr bwMode="auto">
          <a:xfrm>
            <a:off x="3690938" y="4559300"/>
            <a:ext cx="71755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Abbruch</a:t>
            </a: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3690938" y="5240338"/>
            <a:ext cx="7175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Abbruch</a:t>
            </a:r>
          </a:p>
        </p:txBody>
      </p:sp>
      <p:sp>
        <p:nvSpPr>
          <p:cNvPr id="69655" name="Rectangle 23"/>
          <p:cNvSpPr>
            <a:spLocks noChangeArrowheads="1"/>
          </p:cNvSpPr>
          <p:nvPr/>
        </p:nvSpPr>
        <p:spPr bwMode="auto">
          <a:xfrm>
            <a:off x="6804025" y="2997200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Times New Roman" pitchFamily="18" charset="0"/>
              </a:rPr>
              <a:t>E</a:t>
            </a:r>
          </a:p>
        </p:txBody>
      </p:sp>
      <p:sp>
        <p:nvSpPr>
          <p:cNvPr id="69656" name="Oval 24"/>
          <p:cNvSpPr>
            <a:spLocks noChangeArrowheads="1"/>
          </p:cNvSpPr>
          <p:nvPr/>
        </p:nvSpPr>
        <p:spPr bwMode="auto">
          <a:xfrm>
            <a:off x="6840538" y="3502025"/>
            <a:ext cx="360362" cy="319088"/>
          </a:xfrm>
          <a:prstGeom prst="ellipse">
            <a:avLst/>
          </a:prstGeom>
          <a:solidFill>
            <a:srgbClr val="737C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69657" name="Line 25"/>
          <p:cNvSpPr>
            <a:spLocks noChangeShapeType="1"/>
          </p:cNvSpPr>
          <p:nvPr/>
        </p:nvSpPr>
        <p:spPr bwMode="auto">
          <a:xfrm>
            <a:off x="5076825" y="29972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9658" name="Text Box 26"/>
          <p:cNvSpPr txBox="1">
            <a:spLocks noChangeArrowheads="1"/>
          </p:cNvSpPr>
          <p:nvPr/>
        </p:nvSpPr>
        <p:spPr bwMode="auto">
          <a:xfrm>
            <a:off x="5473700" y="2849563"/>
            <a:ext cx="83820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NPV 1*P1</a:t>
            </a:r>
          </a:p>
        </p:txBody>
      </p:sp>
      <p:sp>
        <p:nvSpPr>
          <p:cNvPr id="69659" name="Line 27"/>
          <p:cNvSpPr>
            <a:spLocks noChangeShapeType="1"/>
          </p:cNvSpPr>
          <p:nvPr/>
        </p:nvSpPr>
        <p:spPr bwMode="auto">
          <a:xfrm>
            <a:off x="5076825" y="3443288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9660" name="Text Box 28"/>
          <p:cNvSpPr txBox="1">
            <a:spLocks noChangeArrowheads="1"/>
          </p:cNvSpPr>
          <p:nvPr/>
        </p:nvSpPr>
        <p:spPr bwMode="auto">
          <a:xfrm>
            <a:off x="5473700" y="3295650"/>
            <a:ext cx="8382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NPV 2*P2</a:t>
            </a:r>
          </a:p>
        </p:txBody>
      </p:sp>
      <p:sp>
        <p:nvSpPr>
          <p:cNvPr id="69661" name="Line 29"/>
          <p:cNvSpPr>
            <a:spLocks noChangeShapeType="1"/>
          </p:cNvSpPr>
          <p:nvPr/>
        </p:nvSpPr>
        <p:spPr bwMode="auto">
          <a:xfrm>
            <a:off x="5076825" y="3875088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9662" name="Text Box 30"/>
          <p:cNvSpPr txBox="1">
            <a:spLocks noChangeArrowheads="1"/>
          </p:cNvSpPr>
          <p:nvPr/>
        </p:nvSpPr>
        <p:spPr bwMode="auto">
          <a:xfrm>
            <a:off x="5473700" y="3727450"/>
            <a:ext cx="8382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NPV 3*P3</a:t>
            </a:r>
          </a:p>
        </p:txBody>
      </p:sp>
      <p:sp>
        <p:nvSpPr>
          <p:cNvPr id="69663" name="Line 31"/>
          <p:cNvSpPr>
            <a:spLocks noChangeShapeType="1"/>
          </p:cNvSpPr>
          <p:nvPr/>
        </p:nvSpPr>
        <p:spPr bwMode="auto">
          <a:xfrm>
            <a:off x="5076825" y="4811713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9664" name="Text Box 32"/>
          <p:cNvSpPr txBox="1">
            <a:spLocks noChangeArrowheads="1"/>
          </p:cNvSpPr>
          <p:nvPr/>
        </p:nvSpPr>
        <p:spPr bwMode="auto">
          <a:xfrm>
            <a:off x="5473700" y="4664075"/>
            <a:ext cx="8382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NPV 4*P4</a:t>
            </a:r>
          </a:p>
        </p:txBody>
      </p:sp>
      <p:sp>
        <p:nvSpPr>
          <p:cNvPr id="69665" name="Line 33"/>
          <p:cNvSpPr>
            <a:spLocks noChangeShapeType="1"/>
          </p:cNvSpPr>
          <p:nvPr/>
        </p:nvSpPr>
        <p:spPr bwMode="auto">
          <a:xfrm>
            <a:off x="5076825" y="553085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9666" name="Text Box 34"/>
          <p:cNvSpPr txBox="1">
            <a:spLocks noChangeArrowheads="1"/>
          </p:cNvSpPr>
          <p:nvPr/>
        </p:nvSpPr>
        <p:spPr bwMode="auto">
          <a:xfrm>
            <a:off x="5473700" y="5383213"/>
            <a:ext cx="83820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NPV 5*P5</a:t>
            </a:r>
          </a:p>
        </p:txBody>
      </p:sp>
      <p:sp>
        <p:nvSpPr>
          <p:cNvPr id="69667" name="Line 35"/>
          <p:cNvSpPr>
            <a:spLocks noChangeShapeType="1"/>
          </p:cNvSpPr>
          <p:nvPr/>
        </p:nvSpPr>
        <p:spPr bwMode="auto">
          <a:xfrm>
            <a:off x="5148263" y="5734050"/>
            <a:ext cx="1728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69668" name="Text Box 36"/>
          <p:cNvSpPr txBox="1">
            <a:spLocks noChangeArrowheads="1"/>
          </p:cNvSpPr>
          <p:nvPr/>
        </p:nvSpPr>
        <p:spPr bwMode="auto">
          <a:xfrm>
            <a:off x="5246688" y="5803900"/>
            <a:ext cx="1025525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Times New Roman" pitchFamily="18" charset="0"/>
              </a:rPr>
              <a:t>Summe NPV</a:t>
            </a:r>
          </a:p>
        </p:txBody>
      </p:sp>
      <p:sp>
        <p:nvSpPr>
          <p:cNvPr id="69669" name="Text Box 37"/>
          <p:cNvSpPr txBox="1">
            <a:spLocks noChangeArrowheads="1"/>
          </p:cNvSpPr>
          <p:nvPr/>
        </p:nvSpPr>
        <p:spPr bwMode="auto">
          <a:xfrm>
            <a:off x="6864350" y="3954463"/>
            <a:ext cx="323850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b="1">
                <a:latin typeface="Times New Roman" pitchFamily="18" charset="0"/>
              </a:rPr>
              <a:t>P</a:t>
            </a:r>
            <a:endParaRPr lang="de-DE" sz="1200" b="1">
              <a:latin typeface="Times New Roman" pitchFamily="18" charset="0"/>
            </a:endParaRPr>
          </a:p>
        </p:txBody>
      </p:sp>
      <p:sp>
        <p:nvSpPr>
          <p:cNvPr id="69670" name="Rectangle 38"/>
          <p:cNvSpPr>
            <a:spLocks noChangeArrowheads="1"/>
          </p:cNvSpPr>
          <p:nvPr/>
        </p:nvSpPr>
        <p:spPr bwMode="auto">
          <a:xfrm>
            <a:off x="7332663" y="3905250"/>
            <a:ext cx="10350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Eintrittswahr-</a:t>
            </a:r>
          </a:p>
          <a:p>
            <a:pPr eaLnBrk="0" hangingPunct="0"/>
            <a:r>
              <a:rPr lang="de-DE" sz="1200">
                <a:latin typeface="Times New Roman" pitchFamily="18" charset="0"/>
              </a:rPr>
              <a:t>scheinlichkeit</a:t>
            </a:r>
          </a:p>
        </p:txBody>
      </p:sp>
      <p:sp>
        <p:nvSpPr>
          <p:cNvPr id="69671" name="Rectangle 39"/>
          <p:cNvSpPr>
            <a:spLocks noChangeArrowheads="1"/>
          </p:cNvSpPr>
          <p:nvPr/>
        </p:nvSpPr>
        <p:spPr bwMode="auto">
          <a:xfrm>
            <a:off x="7332663" y="2968625"/>
            <a:ext cx="1135062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Projektszenario</a:t>
            </a:r>
          </a:p>
        </p:txBody>
      </p:sp>
      <p:sp>
        <p:nvSpPr>
          <p:cNvPr id="69672" name="Rectangle 40"/>
          <p:cNvSpPr>
            <a:spLocks noChangeArrowheads="1"/>
          </p:cNvSpPr>
          <p:nvPr/>
        </p:nvSpPr>
        <p:spPr bwMode="auto">
          <a:xfrm>
            <a:off x="7332663" y="3544888"/>
            <a:ext cx="906462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Times New Roman" pitchFamily="18" charset="0"/>
              </a:rPr>
              <a:t>Meilenstein</a:t>
            </a:r>
          </a:p>
        </p:txBody>
      </p:sp>
      <p:sp>
        <p:nvSpPr>
          <p:cNvPr id="69673" name="Rectangle 41"/>
          <p:cNvSpPr>
            <a:spLocks noChangeArrowheads="1"/>
          </p:cNvSpPr>
          <p:nvPr/>
        </p:nvSpPr>
        <p:spPr bwMode="auto">
          <a:xfrm>
            <a:off x="6659563" y="2852738"/>
            <a:ext cx="1944687" cy="17287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3200" dirty="0" smtClean="0"/>
              <a:t>Daten </a:t>
            </a:r>
            <a:r>
              <a:rPr lang="de-DE" sz="3200" dirty="0"/>
              <a:t>zur NPV-Berechnung </a:t>
            </a:r>
            <a:r>
              <a:rPr lang="de-DE" sz="3200" dirty="0" smtClean="0"/>
              <a:t/>
            </a:r>
            <a:br>
              <a:rPr lang="de-DE" sz="3200" dirty="0" smtClean="0"/>
            </a:br>
            <a:r>
              <a:rPr lang="de-DE" sz="3200" dirty="0" smtClean="0"/>
              <a:t>(</a:t>
            </a:r>
            <a:r>
              <a:rPr lang="de-DE" sz="3200" dirty="0"/>
              <a:t>Fiedler 2001)</a:t>
            </a:r>
          </a:p>
        </p:txBody>
      </p:sp>
      <p:graphicFrame>
        <p:nvGraphicFramePr>
          <p:cNvPr id="70704" name="Group 48"/>
          <p:cNvGraphicFramePr>
            <a:graphicFrameLocks noGrp="1"/>
          </p:cNvGraphicFramePr>
          <p:nvPr/>
        </p:nvGraphicFramePr>
        <p:xfrm>
          <a:off x="754063" y="1868488"/>
          <a:ext cx="7705725" cy="3721420"/>
        </p:xfrm>
        <a:graphic>
          <a:graphicData uri="http://schemas.openxmlformats.org/drawingml/2006/table">
            <a:tbl>
              <a:tblPr/>
              <a:tblGrid>
                <a:gridCol w="1263650"/>
                <a:gridCol w="1976437"/>
                <a:gridCol w="1800225"/>
                <a:gridCol w="1128713"/>
                <a:gridCol w="1536700"/>
              </a:tblGrid>
              <a:tr h="617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Projekt-szenario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Einnahmen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(abgezinste Summe)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Ausgaben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(abgezinste Summe)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NPV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Wahrschein-lichkeit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 (opt.)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 (pess.)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 (Abbr.)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 (Abbr.)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-12.000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 (Abbr.)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-6.000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3200" dirty="0" smtClean="0"/>
              <a:t>Beispiel </a:t>
            </a:r>
            <a:r>
              <a:rPr lang="de-DE" sz="3200" dirty="0"/>
              <a:t>zur NPV-Berechnung </a:t>
            </a:r>
            <a:r>
              <a:rPr lang="de-DE" sz="3200" dirty="0" smtClean="0"/>
              <a:t/>
            </a:r>
            <a:br>
              <a:rPr lang="de-DE" sz="3200" dirty="0" smtClean="0"/>
            </a:br>
            <a:r>
              <a:rPr lang="de-DE" sz="3200" dirty="0" smtClean="0"/>
              <a:t>(</a:t>
            </a:r>
            <a:r>
              <a:rPr lang="de-DE" sz="3200" dirty="0"/>
              <a:t>Fiedler 2001)</a:t>
            </a:r>
          </a:p>
        </p:txBody>
      </p:sp>
      <p:sp>
        <p:nvSpPr>
          <p:cNvPr id="71683" name="Oval 3"/>
          <p:cNvSpPr>
            <a:spLocks noChangeArrowheads="1"/>
          </p:cNvSpPr>
          <p:nvPr/>
        </p:nvSpPr>
        <p:spPr bwMode="auto">
          <a:xfrm>
            <a:off x="611188" y="4910138"/>
            <a:ext cx="360362" cy="319087"/>
          </a:xfrm>
          <a:prstGeom prst="ellipse">
            <a:avLst/>
          </a:prstGeom>
          <a:solidFill>
            <a:srgbClr val="737C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71684" name="Oval 4"/>
          <p:cNvSpPr>
            <a:spLocks noChangeArrowheads="1"/>
          </p:cNvSpPr>
          <p:nvPr/>
        </p:nvSpPr>
        <p:spPr bwMode="auto">
          <a:xfrm>
            <a:off x="1763713" y="4117975"/>
            <a:ext cx="360362" cy="319088"/>
          </a:xfrm>
          <a:prstGeom prst="ellipse">
            <a:avLst/>
          </a:prstGeom>
          <a:solidFill>
            <a:srgbClr val="737C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71685" name="Oval 5"/>
          <p:cNvSpPr>
            <a:spLocks noChangeArrowheads="1"/>
          </p:cNvSpPr>
          <p:nvPr/>
        </p:nvSpPr>
        <p:spPr bwMode="auto">
          <a:xfrm>
            <a:off x="3060700" y="3270250"/>
            <a:ext cx="360363" cy="319088"/>
          </a:xfrm>
          <a:prstGeom prst="ellipse">
            <a:avLst/>
          </a:prstGeom>
          <a:solidFill>
            <a:srgbClr val="737C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cxnSp>
        <p:nvCxnSpPr>
          <p:cNvPr id="71686" name="AutoShape 6"/>
          <p:cNvCxnSpPr>
            <a:cxnSpLocks noChangeShapeType="1"/>
            <a:stCxn id="71683" idx="7"/>
            <a:endCxn id="71684" idx="3"/>
          </p:cNvCxnSpPr>
          <p:nvPr/>
        </p:nvCxnSpPr>
        <p:spPr bwMode="auto">
          <a:xfrm flipV="1">
            <a:off x="919163" y="4391025"/>
            <a:ext cx="896937" cy="565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</p:cxnSp>
      <p:cxnSp>
        <p:nvCxnSpPr>
          <p:cNvPr id="71687" name="AutoShape 7"/>
          <p:cNvCxnSpPr>
            <a:cxnSpLocks noChangeShapeType="1"/>
            <a:stCxn id="71684" idx="7"/>
            <a:endCxn id="71685" idx="3"/>
          </p:cNvCxnSpPr>
          <p:nvPr/>
        </p:nvCxnSpPr>
        <p:spPr bwMode="auto">
          <a:xfrm flipV="1">
            <a:off x="2071688" y="3543300"/>
            <a:ext cx="1041400" cy="6207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</p:cxn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4500563" y="2852738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Frutiger 45 Light" pitchFamily="34" charset="0"/>
              </a:rPr>
              <a:t>A</a:t>
            </a:r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4500563" y="3284538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Frutiger 45 Light" pitchFamily="34" charset="0"/>
              </a:rPr>
              <a:t>B</a:t>
            </a:r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4500563" y="3716338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Frutiger 45 Light" pitchFamily="34" charset="0"/>
              </a:rPr>
              <a:t>C</a:t>
            </a:r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4500563" y="4652963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Frutiger 45 Light" pitchFamily="34" charset="0"/>
              </a:rPr>
              <a:t>D</a:t>
            </a:r>
          </a:p>
        </p:txBody>
      </p:sp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4500563" y="5372100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Frutiger 45 Light" pitchFamily="34" charset="0"/>
              </a:rPr>
              <a:t>E</a:t>
            </a:r>
          </a:p>
        </p:txBody>
      </p:sp>
      <p:cxnSp>
        <p:nvCxnSpPr>
          <p:cNvPr id="71693" name="AutoShape 13"/>
          <p:cNvCxnSpPr>
            <a:cxnSpLocks noChangeShapeType="1"/>
            <a:stCxn id="71685" idx="0"/>
            <a:endCxn id="71688" idx="1"/>
          </p:cNvCxnSpPr>
          <p:nvPr/>
        </p:nvCxnSpPr>
        <p:spPr bwMode="auto">
          <a:xfrm rot="16200000">
            <a:off x="3734594" y="2504281"/>
            <a:ext cx="273050" cy="125888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cxnSp>
        <p:nvCxnSpPr>
          <p:cNvPr id="71694" name="AutoShape 14"/>
          <p:cNvCxnSpPr>
            <a:cxnSpLocks noChangeShapeType="1"/>
            <a:stCxn id="71685" idx="6"/>
            <a:endCxn id="71689" idx="1"/>
          </p:cNvCxnSpPr>
          <p:nvPr/>
        </p:nvCxnSpPr>
        <p:spPr bwMode="auto">
          <a:xfrm flipV="1">
            <a:off x="3421063" y="3429000"/>
            <a:ext cx="1079500" cy="158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cxnSp>
        <p:nvCxnSpPr>
          <p:cNvPr id="71695" name="AutoShape 15"/>
          <p:cNvCxnSpPr>
            <a:cxnSpLocks noChangeShapeType="1"/>
            <a:stCxn id="71685" idx="4"/>
            <a:endCxn id="71690" idx="1"/>
          </p:cNvCxnSpPr>
          <p:nvPr/>
        </p:nvCxnSpPr>
        <p:spPr bwMode="auto">
          <a:xfrm rot="16200000" flipH="1">
            <a:off x="3735388" y="3095625"/>
            <a:ext cx="271462" cy="1258888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cxnSp>
        <p:nvCxnSpPr>
          <p:cNvPr id="71696" name="AutoShape 16"/>
          <p:cNvCxnSpPr>
            <a:cxnSpLocks noChangeShapeType="1"/>
            <a:stCxn id="71684" idx="4"/>
            <a:endCxn id="71691" idx="1"/>
          </p:cNvCxnSpPr>
          <p:nvPr/>
        </p:nvCxnSpPr>
        <p:spPr bwMode="auto">
          <a:xfrm rot="16200000" flipH="1">
            <a:off x="3042445" y="3339306"/>
            <a:ext cx="360362" cy="2555875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cxnSp>
        <p:nvCxnSpPr>
          <p:cNvPr id="71697" name="AutoShape 17"/>
          <p:cNvCxnSpPr>
            <a:cxnSpLocks noChangeShapeType="1"/>
            <a:stCxn id="71683" idx="4"/>
            <a:endCxn id="71692" idx="1"/>
          </p:cNvCxnSpPr>
          <p:nvPr/>
        </p:nvCxnSpPr>
        <p:spPr bwMode="auto">
          <a:xfrm rot="16200000" flipH="1">
            <a:off x="2502694" y="3518694"/>
            <a:ext cx="287338" cy="370840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3481388" y="2781300"/>
            <a:ext cx="950912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optimistisch</a:t>
            </a:r>
          </a:p>
        </p:txBody>
      </p:sp>
      <p:sp>
        <p:nvSpPr>
          <p:cNvPr id="71699" name="Text Box 19"/>
          <p:cNvSpPr txBox="1">
            <a:spLocks noChangeArrowheads="1"/>
          </p:cNvSpPr>
          <p:nvPr/>
        </p:nvSpPr>
        <p:spPr bwMode="auto">
          <a:xfrm>
            <a:off x="3422650" y="3213100"/>
            <a:ext cx="100965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pessimistisch</a:t>
            </a:r>
          </a:p>
        </p:txBody>
      </p:sp>
      <p:sp>
        <p:nvSpPr>
          <p:cNvPr id="71700" name="Text Box 20"/>
          <p:cNvSpPr txBox="1">
            <a:spLocks noChangeArrowheads="1"/>
          </p:cNvSpPr>
          <p:nvPr/>
        </p:nvSpPr>
        <p:spPr bwMode="auto">
          <a:xfrm>
            <a:off x="3690938" y="3621088"/>
            <a:ext cx="741362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Abbruch</a:t>
            </a:r>
          </a:p>
        </p:txBody>
      </p:sp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3690938" y="4562475"/>
            <a:ext cx="741362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Abbruch</a:t>
            </a: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3690938" y="5243513"/>
            <a:ext cx="741362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Abbruch</a:t>
            </a:r>
          </a:p>
        </p:txBody>
      </p:sp>
      <p:sp>
        <p:nvSpPr>
          <p:cNvPr id="71703" name="Rectangle 23"/>
          <p:cNvSpPr>
            <a:spLocks noChangeArrowheads="1"/>
          </p:cNvSpPr>
          <p:nvPr/>
        </p:nvSpPr>
        <p:spPr bwMode="auto">
          <a:xfrm>
            <a:off x="6804025" y="2997200"/>
            <a:ext cx="431800" cy="288925"/>
          </a:xfrm>
          <a:prstGeom prst="rect">
            <a:avLst/>
          </a:prstGeom>
          <a:solidFill>
            <a:srgbClr val="E3E5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Frutiger 45 Light" pitchFamily="34" charset="0"/>
              </a:rPr>
              <a:t>E</a:t>
            </a:r>
          </a:p>
        </p:txBody>
      </p:sp>
      <p:sp>
        <p:nvSpPr>
          <p:cNvPr id="71704" name="Oval 24"/>
          <p:cNvSpPr>
            <a:spLocks noChangeArrowheads="1"/>
          </p:cNvSpPr>
          <p:nvPr/>
        </p:nvSpPr>
        <p:spPr bwMode="auto">
          <a:xfrm>
            <a:off x="6840538" y="3502025"/>
            <a:ext cx="360362" cy="319088"/>
          </a:xfrm>
          <a:prstGeom prst="ellipse">
            <a:avLst/>
          </a:prstGeom>
          <a:solidFill>
            <a:srgbClr val="737C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71705" name="Line 25"/>
          <p:cNvSpPr>
            <a:spLocks noChangeShapeType="1"/>
          </p:cNvSpPr>
          <p:nvPr/>
        </p:nvSpPr>
        <p:spPr bwMode="auto">
          <a:xfrm>
            <a:off x="5076825" y="299720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1706" name="Text Box 26"/>
          <p:cNvSpPr txBox="1">
            <a:spLocks noChangeArrowheads="1"/>
          </p:cNvSpPr>
          <p:nvPr/>
        </p:nvSpPr>
        <p:spPr bwMode="auto">
          <a:xfrm>
            <a:off x="5473700" y="2852738"/>
            <a:ext cx="102870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10.000 * 0,3</a:t>
            </a:r>
          </a:p>
        </p:txBody>
      </p:sp>
      <p:sp>
        <p:nvSpPr>
          <p:cNvPr id="71707" name="Line 27"/>
          <p:cNvSpPr>
            <a:spLocks noChangeShapeType="1"/>
          </p:cNvSpPr>
          <p:nvPr/>
        </p:nvSpPr>
        <p:spPr bwMode="auto">
          <a:xfrm>
            <a:off x="5076825" y="3443288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1708" name="Text Box 28"/>
          <p:cNvSpPr txBox="1">
            <a:spLocks noChangeArrowheads="1"/>
          </p:cNvSpPr>
          <p:nvPr/>
        </p:nvSpPr>
        <p:spPr bwMode="auto">
          <a:xfrm>
            <a:off x="5473700" y="3298825"/>
            <a:ext cx="944563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5.000 * 0,1</a:t>
            </a:r>
          </a:p>
        </p:txBody>
      </p:sp>
      <p:sp>
        <p:nvSpPr>
          <p:cNvPr id="71709" name="Line 29"/>
          <p:cNvSpPr>
            <a:spLocks noChangeShapeType="1"/>
          </p:cNvSpPr>
          <p:nvPr/>
        </p:nvSpPr>
        <p:spPr bwMode="auto">
          <a:xfrm>
            <a:off x="5076825" y="3875088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1710" name="Text Box 30"/>
          <p:cNvSpPr txBox="1">
            <a:spLocks noChangeArrowheads="1"/>
          </p:cNvSpPr>
          <p:nvPr/>
        </p:nvSpPr>
        <p:spPr bwMode="auto">
          <a:xfrm>
            <a:off x="5473700" y="3730625"/>
            <a:ext cx="733425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0 * 0,05</a:t>
            </a:r>
          </a:p>
        </p:txBody>
      </p:sp>
      <p:sp>
        <p:nvSpPr>
          <p:cNvPr id="71711" name="Line 31"/>
          <p:cNvSpPr>
            <a:spLocks noChangeShapeType="1"/>
          </p:cNvSpPr>
          <p:nvPr/>
        </p:nvSpPr>
        <p:spPr bwMode="auto">
          <a:xfrm>
            <a:off x="5076825" y="4811713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1712" name="Text Box 32"/>
          <p:cNvSpPr txBox="1">
            <a:spLocks noChangeArrowheads="1"/>
          </p:cNvSpPr>
          <p:nvPr/>
        </p:nvSpPr>
        <p:spPr bwMode="auto">
          <a:xfrm>
            <a:off x="5473700" y="4667250"/>
            <a:ext cx="1163638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-12.000 * 0,25</a:t>
            </a:r>
          </a:p>
        </p:txBody>
      </p:sp>
      <p:sp>
        <p:nvSpPr>
          <p:cNvPr id="71713" name="Line 33"/>
          <p:cNvSpPr>
            <a:spLocks noChangeShapeType="1"/>
          </p:cNvSpPr>
          <p:nvPr/>
        </p:nvSpPr>
        <p:spPr bwMode="auto">
          <a:xfrm>
            <a:off x="5076825" y="5530850"/>
            <a:ext cx="360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1714" name="Text Box 34"/>
          <p:cNvSpPr txBox="1">
            <a:spLocks noChangeArrowheads="1"/>
          </p:cNvSpPr>
          <p:nvPr/>
        </p:nvSpPr>
        <p:spPr bwMode="auto">
          <a:xfrm>
            <a:off x="5473700" y="5386388"/>
            <a:ext cx="107950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-6.000 * 0,30</a:t>
            </a:r>
          </a:p>
        </p:txBody>
      </p:sp>
      <p:sp>
        <p:nvSpPr>
          <p:cNvPr id="71715" name="Line 35"/>
          <p:cNvSpPr>
            <a:spLocks noChangeShapeType="1"/>
          </p:cNvSpPr>
          <p:nvPr/>
        </p:nvSpPr>
        <p:spPr bwMode="auto">
          <a:xfrm>
            <a:off x="5148263" y="5734050"/>
            <a:ext cx="1728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71716" name="Text Box 36"/>
          <p:cNvSpPr txBox="1">
            <a:spLocks noChangeArrowheads="1"/>
          </p:cNvSpPr>
          <p:nvPr/>
        </p:nvSpPr>
        <p:spPr bwMode="auto">
          <a:xfrm>
            <a:off x="5246688" y="5805488"/>
            <a:ext cx="1189037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 b="1">
                <a:latin typeface="Frutiger 45 Light" pitchFamily="34" charset="0"/>
              </a:rPr>
              <a:t>Summe -1.300</a:t>
            </a:r>
          </a:p>
        </p:txBody>
      </p:sp>
      <p:sp>
        <p:nvSpPr>
          <p:cNvPr id="71717" name="Text Box 37"/>
          <p:cNvSpPr txBox="1">
            <a:spLocks noChangeArrowheads="1"/>
          </p:cNvSpPr>
          <p:nvPr/>
        </p:nvSpPr>
        <p:spPr bwMode="auto">
          <a:xfrm>
            <a:off x="6864350" y="3957638"/>
            <a:ext cx="311150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b="1">
                <a:latin typeface="Frutiger 45 Light" pitchFamily="34" charset="0"/>
              </a:rPr>
              <a:t>P</a:t>
            </a:r>
            <a:endParaRPr lang="de-DE" sz="1200" b="1">
              <a:latin typeface="Frutiger 45 Light" pitchFamily="34" charset="0"/>
            </a:endParaRPr>
          </a:p>
        </p:txBody>
      </p:sp>
      <p:sp>
        <p:nvSpPr>
          <p:cNvPr id="71718" name="Rectangle 38"/>
          <p:cNvSpPr>
            <a:spLocks noChangeArrowheads="1"/>
          </p:cNvSpPr>
          <p:nvPr/>
        </p:nvSpPr>
        <p:spPr bwMode="auto">
          <a:xfrm>
            <a:off x="7332663" y="3908425"/>
            <a:ext cx="10541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Eintrittswahr-</a:t>
            </a:r>
          </a:p>
          <a:p>
            <a:pPr eaLnBrk="0" hangingPunct="0"/>
            <a:r>
              <a:rPr lang="de-DE" sz="1200">
                <a:latin typeface="Frutiger 45 Light" pitchFamily="34" charset="0"/>
              </a:rPr>
              <a:t>scheinlichkeit</a:t>
            </a:r>
          </a:p>
        </p:txBody>
      </p:sp>
      <p:sp>
        <p:nvSpPr>
          <p:cNvPr id="71719" name="Rectangle 39"/>
          <p:cNvSpPr>
            <a:spLocks noChangeArrowheads="1"/>
          </p:cNvSpPr>
          <p:nvPr/>
        </p:nvSpPr>
        <p:spPr bwMode="auto">
          <a:xfrm>
            <a:off x="7332663" y="2971800"/>
            <a:ext cx="1163637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Projektszenario</a:t>
            </a:r>
          </a:p>
        </p:txBody>
      </p:sp>
      <p:sp>
        <p:nvSpPr>
          <p:cNvPr id="71720" name="Rectangle 40"/>
          <p:cNvSpPr>
            <a:spLocks noChangeArrowheads="1"/>
          </p:cNvSpPr>
          <p:nvPr/>
        </p:nvSpPr>
        <p:spPr bwMode="auto">
          <a:xfrm>
            <a:off x="7332663" y="3548063"/>
            <a:ext cx="925512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e-DE" sz="1200">
                <a:latin typeface="Frutiger 45 Light" pitchFamily="34" charset="0"/>
              </a:rPr>
              <a:t>Meilenstein</a:t>
            </a:r>
          </a:p>
        </p:txBody>
      </p:sp>
      <p:sp>
        <p:nvSpPr>
          <p:cNvPr id="71721" name="Rectangle 41"/>
          <p:cNvSpPr>
            <a:spLocks noChangeArrowheads="1"/>
          </p:cNvSpPr>
          <p:nvPr/>
        </p:nvSpPr>
        <p:spPr bwMode="auto">
          <a:xfrm>
            <a:off x="6659563" y="2852738"/>
            <a:ext cx="1944687" cy="17287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2800" dirty="0" smtClean="0"/>
              <a:t>Formblatt </a:t>
            </a:r>
            <a:r>
              <a:rPr lang="de-DE" sz="2800" dirty="0"/>
              <a:t>Projektstatusbericht </a:t>
            </a: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 smtClean="0"/>
              <a:t>(</a:t>
            </a:r>
            <a:r>
              <a:rPr lang="de-DE" sz="2800" dirty="0" err="1"/>
              <a:t>Hölzle</a:t>
            </a:r>
            <a:r>
              <a:rPr lang="de-DE" sz="2800" dirty="0"/>
              <a:t>/</a:t>
            </a:r>
            <a:r>
              <a:rPr lang="de-DE" sz="2800" dirty="0" err="1"/>
              <a:t>Grünig</a:t>
            </a:r>
            <a:r>
              <a:rPr lang="de-DE" sz="2800" dirty="0"/>
              <a:t>, modifizierter Auszug)</a:t>
            </a: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468313" y="1160463"/>
            <a:ext cx="8351837" cy="5103812"/>
            <a:chOff x="295" y="731"/>
            <a:chExt cx="5261" cy="3215"/>
          </a:xfrm>
        </p:grpSpPr>
        <p:sp>
          <p:nvSpPr>
            <p:cNvPr id="72708" name="AutoShape 4"/>
            <p:cNvSpPr>
              <a:spLocks noChangeAspect="1" noChangeArrowheads="1" noTextEdit="1"/>
            </p:cNvSpPr>
            <p:nvPr/>
          </p:nvSpPr>
          <p:spPr bwMode="auto">
            <a:xfrm>
              <a:off x="295" y="731"/>
              <a:ext cx="5261" cy="3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grpSp>
          <p:nvGrpSpPr>
            <p:cNvPr id="3" name="Group 206"/>
            <p:cNvGrpSpPr>
              <a:grpSpLocks/>
            </p:cNvGrpSpPr>
            <p:nvPr/>
          </p:nvGrpSpPr>
          <p:grpSpPr bwMode="auto">
            <a:xfrm>
              <a:off x="299" y="774"/>
              <a:ext cx="4735" cy="561"/>
              <a:chOff x="299" y="774"/>
              <a:chExt cx="4735" cy="561"/>
            </a:xfrm>
          </p:grpSpPr>
          <p:sp>
            <p:nvSpPr>
              <p:cNvPr id="72710" name="Rectangle 6"/>
              <p:cNvSpPr>
                <a:spLocks noChangeArrowheads="1"/>
              </p:cNvSpPr>
              <p:nvPr/>
            </p:nvSpPr>
            <p:spPr bwMode="auto">
              <a:xfrm>
                <a:off x="326" y="774"/>
                <a:ext cx="381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Zeitplan</a:t>
                </a:r>
                <a:endParaRPr lang="de-DE"/>
              </a:p>
            </p:txBody>
          </p:sp>
          <p:sp>
            <p:nvSpPr>
              <p:cNvPr id="72711" name="Rectangle 7"/>
              <p:cNvSpPr>
                <a:spLocks noChangeArrowheads="1"/>
              </p:cNvSpPr>
              <p:nvPr/>
            </p:nvSpPr>
            <p:spPr bwMode="auto">
              <a:xfrm>
                <a:off x="658" y="77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12" name="Rectangle 8"/>
              <p:cNvSpPr>
                <a:spLocks noChangeArrowheads="1"/>
              </p:cNvSpPr>
              <p:nvPr/>
            </p:nvSpPr>
            <p:spPr bwMode="auto">
              <a:xfrm>
                <a:off x="326" y="920"/>
                <a:ext cx="1447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Liegt das Teilprojekt im Zeitplan?</a:t>
                </a:r>
                <a:endParaRPr lang="de-DE"/>
              </a:p>
            </p:txBody>
          </p:sp>
          <p:sp>
            <p:nvSpPr>
              <p:cNvPr id="72713" name="Rectangle 9"/>
              <p:cNvSpPr>
                <a:spLocks noChangeArrowheads="1"/>
              </p:cNvSpPr>
              <p:nvPr/>
            </p:nvSpPr>
            <p:spPr bwMode="auto">
              <a:xfrm>
                <a:off x="1703" y="920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14" name="Rectangle 10"/>
              <p:cNvSpPr>
                <a:spLocks noChangeArrowheads="1"/>
              </p:cNvSpPr>
              <p:nvPr/>
            </p:nvSpPr>
            <p:spPr bwMode="auto">
              <a:xfrm>
                <a:off x="1939" y="921"/>
                <a:ext cx="24" cy="1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15" name="Rectangle 11"/>
              <p:cNvSpPr>
                <a:spLocks noChangeArrowheads="1"/>
              </p:cNvSpPr>
              <p:nvPr/>
            </p:nvSpPr>
            <p:spPr bwMode="auto">
              <a:xfrm>
                <a:off x="2219" y="921"/>
                <a:ext cx="23" cy="1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16" name="Rectangle 12"/>
              <p:cNvSpPr>
                <a:spLocks noChangeArrowheads="1"/>
              </p:cNvSpPr>
              <p:nvPr/>
            </p:nvSpPr>
            <p:spPr bwMode="auto">
              <a:xfrm>
                <a:off x="1963" y="921"/>
                <a:ext cx="256" cy="1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17" name="Rectangle 13"/>
              <p:cNvSpPr>
                <a:spLocks noChangeArrowheads="1"/>
              </p:cNvSpPr>
              <p:nvPr/>
            </p:nvSpPr>
            <p:spPr bwMode="auto">
              <a:xfrm>
                <a:off x="2043" y="942"/>
                <a:ext cx="140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Ja</a:t>
                </a:r>
                <a:endParaRPr lang="de-DE"/>
              </a:p>
            </p:txBody>
          </p:sp>
          <p:sp>
            <p:nvSpPr>
              <p:cNvPr id="72718" name="Rectangle 14"/>
              <p:cNvSpPr>
                <a:spLocks noChangeArrowheads="1"/>
              </p:cNvSpPr>
              <p:nvPr/>
            </p:nvSpPr>
            <p:spPr bwMode="auto">
              <a:xfrm>
                <a:off x="2139" y="942"/>
                <a:ext cx="24" cy="106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19" name="Rectangle 15"/>
              <p:cNvSpPr>
                <a:spLocks noChangeArrowheads="1"/>
              </p:cNvSpPr>
              <p:nvPr/>
            </p:nvSpPr>
            <p:spPr bwMode="auto">
              <a:xfrm>
                <a:off x="2398" y="945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20" name="Rectangle 16"/>
              <p:cNvSpPr>
                <a:spLocks noChangeArrowheads="1"/>
              </p:cNvSpPr>
              <p:nvPr/>
            </p:nvSpPr>
            <p:spPr bwMode="auto">
              <a:xfrm>
                <a:off x="2554" y="921"/>
                <a:ext cx="22" cy="1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21" name="Rectangle 17"/>
              <p:cNvSpPr>
                <a:spLocks noChangeArrowheads="1"/>
              </p:cNvSpPr>
              <p:nvPr/>
            </p:nvSpPr>
            <p:spPr bwMode="auto">
              <a:xfrm>
                <a:off x="2857" y="921"/>
                <a:ext cx="25" cy="1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22" name="Rectangle 18"/>
              <p:cNvSpPr>
                <a:spLocks noChangeArrowheads="1"/>
              </p:cNvSpPr>
              <p:nvPr/>
            </p:nvSpPr>
            <p:spPr bwMode="auto">
              <a:xfrm>
                <a:off x="2576" y="921"/>
                <a:ext cx="281" cy="1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23" name="Rectangle 19"/>
              <p:cNvSpPr>
                <a:spLocks noChangeArrowheads="1"/>
              </p:cNvSpPr>
              <p:nvPr/>
            </p:nvSpPr>
            <p:spPr bwMode="auto">
              <a:xfrm>
                <a:off x="2622" y="942"/>
                <a:ext cx="191" cy="106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Nein</a:t>
                </a:r>
                <a:endParaRPr lang="de-DE"/>
              </a:p>
            </p:txBody>
          </p:sp>
          <p:sp>
            <p:nvSpPr>
              <p:cNvPr id="72724" name="Rectangle 20"/>
              <p:cNvSpPr>
                <a:spLocks noChangeArrowheads="1"/>
              </p:cNvSpPr>
              <p:nvPr/>
            </p:nvSpPr>
            <p:spPr bwMode="auto">
              <a:xfrm>
                <a:off x="2810" y="942"/>
                <a:ext cx="24" cy="106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25" name="Rectangle 21"/>
              <p:cNvSpPr>
                <a:spLocks noChangeArrowheads="1"/>
              </p:cNvSpPr>
              <p:nvPr/>
            </p:nvSpPr>
            <p:spPr bwMode="auto">
              <a:xfrm>
                <a:off x="3024" y="945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26" name="Rectangle 22"/>
              <p:cNvSpPr>
                <a:spLocks noChangeArrowheads="1"/>
              </p:cNvSpPr>
              <p:nvPr/>
            </p:nvSpPr>
            <p:spPr bwMode="auto">
              <a:xfrm>
                <a:off x="3318" y="945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27" name="Rectangle 23"/>
              <p:cNvSpPr>
                <a:spLocks noChangeArrowheads="1"/>
              </p:cNvSpPr>
              <p:nvPr/>
            </p:nvSpPr>
            <p:spPr bwMode="auto">
              <a:xfrm>
                <a:off x="3756" y="945"/>
                <a:ext cx="1052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Kritikalität der Verspätung</a:t>
                </a:r>
                <a:endParaRPr lang="de-DE"/>
              </a:p>
            </p:txBody>
          </p:sp>
          <p:sp>
            <p:nvSpPr>
              <p:cNvPr id="72728" name="Rectangle 24"/>
              <p:cNvSpPr>
                <a:spLocks noChangeArrowheads="1"/>
              </p:cNvSpPr>
              <p:nvPr/>
            </p:nvSpPr>
            <p:spPr bwMode="auto">
              <a:xfrm>
                <a:off x="4748" y="945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29" name="Rectangle 25"/>
              <p:cNvSpPr>
                <a:spLocks noChangeArrowheads="1"/>
              </p:cNvSpPr>
              <p:nvPr/>
            </p:nvSpPr>
            <p:spPr bwMode="auto">
              <a:xfrm>
                <a:off x="299" y="91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0" name="Line 26"/>
              <p:cNvSpPr>
                <a:spLocks noChangeShapeType="1"/>
              </p:cNvSpPr>
              <p:nvPr/>
            </p:nvSpPr>
            <p:spPr bwMode="auto">
              <a:xfrm>
                <a:off x="299" y="91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1" name="Line 27"/>
              <p:cNvSpPr>
                <a:spLocks noChangeShapeType="1"/>
              </p:cNvSpPr>
              <p:nvPr/>
            </p:nvSpPr>
            <p:spPr bwMode="auto">
              <a:xfrm>
                <a:off x="299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2" name="Rectangle 28"/>
              <p:cNvSpPr>
                <a:spLocks noChangeArrowheads="1"/>
              </p:cNvSpPr>
              <p:nvPr/>
            </p:nvSpPr>
            <p:spPr bwMode="auto">
              <a:xfrm>
                <a:off x="299" y="91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3" name="Line 29"/>
              <p:cNvSpPr>
                <a:spLocks noChangeShapeType="1"/>
              </p:cNvSpPr>
              <p:nvPr/>
            </p:nvSpPr>
            <p:spPr bwMode="auto">
              <a:xfrm>
                <a:off x="299" y="91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4" name="Line 30"/>
              <p:cNvSpPr>
                <a:spLocks noChangeShapeType="1"/>
              </p:cNvSpPr>
              <p:nvPr/>
            </p:nvSpPr>
            <p:spPr bwMode="auto">
              <a:xfrm>
                <a:off x="299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5" name="Rectangle 31"/>
              <p:cNvSpPr>
                <a:spLocks noChangeArrowheads="1"/>
              </p:cNvSpPr>
              <p:nvPr/>
            </p:nvSpPr>
            <p:spPr bwMode="auto">
              <a:xfrm>
                <a:off x="303" y="917"/>
                <a:ext cx="163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6" name="Line 32"/>
              <p:cNvSpPr>
                <a:spLocks noChangeShapeType="1"/>
              </p:cNvSpPr>
              <p:nvPr/>
            </p:nvSpPr>
            <p:spPr bwMode="auto">
              <a:xfrm>
                <a:off x="303" y="917"/>
                <a:ext cx="163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7" name="Rectangle 33"/>
              <p:cNvSpPr>
                <a:spLocks noChangeArrowheads="1"/>
              </p:cNvSpPr>
              <p:nvPr/>
            </p:nvSpPr>
            <p:spPr bwMode="auto">
              <a:xfrm>
                <a:off x="1936" y="917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8" name="Line 34"/>
              <p:cNvSpPr>
                <a:spLocks noChangeShapeType="1"/>
              </p:cNvSpPr>
              <p:nvPr/>
            </p:nvSpPr>
            <p:spPr bwMode="auto">
              <a:xfrm>
                <a:off x="1936" y="91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39" name="Line 35"/>
              <p:cNvSpPr>
                <a:spLocks noChangeShapeType="1"/>
              </p:cNvSpPr>
              <p:nvPr/>
            </p:nvSpPr>
            <p:spPr bwMode="auto">
              <a:xfrm>
                <a:off x="1936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0" name="Rectangle 36"/>
              <p:cNvSpPr>
                <a:spLocks noChangeArrowheads="1"/>
              </p:cNvSpPr>
              <p:nvPr/>
            </p:nvSpPr>
            <p:spPr bwMode="auto">
              <a:xfrm>
                <a:off x="1939" y="917"/>
                <a:ext cx="30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1" name="Line 37"/>
              <p:cNvSpPr>
                <a:spLocks noChangeShapeType="1"/>
              </p:cNvSpPr>
              <p:nvPr/>
            </p:nvSpPr>
            <p:spPr bwMode="auto">
              <a:xfrm>
                <a:off x="1939" y="917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2" name="Rectangle 38"/>
              <p:cNvSpPr>
                <a:spLocks noChangeArrowheads="1"/>
              </p:cNvSpPr>
              <p:nvPr/>
            </p:nvSpPr>
            <p:spPr bwMode="auto">
              <a:xfrm>
                <a:off x="2242" y="91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3" name="Line 39"/>
              <p:cNvSpPr>
                <a:spLocks noChangeShapeType="1"/>
              </p:cNvSpPr>
              <p:nvPr/>
            </p:nvSpPr>
            <p:spPr bwMode="auto">
              <a:xfrm>
                <a:off x="2242" y="91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4" name="Line 40"/>
              <p:cNvSpPr>
                <a:spLocks noChangeShapeType="1"/>
              </p:cNvSpPr>
              <p:nvPr/>
            </p:nvSpPr>
            <p:spPr bwMode="auto">
              <a:xfrm>
                <a:off x="2242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5" name="Rectangle 41"/>
              <p:cNvSpPr>
                <a:spLocks noChangeArrowheads="1"/>
              </p:cNvSpPr>
              <p:nvPr/>
            </p:nvSpPr>
            <p:spPr bwMode="auto">
              <a:xfrm>
                <a:off x="2246" y="917"/>
                <a:ext cx="30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6" name="Line 42"/>
              <p:cNvSpPr>
                <a:spLocks noChangeShapeType="1"/>
              </p:cNvSpPr>
              <p:nvPr/>
            </p:nvSpPr>
            <p:spPr bwMode="auto">
              <a:xfrm>
                <a:off x="2246" y="917"/>
                <a:ext cx="3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7" name="Rectangle 43"/>
              <p:cNvSpPr>
                <a:spLocks noChangeArrowheads="1"/>
              </p:cNvSpPr>
              <p:nvPr/>
            </p:nvSpPr>
            <p:spPr bwMode="auto">
              <a:xfrm>
                <a:off x="2550" y="91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8" name="Line 44"/>
              <p:cNvSpPr>
                <a:spLocks noChangeShapeType="1"/>
              </p:cNvSpPr>
              <p:nvPr/>
            </p:nvSpPr>
            <p:spPr bwMode="auto">
              <a:xfrm>
                <a:off x="2550" y="91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49" name="Line 45"/>
              <p:cNvSpPr>
                <a:spLocks noChangeShapeType="1"/>
              </p:cNvSpPr>
              <p:nvPr/>
            </p:nvSpPr>
            <p:spPr bwMode="auto">
              <a:xfrm>
                <a:off x="2550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0" name="Rectangle 46"/>
              <p:cNvSpPr>
                <a:spLocks noChangeArrowheads="1"/>
              </p:cNvSpPr>
              <p:nvPr/>
            </p:nvSpPr>
            <p:spPr bwMode="auto">
              <a:xfrm>
                <a:off x="2554" y="917"/>
                <a:ext cx="328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1" name="Line 47"/>
              <p:cNvSpPr>
                <a:spLocks noChangeShapeType="1"/>
              </p:cNvSpPr>
              <p:nvPr/>
            </p:nvSpPr>
            <p:spPr bwMode="auto">
              <a:xfrm>
                <a:off x="2554" y="917"/>
                <a:ext cx="3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2" name="Rectangle 48"/>
              <p:cNvSpPr>
                <a:spLocks noChangeArrowheads="1"/>
              </p:cNvSpPr>
              <p:nvPr/>
            </p:nvSpPr>
            <p:spPr bwMode="auto">
              <a:xfrm>
                <a:off x="2882" y="917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3" name="Line 49"/>
              <p:cNvSpPr>
                <a:spLocks noChangeShapeType="1"/>
              </p:cNvSpPr>
              <p:nvPr/>
            </p:nvSpPr>
            <p:spPr bwMode="auto">
              <a:xfrm>
                <a:off x="2882" y="91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4" name="Line 50"/>
              <p:cNvSpPr>
                <a:spLocks noChangeShapeType="1"/>
              </p:cNvSpPr>
              <p:nvPr/>
            </p:nvSpPr>
            <p:spPr bwMode="auto">
              <a:xfrm>
                <a:off x="2882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5" name="Rectangle 51"/>
              <p:cNvSpPr>
                <a:spLocks noChangeArrowheads="1"/>
              </p:cNvSpPr>
              <p:nvPr/>
            </p:nvSpPr>
            <p:spPr bwMode="auto">
              <a:xfrm>
                <a:off x="2885" y="917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6" name="Line 52"/>
              <p:cNvSpPr>
                <a:spLocks noChangeShapeType="1"/>
              </p:cNvSpPr>
              <p:nvPr/>
            </p:nvSpPr>
            <p:spPr bwMode="auto">
              <a:xfrm>
                <a:off x="2885" y="917"/>
                <a:ext cx="27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7" name="Rectangle 53"/>
              <p:cNvSpPr>
                <a:spLocks noChangeArrowheads="1"/>
              </p:cNvSpPr>
              <p:nvPr/>
            </p:nvSpPr>
            <p:spPr bwMode="auto">
              <a:xfrm>
                <a:off x="3164" y="917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8" name="Line 54"/>
              <p:cNvSpPr>
                <a:spLocks noChangeShapeType="1"/>
              </p:cNvSpPr>
              <p:nvPr/>
            </p:nvSpPr>
            <p:spPr bwMode="auto">
              <a:xfrm>
                <a:off x="3164" y="91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59" name="Line 55"/>
              <p:cNvSpPr>
                <a:spLocks noChangeShapeType="1"/>
              </p:cNvSpPr>
              <p:nvPr/>
            </p:nvSpPr>
            <p:spPr bwMode="auto">
              <a:xfrm>
                <a:off x="3164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0" name="Rectangle 56"/>
              <p:cNvSpPr>
                <a:spLocks noChangeArrowheads="1"/>
              </p:cNvSpPr>
              <p:nvPr/>
            </p:nvSpPr>
            <p:spPr bwMode="auto">
              <a:xfrm>
                <a:off x="3164" y="917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1" name="Line 57"/>
              <p:cNvSpPr>
                <a:spLocks noChangeShapeType="1"/>
              </p:cNvSpPr>
              <p:nvPr/>
            </p:nvSpPr>
            <p:spPr bwMode="auto">
              <a:xfrm>
                <a:off x="3164" y="91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2" name="Line 58"/>
              <p:cNvSpPr>
                <a:spLocks noChangeShapeType="1"/>
              </p:cNvSpPr>
              <p:nvPr/>
            </p:nvSpPr>
            <p:spPr bwMode="auto">
              <a:xfrm>
                <a:off x="3164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3" name="Rectangle 59"/>
              <p:cNvSpPr>
                <a:spLocks noChangeArrowheads="1"/>
              </p:cNvSpPr>
              <p:nvPr/>
            </p:nvSpPr>
            <p:spPr bwMode="auto">
              <a:xfrm>
                <a:off x="3472" y="917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4" name="Line 60"/>
              <p:cNvSpPr>
                <a:spLocks noChangeShapeType="1"/>
              </p:cNvSpPr>
              <p:nvPr/>
            </p:nvSpPr>
            <p:spPr bwMode="auto">
              <a:xfrm>
                <a:off x="3472" y="91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5" name="Line 61"/>
              <p:cNvSpPr>
                <a:spLocks noChangeShapeType="1"/>
              </p:cNvSpPr>
              <p:nvPr/>
            </p:nvSpPr>
            <p:spPr bwMode="auto">
              <a:xfrm>
                <a:off x="3472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6" name="Rectangle 62"/>
              <p:cNvSpPr>
                <a:spLocks noChangeArrowheads="1"/>
              </p:cNvSpPr>
              <p:nvPr/>
            </p:nvSpPr>
            <p:spPr bwMode="auto">
              <a:xfrm>
                <a:off x="3472" y="917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7" name="Line 63"/>
              <p:cNvSpPr>
                <a:spLocks noChangeShapeType="1"/>
              </p:cNvSpPr>
              <p:nvPr/>
            </p:nvSpPr>
            <p:spPr bwMode="auto">
              <a:xfrm>
                <a:off x="3472" y="91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8" name="Line 64"/>
              <p:cNvSpPr>
                <a:spLocks noChangeShapeType="1"/>
              </p:cNvSpPr>
              <p:nvPr/>
            </p:nvSpPr>
            <p:spPr bwMode="auto">
              <a:xfrm>
                <a:off x="3472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69" name="Rectangle 65"/>
              <p:cNvSpPr>
                <a:spLocks noChangeArrowheads="1"/>
              </p:cNvSpPr>
              <p:nvPr/>
            </p:nvSpPr>
            <p:spPr bwMode="auto">
              <a:xfrm>
                <a:off x="3475" y="917"/>
                <a:ext cx="1556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0" name="Line 66"/>
              <p:cNvSpPr>
                <a:spLocks noChangeShapeType="1"/>
              </p:cNvSpPr>
              <p:nvPr/>
            </p:nvSpPr>
            <p:spPr bwMode="auto">
              <a:xfrm>
                <a:off x="3475" y="917"/>
                <a:ext cx="155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1" name="Rectangle 67"/>
              <p:cNvSpPr>
                <a:spLocks noChangeArrowheads="1"/>
              </p:cNvSpPr>
              <p:nvPr/>
            </p:nvSpPr>
            <p:spPr bwMode="auto">
              <a:xfrm>
                <a:off x="5031" y="917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2" name="Line 68"/>
              <p:cNvSpPr>
                <a:spLocks noChangeShapeType="1"/>
              </p:cNvSpPr>
              <p:nvPr/>
            </p:nvSpPr>
            <p:spPr bwMode="auto">
              <a:xfrm>
                <a:off x="5031" y="91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3" name="Line 69"/>
              <p:cNvSpPr>
                <a:spLocks noChangeShapeType="1"/>
              </p:cNvSpPr>
              <p:nvPr/>
            </p:nvSpPr>
            <p:spPr bwMode="auto">
              <a:xfrm>
                <a:off x="5031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4" name="Rectangle 70"/>
              <p:cNvSpPr>
                <a:spLocks noChangeArrowheads="1"/>
              </p:cNvSpPr>
              <p:nvPr/>
            </p:nvSpPr>
            <p:spPr bwMode="auto">
              <a:xfrm>
                <a:off x="5031" y="917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5" name="Line 71"/>
              <p:cNvSpPr>
                <a:spLocks noChangeShapeType="1"/>
              </p:cNvSpPr>
              <p:nvPr/>
            </p:nvSpPr>
            <p:spPr bwMode="auto">
              <a:xfrm>
                <a:off x="5031" y="91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6" name="Line 72"/>
              <p:cNvSpPr>
                <a:spLocks noChangeShapeType="1"/>
              </p:cNvSpPr>
              <p:nvPr/>
            </p:nvSpPr>
            <p:spPr bwMode="auto">
              <a:xfrm>
                <a:off x="5031" y="917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7" name="Rectangle 73"/>
              <p:cNvSpPr>
                <a:spLocks noChangeArrowheads="1"/>
              </p:cNvSpPr>
              <p:nvPr/>
            </p:nvSpPr>
            <p:spPr bwMode="auto">
              <a:xfrm>
                <a:off x="299" y="921"/>
                <a:ext cx="4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8" name="Line 74"/>
              <p:cNvSpPr>
                <a:spLocks noChangeShapeType="1"/>
              </p:cNvSpPr>
              <p:nvPr/>
            </p:nvSpPr>
            <p:spPr bwMode="auto">
              <a:xfrm>
                <a:off x="299" y="92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79" name="Rectangle 75"/>
              <p:cNvSpPr>
                <a:spLocks noChangeArrowheads="1"/>
              </p:cNvSpPr>
              <p:nvPr/>
            </p:nvSpPr>
            <p:spPr bwMode="auto">
              <a:xfrm>
                <a:off x="1936" y="921"/>
                <a:ext cx="3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0" name="Line 76"/>
              <p:cNvSpPr>
                <a:spLocks noChangeShapeType="1"/>
              </p:cNvSpPr>
              <p:nvPr/>
            </p:nvSpPr>
            <p:spPr bwMode="auto">
              <a:xfrm>
                <a:off x="1936" y="92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1" name="Rectangle 77"/>
              <p:cNvSpPr>
                <a:spLocks noChangeArrowheads="1"/>
              </p:cNvSpPr>
              <p:nvPr/>
            </p:nvSpPr>
            <p:spPr bwMode="auto">
              <a:xfrm>
                <a:off x="2242" y="921"/>
                <a:ext cx="4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2" name="Line 78"/>
              <p:cNvSpPr>
                <a:spLocks noChangeShapeType="1"/>
              </p:cNvSpPr>
              <p:nvPr/>
            </p:nvSpPr>
            <p:spPr bwMode="auto">
              <a:xfrm>
                <a:off x="2242" y="92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3" name="Rectangle 79"/>
              <p:cNvSpPr>
                <a:spLocks noChangeArrowheads="1"/>
              </p:cNvSpPr>
              <p:nvPr/>
            </p:nvSpPr>
            <p:spPr bwMode="auto">
              <a:xfrm>
                <a:off x="2550" y="921"/>
                <a:ext cx="4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4" name="Line 80"/>
              <p:cNvSpPr>
                <a:spLocks noChangeShapeType="1"/>
              </p:cNvSpPr>
              <p:nvPr/>
            </p:nvSpPr>
            <p:spPr bwMode="auto">
              <a:xfrm>
                <a:off x="2550" y="92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5" name="Rectangle 81"/>
              <p:cNvSpPr>
                <a:spLocks noChangeArrowheads="1"/>
              </p:cNvSpPr>
              <p:nvPr/>
            </p:nvSpPr>
            <p:spPr bwMode="auto">
              <a:xfrm>
                <a:off x="2882" y="921"/>
                <a:ext cx="3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6" name="Line 82"/>
              <p:cNvSpPr>
                <a:spLocks noChangeShapeType="1"/>
              </p:cNvSpPr>
              <p:nvPr/>
            </p:nvSpPr>
            <p:spPr bwMode="auto">
              <a:xfrm>
                <a:off x="2882" y="92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7" name="Rectangle 83"/>
              <p:cNvSpPr>
                <a:spLocks noChangeArrowheads="1"/>
              </p:cNvSpPr>
              <p:nvPr/>
            </p:nvSpPr>
            <p:spPr bwMode="auto">
              <a:xfrm>
                <a:off x="3164" y="921"/>
                <a:ext cx="3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8" name="Line 84"/>
              <p:cNvSpPr>
                <a:spLocks noChangeShapeType="1"/>
              </p:cNvSpPr>
              <p:nvPr/>
            </p:nvSpPr>
            <p:spPr bwMode="auto">
              <a:xfrm>
                <a:off x="3164" y="92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89" name="Rectangle 85"/>
              <p:cNvSpPr>
                <a:spLocks noChangeArrowheads="1"/>
              </p:cNvSpPr>
              <p:nvPr/>
            </p:nvSpPr>
            <p:spPr bwMode="auto">
              <a:xfrm>
                <a:off x="3472" y="921"/>
                <a:ext cx="3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90" name="Line 86"/>
              <p:cNvSpPr>
                <a:spLocks noChangeShapeType="1"/>
              </p:cNvSpPr>
              <p:nvPr/>
            </p:nvSpPr>
            <p:spPr bwMode="auto">
              <a:xfrm>
                <a:off x="3472" y="92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91" name="Rectangle 87"/>
              <p:cNvSpPr>
                <a:spLocks noChangeArrowheads="1"/>
              </p:cNvSpPr>
              <p:nvPr/>
            </p:nvSpPr>
            <p:spPr bwMode="auto">
              <a:xfrm>
                <a:off x="5031" y="921"/>
                <a:ext cx="3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92" name="Line 88"/>
              <p:cNvSpPr>
                <a:spLocks noChangeShapeType="1"/>
              </p:cNvSpPr>
              <p:nvPr/>
            </p:nvSpPr>
            <p:spPr bwMode="auto">
              <a:xfrm>
                <a:off x="5031" y="92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793" name="Rectangle 89"/>
              <p:cNvSpPr>
                <a:spLocks noChangeArrowheads="1"/>
              </p:cNvSpPr>
              <p:nvPr/>
            </p:nvSpPr>
            <p:spPr bwMode="auto">
              <a:xfrm>
                <a:off x="326" y="1067"/>
                <a:ext cx="451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Falls nein</a:t>
                </a:r>
                <a:endParaRPr lang="de-DE"/>
              </a:p>
            </p:txBody>
          </p:sp>
          <p:sp>
            <p:nvSpPr>
              <p:cNvPr id="72794" name="Rectangle 90"/>
              <p:cNvSpPr>
                <a:spLocks noChangeArrowheads="1"/>
              </p:cNvSpPr>
              <p:nvPr/>
            </p:nvSpPr>
            <p:spPr bwMode="auto">
              <a:xfrm>
                <a:off x="725" y="1067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95" name="Rectangle 91"/>
              <p:cNvSpPr>
                <a:spLocks noChangeArrowheads="1"/>
              </p:cNvSpPr>
              <p:nvPr/>
            </p:nvSpPr>
            <p:spPr bwMode="auto">
              <a:xfrm>
                <a:off x="837" y="1070"/>
                <a:ext cx="160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  <a:latin typeface="Wingdings" pitchFamily="2" charset="2"/>
                  </a:rPr>
                  <a:t>ð</a:t>
                </a:r>
                <a:endParaRPr lang="de-DE"/>
              </a:p>
            </p:txBody>
          </p:sp>
          <p:sp>
            <p:nvSpPr>
              <p:cNvPr id="72796" name="Rectangle 92"/>
              <p:cNvSpPr>
                <a:spLocks noChangeArrowheads="1"/>
              </p:cNvSpPr>
              <p:nvPr/>
            </p:nvSpPr>
            <p:spPr bwMode="auto">
              <a:xfrm>
                <a:off x="915" y="1067"/>
                <a:ext cx="1556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Ausmaß der Verspätung in Wochen</a:t>
                </a:r>
                <a:endParaRPr lang="de-DE"/>
              </a:p>
            </p:txBody>
          </p:sp>
          <p:sp>
            <p:nvSpPr>
              <p:cNvPr id="72797" name="Rectangle 93"/>
              <p:cNvSpPr>
                <a:spLocks noChangeArrowheads="1"/>
              </p:cNvSpPr>
              <p:nvPr/>
            </p:nvSpPr>
            <p:spPr bwMode="auto">
              <a:xfrm>
                <a:off x="2402" y="1067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98" name="Rectangle 94"/>
              <p:cNvSpPr>
                <a:spLocks noChangeArrowheads="1"/>
              </p:cNvSpPr>
              <p:nvPr/>
            </p:nvSpPr>
            <p:spPr bwMode="auto">
              <a:xfrm>
                <a:off x="3024" y="1092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799" name="Rectangle 95"/>
              <p:cNvSpPr>
                <a:spLocks noChangeArrowheads="1"/>
              </p:cNvSpPr>
              <p:nvPr/>
            </p:nvSpPr>
            <p:spPr bwMode="auto">
              <a:xfrm>
                <a:off x="3318" y="1092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800" name="Rectangle 96"/>
              <p:cNvSpPr>
                <a:spLocks noChangeArrowheads="1"/>
              </p:cNvSpPr>
              <p:nvPr/>
            </p:nvSpPr>
            <p:spPr bwMode="auto">
              <a:xfrm>
                <a:off x="3475" y="1067"/>
                <a:ext cx="23" cy="144"/>
              </a:xfrm>
              <a:prstGeom prst="rect">
                <a:avLst/>
              </a:prstGeom>
              <a:solidFill>
                <a:srgbClr val="C7CB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01" name="Rectangle 97"/>
              <p:cNvSpPr>
                <a:spLocks noChangeArrowheads="1"/>
              </p:cNvSpPr>
              <p:nvPr/>
            </p:nvSpPr>
            <p:spPr bwMode="auto">
              <a:xfrm>
                <a:off x="3706" y="1067"/>
                <a:ext cx="25" cy="144"/>
              </a:xfrm>
              <a:prstGeom prst="rect">
                <a:avLst/>
              </a:prstGeom>
              <a:solidFill>
                <a:srgbClr val="C7CB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02" name="Rectangle 98"/>
              <p:cNvSpPr>
                <a:spLocks noChangeArrowheads="1"/>
              </p:cNvSpPr>
              <p:nvPr/>
            </p:nvSpPr>
            <p:spPr bwMode="auto">
              <a:xfrm>
                <a:off x="3498" y="1067"/>
                <a:ext cx="208" cy="144"/>
              </a:xfrm>
              <a:prstGeom prst="rect">
                <a:avLst/>
              </a:prstGeom>
              <a:solidFill>
                <a:srgbClr val="C7CB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03" name="Rectangle 99"/>
              <p:cNvSpPr>
                <a:spLocks noChangeArrowheads="1"/>
              </p:cNvSpPr>
              <p:nvPr/>
            </p:nvSpPr>
            <p:spPr bwMode="auto">
              <a:xfrm>
                <a:off x="3499" y="1089"/>
                <a:ext cx="210" cy="106"/>
              </a:xfrm>
              <a:prstGeom prst="rect">
                <a:avLst/>
              </a:prstGeom>
              <a:solidFill>
                <a:srgbClr val="C7CB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Grün</a:t>
                </a:r>
                <a:endParaRPr lang="de-DE"/>
              </a:p>
            </p:txBody>
          </p:sp>
          <p:sp>
            <p:nvSpPr>
              <p:cNvPr id="72804" name="Rectangle 100"/>
              <p:cNvSpPr>
                <a:spLocks noChangeArrowheads="1"/>
              </p:cNvSpPr>
              <p:nvPr/>
            </p:nvSpPr>
            <p:spPr bwMode="auto">
              <a:xfrm>
                <a:off x="3706" y="1089"/>
                <a:ext cx="24" cy="106"/>
              </a:xfrm>
              <a:prstGeom prst="rect">
                <a:avLst/>
              </a:prstGeom>
              <a:solidFill>
                <a:srgbClr val="C7CB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805" name="Rectangle 101"/>
              <p:cNvSpPr>
                <a:spLocks noChangeArrowheads="1"/>
              </p:cNvSpPr>
              <p:nvPr/>
            </p:nvSpPr>
            <p:spPr bwMode="auto">
              <a:xfrm>
                <a:off x="3734" y="1067"/>
                <a:ext cx="24" cy="144"/>
              </a:xfrm>
              <a:prstGeom prst="rect">
                <a:avLst/>
              </a:prstGeom>
              <a:solidFill>
                <a:srgbClr val="C7CB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06" name="Rectangle 102"/>
              <p:cNvSpPr>
                <a:spLocks noChangeArrowheads="1"/>
              </p:cNvSpPr>
              <p:nvPr/>
            </p:nvSpPr>
            <p:spPr bwMode="auto">
              <a:xfrm>
                <a:off x="3967" y="1067"/>
                <a:ext cx="24" cy="144"/>
              </a:xfrm>
              <a:prstGeom prst="rect">
                <a:avLst/>
              </a:prstGeom>
              <a:solidFill>
                <a:srgbClr val="C7CB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07" name="Rectangle 103"/>
              <p:cNvSpPr>
                <a:spLocks noChangeArrowheads="1"/>
              </p:cNvSpPr>
              <p:nvPr/>
            </p:nvSpPr>
            <p:spPr bwMode="auto">
              <a:xfrm>
                <a:off x="3758" y="1067"/>
                <a:ext cx="209" cy="144"/>
              </a:xfrm>
              <a:prstGeom prst="rect">
                <a:avLst/>
              </a:prstGeom>
              <a:solidFill>
                <a:srgbClr val="C7CB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08" name="Rectangle 104"/>
              <p:cNvSpPr>
                <a:spLocks noChangeArrowheads="1"/>
              </p:cNvSpPr>
              <p:nvPr/>
            </p:nvSpPr>
            <p:spPr bwMode="auto">
              <a:xfrm>
                <a:off x="3862" y="1089"/>
                <a:ext cx="30" cy="112"/>
              </a:xfrm>
              <a:prstGeom prst="rect">
                <a:avLst/>
              </a:prstGeom>
              <a:noFill/>
              <a:ln w="9525">
                <a:solidFill>
                  <a:srgbClr val="C7CBFF"/>
                </a:solidFill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809" name="Rectangle 105"/>
              <p:cNvSpPr>
                <a:spLocks noChangeArrowheads="1"/>
              </p:cNvSpPr>
              <p:nvPr/>
            </p:nvSpPr>
            <p:spPr bwMode="auto">
              <a:xfrm>
                <a:off x="3994" y="1067"/>
                <a:ext cx="24" cy="144"/>
              </a:xfrm>
              <a:prstGeom prst="rect">
                <a:avLst/>
              </a:prstGeom>
              <a:solidFill>
                <a:srgbClr val="F1F2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10" name="Rectangle 106"/>
              <p:cNvSpPr>
                <a:spLocks noChangeArrowheads="1"/>
              </p:cNvSpPr>
              <p:nvPr/>
            </p:nvSpPr>
            <p:spPr bwMode="auto">
              <a:xfrm>
                <a:off x="4227" y="1067"/>
                <a:ext cx="24" cy="144"/>
              </a:xfrm>
              <a:prstGeom prst="rect">
                <a:avLst/>
              </a:prstGeom>
              <a:solidFill>
                <a:srgbClr val="F1F2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11" name="Rectangle 107"/>
              <p:cNvSpPr>
                <a:spLocks noChangeArrowheads="1"/>
              </p:cNvSpPr>
              <p:nvPr/>
            </p:nvSpPr>
            <p:spPr bwMode="auto">
              <a:xfrm>
                <a:off x="4018" y="1067"/>
                <a:ext cx="209" cy="144"/>
              </a:xfrm>
              <a:prstGeom prst="rect">
                <a:avLst/>
              </a:prstGeom>
              <a:solidFill>
                <a:srgbClr val="F1F2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12" name="Rectangle 108"/>
              <p:cNvSpPr>
                <a:spLocks noChangeArrowheads="1"/>
              </p:cNvSpPr>
              <p:nvPr/>
            </p:nvSpPr>
            <p:spPr bwMode="auto">
              <a:xfrm>
                <a:off x="4025" y="1089"/>
                <a:ext cx="195" cy="106"/>
              </a:xfrm>
              <a:prstGeom prst="rect">
                <a:avLst/>
              </a:prstGeom>
              <a:solidFill>
                <a:srgbClr val="F1F2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Gelb</a:t>
                </a:r>
                <a:endParaRPr lang="de-DE"/>
              </a:p>
            </p:txBody>
          </p:sp>
          <p:sp>
            <p:nvSpPr>
              <p:cNvPr id="72813" name="Rectangle 109"/>
              <p:cNvSpPr>
                <a:spLocks noChangeArrowheads="1"/>
              </p:cNvSpPr>
              <p:nvPr/>
            </p:nvSpPr>
            <p:spPr bwMode="auto">
              <a:xfrm>
                <a:off x="4218" y="1089"/>
                <a:ext cx="24" cy="106"/>
              </a:xfrm>
              <a:prstGeom prst="rect">
                <a:avLst/>
              </a:prstGeom>
              <a:solidFill>
                <a:srgbClr val="F1F2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814" name="Rectangle 110"/>
              <p:cNvSpPr>
                <a:spLocks noChangeArrowheads="1"/>
              </p:cNvSpPr>
              <p:nvPr/>
            </p:nvSpPr>
            <p:spPr bwMode="auto">
              <a:xfrm>
                <a:off x="4254" y="1067"/>
                <a:ext cx="24" cy="144"/>
              </a:xfrm>
              <a:prstGeom prst="rect">
                <a:avLst/>
              </a:prstGeom>
              <a:solidFill>
                <a:srgbClr val="F1F2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15" name="Rectangle 111"/>
              <p:cNvSpPr>
                <a:spLocks noChangeArrowheads="1"/>
              </p:cNvSpPr>
              <p:nvPr/>
            </p:nvSpPr>
            <p:spPr bwMode="auto">
              <a:xfrm>
                <a:off x="4486" y="1067"/>
                <a:ext cx="24" cy="144"/>
              </a:xfrm>
              <a:prstGeom prst="rect">
                <a:avLst/>
              </a:prstGeom>
              <a:solidFill>
                <a:srgbClr val="F1F2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16" name="Rectangle 112"/>
              <p:cNvSpPr>
                <a:spLocks noChangeArrowheads="1"/>
              </p:cNvSpPr>
              <p:nvPr/>
            </p:nvSpPr>
            <p:spPr bwMode="auto">
              <a:xfrm>
                <a:off x="4278" y="1067"/>
                <a:ext cx="208" cy="144"/>
              </a:xfrm>
              <a:prstGeom prst="rect">
                <a:avLst/>
              </a:prstGeom>
              <a:solidFill>
                <a:srgbClr val="F1F2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17" name="Rectangle 113"/>
              <p:cNvSpPr>
                <a:spLocks noChangeArrowheads="1"/>
              </p:cNvSpPr>
              <p:nvPr/>
            </p:nvSpPr>
            <p:spPr bwMode="auto">
              <a:xfrm>
                <a:off x="4383" y="1089"/>
                <a:ext cx="24" cy="106"/>
              </a:xfrm>
              <a:prstGeom prst="rect">
                <a:avLst/>
              </a:prstGeom>
              <a:solidFill>
                <a:srgbClr val="F1F2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818" name="Rectangle 114"/>
              <p:cNvSpPr>
                <a:spLocks noChangeArrowheads="1"/>
              </p:cNvSpPr>
              <p:nvPr/>
            </p:nvSpPr>
            <p:spPr bwMode="auto">
              <a:xfrm>
                <a:off x="4514" y="1067"/>
                <a:ext cx="23" cy="144"/>
              </a:xfrm>
              <a:prstGeom prst="rect">
                <a:avLst/>
              </a:prstGeom>
              <a:solidFill>
                <a:srgbClr val="8F9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19" name="Rectangle 115"/>
              <p:cNvSpPr>
                <a:spLocks noChangeArrowheads="1"/>
              </p:cNvSpPr>
              <p:nvPr/>
            </p:nvSpPr>
            <p:spPr bwMode="auto">
              <a:xfrm>
                <a:off x="4746" y="1067"/>
                <a:ext cx="24" cy="144"/>
              </a:xfrm>
              <a:prstGeom prst="rect">
                <a:avLst/>
              </a:prstGeom>
              <a:solidFill>
                <a:srgbClr val="8F9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20" name="Rectangle 116"/>
              <p:cNvSpPr>
                <a:spLocks noChangeArrowheads="1"/>
              </p:cNvSpPr>
              <p:nvPr/>
            </p:nvSpPr>
            <p:spPr bwMode="auto">
              <a:xfrm>
                <a:off x="4537" y="1067"/>
                <a:ext cx="209" cy="144"/>
              </a:xfrm>
              <a:prstGeom prst="rect">
                <a:avLst/>
              </a:prstGeom>
              <a:solidFill>
                <a:srgbClr val="8F9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21" name="Rectangle 117"/>
              <p:cNvSpPr>
                <a:spLocks noChangeArrowheads="1"/>
              </p:cNvSpPr>
              <p:nvPr/>
            </p:nvSpPr>
            <p:spPr bwMode="auto">
              <a:xfrm>
                <a:off x="4570" y="1089"/>
                <a:ext cx="147" cy="106"/>
              </a:xfrm>
              <a:prstGeom prst="rect">
                <a:avLst/>
              </a:prstGeom>
              <a:solidFill>
                <a:srgbClr val="8F9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Rot</a:t>
                </a:r>
                <a:endParaRPr lang="de-DE"/>
              </a:p>
            </p:txBody>
          </p:sp>
          <p:sp>
            <p:nvSpPr>
              <p:cNvPr id="72822" name="Rectangle 118"/>
              <p:cNvSpPr>
                <a:spLocks noChangeArrowheads="1"/>
              </p:cNvSpPr>
              <p:nvPr/>
            </p:nvSpPr>
            <p:spPr bwMode="auto">
              <a:xfrm>
                <a:off x="4714" y="1089"/>
                <a:ext cx="24" cy="106"/>
              </a:xfrm>
              <a:prstGeom prst="rect">
                <a:avLst/>
              </a:prstGeom>
              <a:solidFill>
                <a:srgbClr val="8F9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823" name="Rectangle 119"/>
              <p:cNvSpPr>
                <a:spLocks noChangeArrowheads="1"/>
              </p:cNvSpPr>
              <p:nvPr/>
            </p:nvSpPr>
            <p:spPr bwMode="auto">
              <a:xfrm>
                <a:off x="4774" y="1067"/>
                <a:ext cx="23" cy="144"/>
              </a:xfrm>
              <a:prstGeom prst="rect">
                <a:avLst/>
              </a:prstGeom>
              <a:solidFill>
                <a:srgbClr val="8F9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24" name="Rectangle 120"/>
              <p:cNvSpPr>
                <a:spLocks noChangeArrowheads="1"/>
              </p:cNvSpPr>
              <p:nvPr/>
            </p:nvSpPr>
            <p:spPr bwMode="auto">
              <a:xfrm>
                <a:off x="5006" y="1067"/>
                <a:ext cx="25" cy="144"/>
              </a:xfrm>
              <a:prstGeom prst="rect">
                <a:avLst/>
              </a:prstGeom>
              <a:solidFill>
                <a:srgbClr val="8F9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25" name="Rectangle 121"/>
              <p:cNvSpPr>
                <a:spLocks noChangeArrowheads="1"/>
              </p:cNvSpPr>
              <p:nvPr/>
            </p:nvSpPr>
            <p:spPr bwMode="auto">
              <a:xfrm>
                <a:off x="4797" y="1067"/>
                <a:ext cx="209" cy="144"/>
              </a:xfrm>
              <a:prstGeom prst="rect">
                <a:avLst/>
              </a:prstGeom>
              <a:solidFill>
                <a:srgbClr val="8F97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26" name="Rectangle 122"/>
              <p:cNvSpPr>
                <a:spLocks noChangeArrowheads="1"/>
              </p:cNvSpPr>
              <p:nvPr/>
            </p:nvSpPr>
            <p:spPr bwMode="auto">
              <a:xfrm>
                <a:off x="4902" y="1089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827" name="Rectangle 123"/>
              <p:cNvSpPr>
                <a:spLocks noChangeArrowheads="1"/>
              </p:cNvSpPr>
              <p:nvPr/>
            </p:nvSpPr>
            <p:spPr bwMode="auto">
              <a:xfrm>
                <a:off x="299" y="1064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28" name="Line 124"/>
              <p:cNvSpPr>
                <a:spLocks noChangeShapeType="1"/>
              </p:cNvSpPr>
              <p:nvPr/>
            </p:nvSpPr>
            <p:spPr bwMode="auto">
              <a:xfrm>
                <a:off x="299" y="1064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29" name="Line 125"/>
              <p:cNvSpPr>
                <a:spLocks noChangeShapeType="1"/>
              </p:cNvSpPr>
              <p:nvPr/>
            </p:nvSpPr>
            <p:spPr bwMode="auto">
              <a:xfrm>
                <a:off x="299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0" name="Rectangle 126"/>
              <p:cNvSpPr>
                <a:spLocks noChangeArrowheads="1"/>
              </p:cNvSpPr>
              <p:nvPr/>
            </p:nvSpPr>
            <p:spPr bwMode="auto">
              <a:xfrm>
                <a:off x="303" y="1064"/>
                <a:ext cx="163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1" name="Line 127"/>
              <p:cNvSpPr>
                <a:spLocks noChangeShapeType="1"/>
              </p:cNvSpPr>
              <p:nvPr/>
            </p:nvSpPr>
            <p:spPr bwMode="auto">
              <a:xfrm>
                <a:off x="303" y="1064"/>
                <a:ext cx="163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2" name="Rectangle 128"/>
              <p:cNvSpPr>
                <a:spLocks noChangeArrowheads="1"/>
              </p:cNvSpPr>
              <p:nvPr/>
            </p:nvSpPr>
            <p:spPr bwMode="auto">
              <a:xfrm>
                <a:off x="1936" y="106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3" name="Line 129"/>
              <p:cNvSpPr>
                <a:spLocks noChangeShapeType="1"/>
              </p:cNvSpPr>
              <p:nvPr/>
            </p:nvSpPr>
            <p:spPr bwMode="auto">
              <a:xfrm>
                <a:off x="1936" y="106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4" name="Line 130"/>
              <p:cNvSpPr>
                <a:spLocks noChangeShapeType="1"/>
              </p:cNvSpPr>
              <p:nvPr/>
            </p:nvSpPr>
            <p:spPr bwMode="auto">
              <a:xfrm>
                <a:off x="1936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5" name="Rectangle 131"/>
              <p:cNvSpPr>
                <a:spLocks noChangeArrowheads="1"/>
              </p:cNvSpPr>
              <p:nvPr/>
            </p:nvSpPr>
            <p:spPr bwMode="auto">
              <a:xfrm>
                <a:off x="1939" y="1064"/>
                <a:ext cx="30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6" name="Line 132"/>
              <p:cNvSpPr>
                <a:spLocks noChangeShapeType="1"/>
              </p:cNvSpPr>
              <p:nvPr/>
            </p:nvSpPr>
            <p:spPr bwMode="auto">
              <a:xfrm>
                <a:off x="1939" y="1064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7" name="Rectangle 133"/>
              <p:cNvSpPr>
                <a:spLocks noChangeArrowheads="1"/>
              </p:cNvSpPr>
              <p:nvPr/>
            </p:nvSpPr>
            <p:spPr bwMode="auto">
              <a:xfrm>
                <a:off x="2242" y="1064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8" name="Line 134"/>
              <p:cNvSpPr>
                <a:spLocks noChangeShapeType="1"/>
              </p:cNvSpPr>
              <p:nvPr/>
            </p:nvSpPr>
            <p:spPr bwMode="auto">
              <a:xfrm>
                <a:off x="2242" y="1064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39" name="Line 135"/>
              <p:cNvSpPr>
                <a:spLocks noChangeShapeType="1"/>
              </p:cNvSpPr>
              <p:nvPr/>
            </p:nvSpPr>
            <p:spPr bwMode="auto">
              <a:xfrm>
                <a:off x="2242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0" name="Rectangle 136"/>
              <p:cNvSpPr>
                <a:spLocks noChangeArrowheads="1"/>
              </p:cNvSpPr>
              <p:nvPr/>
            </p:nvSpPr>
            <p:spPr bwMode="auto">
              <a:xfrm>
                <a:off x="2246" y="1064"/>
                <a:ext cx="30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1" name="Line 137"/>
              <p:cNvSpPr>
                <a:spLocks noChangeShapeType="1"/>
              </p:cNvSpPr>
              <p:nvPr/>
            </p:nvSpPr>
            <p:spPr bwMode="auto">
              <a:xfrm>
                <a:off x="2246" y="1064"/>
                <a:ext cx="3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2" name="Rectangle 138"/>
              <p:cNvSpPr>
                <a:spLocks noChangeArrowheads="1"/>
              </p:cNvSpPr>
              <p:nvPr/>
            </p:nvSpPr>
            <p:spPr bwMode="auto">
              <a:xfrm>
                <a:off x="2550" y="1064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3" name="Line 139"/>
              <p:cNvSpPr>
                <a:spLocks noChangeShapeType="1"/>
              </p:cNvSpPr>
              <p:nvPr/>
            </p:nvSpPr>
            <p:spPr bwMode="auto">
              <a:xfrm>
                <a:off x="2550" y="1064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4" name="Line 140"/>
              <p:cNvSpPr>
                <a:spLocks noChangeShapeType="1"/>
              </p:cNvSpPr>
              <p:nvPr/>
            </p:nvSpPr>
            <p:spPr bwMode="auto">
              <a:xfrm>
                <a:off x="2550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5" name="Rectangle 141"/>
              <p:cNvSpPr>
                <a:spLocks noChangeArrowheads="1"/>
              </p:cNvSpPr>
              <p:nvPr/>
            </p:nvSpPr>
            <p:spPr bwMode="auto">
              <a:xfrm>
                <a:off x="2554" y="1064"/>
                <a:ext cx="328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6" name="Line 142"/>
              <p:cNvSpPr>
                <a:spLocks noChangeShapeType="1"/>
              </p:cNvSpPr>
              <p:nvPr/>
            </p:nvSpPr>
            <p:spPr bwMode="auto">
              <a:xfrm>
                <a:off x="2554" y="1064"/>
                <a:ext cx="328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7" name="Rectangle 143"/>
              <p:cNvSpPr>
                <a:spLocks noChangeArrowheads="1"/>
              </p:cNvSpPr>
              <p:nvPr/>
            </p:nvSpPr>
            <p:spPr bwMode="auto">
              <a:xfrm>
                <a:off x="2882" y="106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8" name="Line 144"/>
              <p:cNvSpPr>
                <a:spLocks noChangeShapeType="1"/>
              </p:cNvSpPr>
              <p:nvPr/>
            </p:nvSpPr>
            <p:spPr bwMode="auto">
              <a:xfrm>
                <a:off x="2882" y="106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49" name="Line 145"/>
              <p:cNvSpPr>
                <a:spLocks noChangeShapeType="1"/>
              </p:cNvSpPr>
              <p:nvPr/>
            </p:nvSpPr>
            <p:spPr bwMode="auto">
              <a:xfrm>
                <a:off x="2882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0" name="Rectangle 146"/>
              <p:cNvSpPr>
                <a:spLocks noChangeArrowheads="1"/>
              </p:cNvSpPr>
              <p:nvPr/>
            </p:nvSpPr>
            <p:spPr bwMode="auto">
              <a:xfrm>
                <a:off x="2885" y="1064"/>
                <a:ext cx="279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1" name="Line 147"/>
              <p:cNvSpPr>
                <a:spLocks noChangeShapeType="1"/>
              </p:cNvSpPr>
              <p:nvPr/>
            </p:nvSpPr>
            <p:spPr bwMode="auto">
              <a:xfrm>
                <a:off x="2885" y="1064"/>
                <a:ext cx="27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2" name="Rectangle 148"/>
              <p:cNvSpPr>
                <a:spLocks noChangeArrowheads="1"/>
              </p:cNvSpPr>
              <p:nvPr/>
            </p:nvSpPr>
            <p:spPr bwMode="auto">
              <a:xfrm>
                <a:off x="3164" y="106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3" name="Line 149"/>
              <p:cNvSpPr>
                <a:spLocks noChangeShapeType="1"/>
              </p:cNvSpPr>
              <p:nvPr/>
            </p:nvSpPr>
            <p:spPr bwMode="auto">
              <a:xfrm>
                <a:off x="3164" y="106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4" name="Line 150"/>
              <p:cNvSpPr>
                <a:spLocks noChangeShapeType="1"/>
              </p:cNvSpPr>
              <p:nvPr/>
            </p:nvSpPr>
            <p:spPr bwMode="auto">
              <a:xfrm>
                <a:off x="3164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5" name="Rectangle 151"/>
              <p:cNvSpPr>
                <a:spLocks noChangeArrowheads="1"/>
              </p:cNvSpPr>
              <p:nvPr/>
            </p:nvSpPr>
            <p:spPr bwMode="auto">
              <a:xfrm>
                <a:off x="3472" y="106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6" name="Line 152"/>
              <p:cNvSpPr>
                <a:spLocks noChangeShapeType="1"/>
              </p:cNvSpPr>
              <p:nvPr/>
            </p:nvSpPr>
            <p:spPr bwMode="auto">
              <a:xfrm>
                <a:off x="3472" y="106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7" name="Line 153"/>
              <p:cNvSpPr>
                <a:spLocks noChangeShapeType="1"/>
              </p:cNvSpPr>
              <p:nvPr/>
            </p:nvSpPr>
            <p:spPr bwMode="auto">
              <a:xfrm>
                <a:off x="3472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8" name="Rectangle 154"/>
              <p:cNvSpPr>
                <a:spLocks noChangeArrowheads="1"/>
              </p:cNvSpPr>
              <p:nvPr/>
            </p:nvSpPr>
            <p:spPr bwMode="auto">
              <a:xfrm>
                <a:off x="3475" y="1064"/>
                <a:ext cx="256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59" name="Line 155"/>
              <p:cNvSpPr>
                <a:spLocks noChangeShapeType="1"/>
              </p:cNvSpPr>
              <p:nvPr/>
            </p:nvSpPr>
            <p:spPr bwMode="auto">
              <a:xfrm>
                <a:off x="3475" y="1064"/>
                <a:ext cx="25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0" name="Rectangle 156"/>
              <p:cNvSpPr>
                <a:spLocks noChangeArrowheads="1"/>
              </p:cNvSpPr>
              <p:nvPr/>
            </p:nvSpPr>
            <p:spPr bwMode="auto">
              <a:xfrm>
                <a:off x="3731" y="106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1" name="Line 157"/>
              <p:cNvSpPr>
                <a:spLocks noChangeShapeType="1"/>
              </p:cNvSpPr>
              <p:nvPr/>
            </p:nvSpPr>
            <p:spPr bwMode="auto">
              <a:xfrm>
                <a:off x="3731" y="106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2" name="Line 158"/>
              <p:cNvSpPr>
                <a:spLocks noChangeShapeType="1"/>
              </p:cNvSpPr>
              <p:nvPr/>
            </p:nvSpPr>
            <p:spPr bwMode="auto">
              <a:xfrm>
                <a:off x="3731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3" name="Rectangle 159"/>
              <p:cNvSpPr>
                <a:spLocks noChangeArrowheads="1"/>
              </p:cNvSpPr>
              <p:nvPr/>
            </p:nvSpPr>
            <p:spPr bwMode="auto">
              <a:xfrm>
                <a:off x="3734" y="1064"/>
                <a:ext cx="257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4" name="Line 160"/>
              <p:cNvSpPr>
                <a:spLocks noChangeShapeType="1"/>
              </p:cNvSpPr>
              <p:nvPr/>
            </p:nvSpPr>
            <p:spPr bwMode="auto">
              <a:xfrm>
                <a:off x="3734" y="1064"/>
                <a:ext cx="25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5" name="Rectangle 161"/>
              <p:cNvSpPr>
                <a:spLocks noChangeArrowheads="1"/>
              </p:cNvSpPr>
              <p:nvPr/>
            </p:nvSpPr>
            <p:spPr bwMode="auto">
              <a:xfrm>
                <a:off x="3991" y="106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6" name="Line 162"/>
              <p:cNvSpPr>
                <a:spLocks noChangeShapeType="1"/>
              </p:cNvSpPr>
              <p:nvPr/>
            </p:nvSpPr>
            <p:spPr bwMode="auto">
              <a:xfrm>
                <a:off x="3991" y="106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7" name="Line 163"/>
              <p:cNvSpPr>
                <a:spLocks noChangeShapeType="1"/>
              </p:cNvSpPr>
              <p:nvPr/>
            </p:nvSpPr>
            <p:spPr bwMode="auto">
              <a:xfrm>
                <a:off x="3991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8" name="Rectangle 164"/>
              <p:cNvSpPr>
                <a:spLocks noChangeArrowheads="1"/>
              </p:cNvSpPr>
              <p:nvPr/>
            </p:nvSpPr>
            <p:spPr bwMode="auto">
              <a:xfrm>
                <a:off x="3994" y="1064"/>
                <a:ext cx="257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69" name="Line 165"/>
              <p:cNvSpPr>
                <a:spLocks noChangeShapeType="1"/>
              </p:cNvSpPr>
              <p:nvPr/>
            </p:nvSpPr>
            <p:spPr bwMode="auto">
              <a:xfrm>
                <a:off x="3994" y="1064"/>
                <a:ext cx="25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0" name="Rectangle 166"/>
              <p:cNvSpPr>
                <a:spLocks noChangeArrowheads="1"/>
              </p:cNvSpPr>
              <p:nvPr/>
            </p:nvSpPr>
            <p:spPr bwMode="auto">
              <a:xfrm>
                <a:off x="4251" y="106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1" name="Line 167"/>
              <p:cNvSpPr>
                <a:spLocks noChangeShapeType="1"/>
              </p:cNvSpPr>
              <p:nvPr/>
            </p:nvSpPr>
            <p:spPr bwMode="auto">
              <a:xfrm>
                <a:off x="4251" y="106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2" name="Line 168"/>
              <p:cNvSpPr>
                <a:spLocks noChangeShapeType="1"/>
              </p:cNvSpPr>
              <p:nvPr/>
            </p:nvSpPr>
            <p:spPr bwMode="auto">
              <a:xfrm>
                <a:off x="4251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3" name="Rectangle 169"/>
              <p:cNvSpPr>
                <a:spLocks noChangeArrowheads="1"/>
              </p:cNvSpPr>
              <p:nvPr/>
            </p:nvSpPr>
            <p:spPr bwMode="auto">
              <a:xfrm>
                <a:off x="4254" y="1064"/>
                <a:ext cx="256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4" name="Line 170"/>
              <p:cNvSpPr>
                <a:spLocks noChangeShapeType="1"/>
              </p:cNvSpPr>
              <p:nvPr/>
            </p:nvSpPr>
            <p:spPr bwMode="auto">
              <a:xfrm>
                <a:off x="4254" y="1064"/>
                <a:ext cx="25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5" name="Rectangle 171"/>
              <p:cNvSpPr>
                <a:spLocks noChangeArrowheads="1"/>
              </p:cNvSpPr>
              <p:nvPr/>
            </p:nvSpPr>
            <p:spPr bwMode="auto">
              <a:xfrm>
                <a:off x="4510" y="1064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6" name="Line 172"/>
              <p:cNvSpPr>
                <a:spLocks noChangeShapeType="1"/>
              </p:cNvSpPr>
              <p:nvPr/>
            </p:nvSpPr>
            <p:spPr bwMode="auto">
              <a:xfrm>
                <a:off x="4510" y="1064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7" name="Line 173"/>
              <p:cNvSpPr>
                <a:spLocks noChangeShapeType="1"/>
              </p:cNvSpPr>
              <p:nvPr/>
            </p:nvSpPr>
            <p:spPr bwMode="auto">
              <a:xfrm>
                <a:off x="4510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8" name="Rectangle 174"/>
              <p:cNvSpPr>
                <a:spLocks noChangeArrowheads="1"/>
              </p:cNvSpPr>
              <p:nvPr/>
            </p:nvSpPr>
            <p:spPr bwMode="auto">
              <a:xfrm>
                <a:off x="4514" y="1064"/>
                <a:ext cx="256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79" name="Line 175"/>
              <p:cNvSpPr>
                <a:spLocks noChangeShapeType="1"/>
              </p:cNvSpPr>
              <p:nvPr/>
            </p:nvSpPr>
            <p:spPr bwMode="auto">
              <a:xfrm>
                <a:off x="4514" y="1064"/>
                <a:ext cx="25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0" name="Rectangle 176"/>
              <p:cNvSpPr>
                <a:spLocks noChangeArrowheads="1"/>
              </p:cNvSpPr>
              <p:nvPr/>
            </p:nvSpPr>
            <p:spPr bwMode="auto">
              <a:xfrm>
                <a:off x="4770" y="1064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1" name="Line 177"/>
              <p:cNvSpPr>
                <a:spLocks noChangeShapeType="1"/>
              </p:cNvSpPr>
              <p:nvPr/>
            </p:nvSpPr>
            <p:spPr bwMode="auto">
              <a:xfrm>
                <a:off x="4770" y="1064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2" name="Line 178"/>
              <p:cNvSpPr>
                <a:spLocks noChangeShapeType="1"/>
              </p:cNvSpPr>
              <p:nvPr/>
            </p:nvSpPr>
            <p:spPr bwMode="auto">
              <a:xfrm>
                <a:off x="4770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3" name="Rectangle 179"/>
              <p:cNvSpPr>
                <a:spLocks noChangeArrowheads="1"/>
              </p:cNvSpPr>
              <p:nvPr/>
            </p:nvSpPr>
            <p:spPr bwMode="auto">
              <a:xfrm>
                <a:off x="4774" y="1064"/>
                <a:ext cx="257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4" name="Line 180"/>
              <p:cNvSpPr>
                <a:spLocks noChangeShapeType="1"/>
              </p:cNvSpPr>
              <p:nvPr/>
            </p:nvSpPr>
            <p:spPr bwMode="auto">
              <a:xfrm>
                <a:off x="4774" y="1064"/>
                <a:ext cx="25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5" name="Rectangle 181"/>
              <p:cNvSpPr>
                <a:spLocks noChangeArrowheads="1"/>
              </p:cNvSpPr>
              <p:nvPr/>
            </p:nvSpPr>
            <p:spPr bwMode="auto">
              <a:xfrm>
                <a:off x="5031" y="106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6" name="Line 182"/>
              <p:cNvSpPr>
                <a:spLocks noChangeShapeType="1"/>
              </p:cNvSpPr>
              <p:nvPr/>
            </p:nvSpPr>
            <p:spPr bwMode="auto">
              <a:xfrm>
                <a:off x="5031" y="106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7" name="Line 183"/>
              <p:cNvSpPr>
                <a:spLocks noChangeShapeType="1"/>
              </p:cNvSpPr>
              <p:nvPr/>
            </p:nvSpPr>
            <p:spPr bwMode="auto">
              <a:xfrm>
                <a:off x="5031" y="106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8" name="Rectangle 184"/>
              <p:cNvSpPr>
                <a:spLocks noChangeArrowheads="1"/>
              </p:cNvSpPr>
              <p:nvPr/>
            </p:nvSpPr>
            <p:spPr bwMode="auto">
              <a:xfrm>
                <a:off x="299" y="1067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89" name="Line 185"/>
              <p:cNvSpPr>
                <a:spLocks noChangeShapeType="1"/>
              </p:cNvSpPr>
              <p:nvPr/>
            </p:nvSpPr>
            <p:spPr bwMode="auto">
              <a:xfrm>
                <a:off x="299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0" name="Rectangle 186"/>
              <p:cNvSpPr>
                <a:spLocks noChangeArrowheads="1"/>
              </p:cNvSpPr>
              <p:nvPr/>
            </p:nvSpPr>
            <p:spPr bwMode="auto">
              <a:xfrm>
                <a:off x="2882" y="1067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1" name="Line 187"/>
              <p:cNvSpPr>
                <a:spLocks noChangeShapeType="1"/>
              </p:cNvSpPr>
              <p:nvPr/>
            </p:nvSpPr>
            <p:spPr bwMode="auto">
              <a:xfrm>
                <a:off x="2882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2" name="Rectangle 188"/>
              <p:cNvSpPr>
                <a:spLocks noChangeArrowheads="1"/>
              </p:cNvSpPr>
              <p:nvPr/>
            </p:nvSpPr>
            <p:spPr bwMode="auto">
              <a:xfrm>
                <a:off x="3164" y="1067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3" name="Line 189"/>
              <p:cNvSpPr>
                <a:spLocks noChangeShapeType="1"/>
              </p:cNvSpPr>
              <p:nvPr/>
            </p:nvSpPr>
            <p:spPr bwMode="auto">
              <a:xfrm>
                <a:off x="3164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4" name="Rectangle 190"/>
              <p:cNvSpPr>
                <a:spLocks noChangeArrowheads="1"/>
              </p:cNvSpPr>
              <p:nvPr/>
            </p:nvSpPr>
            <p:spPr bwMode="auto">
              <a:xfrm>
                <a:off x="3472" y="1067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5" name="Line 191"/>
              <p:cNvSpPr>
                <a:spLocks noChangeShapeType="1"/>
              </p:cNvSpPr>
              <p:nvPr/>
            </p:nvSpPr>
            <p:spPr bwMode="auto">
              <a:xfrm>
                <a:off x="3472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6" name="Rectangle 192"/>
              <p:cNvSpPr>
                <a:spLocks noChangeArrowheads="1"/>
              </p:cNvSpPr>
              <p:nvPr/>
            </p:nvSpPr>
            <p:spPr bwMode="auto">
              <a:xfrm>
                <a:off x="3731" y="1067"/>
                <a:ext cx="3" cy="144"/>
              </a:xfrm>
              <a:prstGeom prst="rect">
                <a:avLst/>
              </a:prstGeom>
              <a:solidFill>
                <a:srgbClr val="C7CB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7" name="Line 193"/>
              <p:cNvSpPr>
                <a:spLocks noChangeShapeType="1"/>
              </p:cNvSpPr>
              <p:nvPr/>
            </p:nvSpPr>
            <p:spPr bwMode="auto">
              <a:xfrm>
                <a:off x="3731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8" name="Rectangle 194"/>
              <p:cNvSpPr>
                <a:spLocks noChangeArrowheads="1"/>
              </p:cNvSpPr>
              <p:nvPr/>
            </p:nvSpPr>
            <p:spPr bwMode="auto">
              <a:xfrm>
                <a:off x="3991" y="1067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899" name="Line 195"/>
              <p:cNvSpPr>
                <a:spLocks noChangeShapeType="1"/>
              </p:cNvSpPr>
              <p:nvPr/>
            </p:nvSpPr>
            <p:spPr bwMode="auto">
              <a:xfrm>
                <a:off x="3991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00" name="Rectangle 196"/>
              <p:cNvSpPr>
                <a:spLocks noChangeArrowheads="1"/>
              </p:cNvSpPr>
              <p:nvPr/>
            </p:nvSpPr>
            <p:spPr bwMode="auto">
              <a:xfrm>
                <a:off x="4251" y="1067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01" name="Line 197"/>
              <p:cNvSpPr>
                <a:spLocks noChangeShapeType="1"/>
              </p:cNvSpPr>
              <p:nvPr/>
            </p:nvSpPr>
            <p:spPr bwMode="auto">
              <a:xfrm>
                <a:off x="4251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02" name="Rectangle 198"/>
              <p:cNvSpPr>
                <a:spLocks noChangeArrowheads="1"/>
              </p:cNvSpPr>
              <p:nvPr/>
            </p:nvSpPr>
            <p:spPr bwMode="auto">
              <a:xfrm>
                <a:off x="4510" y="1067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03" name="Line 199"/>
              <p:cNvSpPr>
                <a:spLocks noChangeShapeType="1"/>
              </p:cNvSpPr>
              <p:nvPr/>
            </p:nvSpPr>
            <p:spPr bwMode="auto">
              <a:xfrm>
                <a:off x="4510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04" name="Rectangle 200"/>
              <p:cNvSpPr>
                <a:spLocks noChangeArrowheads="1"/>
              </p:cNvSpPr>
              <p:nvPr/>
            </p:nvSpPr>
            <p:spPr bwMode="auto">
              <a:xfrm>
                <a:off x="4770" y="1067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05" name="Line 201"/>
              <p:cNvSpPr>
                <a:spLocks noChangeShapeType="1"/>
              </p:cNvSpPr>
              <p:nvPr/>
            </p:nvSpPr>
            <p:spPr bwMode="auto">
              <a:xfrm>
                <a:off x="4770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06" name="Rectangle 202"/>
              <p:cNvSpPr>
                <a:spLocks noChangeArrowheads="1"/>
              </p:cNvSpPr>
              <p:nvPr/>
            </p:nvSpPr>
            <p:spPr bwMode="auto">
              <a:xfrm>
                <a:off x="5031" y="1067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07" name="Line 203"/>
              <p:cNvSpPr>
                <a:spLocks noChangeShapeType="1"/>
              </p:cNvSpPr>
              <p:nvPr/>
            </p:nvSpPr>
            <p:spPr bwMode="auto">
              <a:xfrm>
                <a:off x="5031" y="106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08" name="Rectangle 204"/>
              <p:cNvSpPr>
                <a:spLocks noChangeArrowheads="1"/>
              </p:cNvSpPr>
              <p:nvPr/>
            </p:nvSpPr>
            <p:spPr bwMode="auto">
              <a:xfrm>
                <a:off x="326" y="121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909" name="Rectangle 205"/>
              <p:cNvSpPr>
                <a:spLocks noChangeArrowheads="1"/>
              </p:cNvSpPr>
              <p:nvPr/>
            </p:nvSpPr>
            <p:spPr bwMode="auto">
              <a:xfrm>
                <a:off x="582" y="121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</p:grpSp>
        <p:grpSp>
          <p:nvGrpSpPr>
            <p:cNvPr id="4" name="Group 407"/>
            <p:cNvGrpSpPr>
              <a:grpSpLocks/>
            </p:cNvGrpSpPr>
            <p:nvPr/>
          </p:nvGrpSpPr>
          <p:grpSpPr bwMode="auto">
            <a:xfrm>
              <a:off x="299" y="1211"/>
              <a:ext cx="5110" cy="778"/>
              <a:chOff x="299" y="1211"/>
              <a:chExt cx="5110" cy="778"/>
            </a:xfrm>
          </p:grpSpPr>
          <p:sp>
            <p:nvSpPr>
              <p:cNvPr id="72911" name="Rectangle 207"/>
              <p:cNvSpPr>
                <a:spLocks noChangeArrowheads="1"/>
              </p:cNvSpPr>
              <p:nvPr/>
            </p:nvSpPr>
            <p:spPr bwMode="auto">
              <a:xfrm>
                <a:off x="837" y="1217"/>
                <a:ext cx="160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  <a:latin typeface="Wingdings" pitchFamily="2" charset="2"/>
                  </a:rPr>
                  <a:t>ð</a:t>
                </a:r>
                <a:endParaRPr lang="de-DE"/>
              </a:p>
            </p:txBody>
          </p:sp>
          <p:sp>
            <p:nvSpPr>
              <p:cNvPr id="72912" name="Rectangle 208"/>
              <p:cNvSpPr>
                <a:spLocks noChangeArrowheads="1"/>
              </p:cNvSpPr>
              <p:nvPr/>
            </p:nvSpPr>
            <p:spPr bwMode="auto">
              <a:xfrm>
                <a:off x="915" y="1214"/>
                <a:ext cx="137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Maßnahmen zur Sicherstellung</a:t>
                </a:r>
                <a:endParaRPr lang="de-DE"/>
              </a:p>
            </p:txBody>
          </p:sp>
          <p:sp>
            <p:nvSpPr>
              <p:cNvPr id="72913" name="Rectangle 209"/>
              <p:cNvSpPr>
                <a:spLocks noChangeArrowheads="1"/>
              </p:cNvSpPr>
              <p:nvPr/>
            </p:nvSpPr>
            <p:spPr bwMode="auto">
              <a:xfrm>
                <a:off x="2219" y="121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914" name="Rectangle 210"/>
              <p:cNvSpPr>
                <a:spLocks noChangeArrowheads="1"/>
              </p:cNvSpPr>
              <p:nvPr/>
            </p:nvSpPr>
            <p:spPr bwMode="auto">
              <a:xfrm>
                <a:off x="299" y="121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15" name="Line 211"/>
              <p:cNvSpPr>
                <a:spLocks noChangeShapeType="1"/>
              </p:cNvSpPr>
              <p:nvPr/>
            </p:nvSpPr>
            <p:spPr bwMode="auto">
              <a:xfrm>
                <a:off x="299" y="121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16" name="Line 212"/>
              <p:cNvSpPr>
                <a:spLocks noChangeShapeType="1"/>
              </p:cNvSpPr>
              <p:nvPr/>
            </p:nvSpPr>
            <p:spPr bwMode="auto">
              <a:xfrm>
                <a:off x="299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17" name="Rectangle 213"/>
              <p:cNvSpPr>
                <a:spLocks noChangeArrowheads="1"/>
              </p:cNvSpPr>
              <p:nvPr/>
            </p:nvSpPr>
            <p:spPr bwMode="auto">
              <a:xfrm>
                <a:off x="303" y="1211"/>
                <a:ext cx="2579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18" name="Line 214"/>
              <p:cNvSpPr>
                <a:spLocks noChangeShapeType="1"/>
              </p:cNvSpPr>
              <p:nvPr/>
            </p:nvSpPr>
            <p:spPr bwMode="auto">
              <a:xfrm>
                <a:off x="303" y="1211"/>
                <a:ext cx="257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19" name="Rectangle 215"/>
              <p:cNvSpPr>
                <a:spLocks noChangeArrowheads="1"/>
              </p:cNvSpPr>
              <p:nvPr/>
            </p:nvSpPr>
            <p:spPr bwMode="auto">
              <a:xfrm>
                <a:off x="2882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0" name="Line 216"/>
              <p:cNvSpPr>
                <a:spLocks noChangeShapeType="1"/>
              </p:cNvSpPr>
              <p:nvPr/>
            </p:nvSpPr>
            <p:spPr bwMode="auto">
              <a:xfrm>
                <a:off x="2882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1" name="Line 217"/>
              <p:cNvSpPr>
                <a:spLocks noChangeShapeType="1"/>
              </p:cNvSpPr>
              <p:nvPr/>
            </p:nvSpPr>
            <p:spPr bwMode="auto">
              <a:xfrm>
                <a:off x="2882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2" name="Rectangle 218"/>
              <p:cNvSpPr>
                <a:spLocks noChangeArrowheads="1"/>
              </p:cNvSpPr>
              <p:nvPr/>
            </p:nvSpPr>
            <p:spPr bwMode="auto">
              <a:xfrm>
                <a:off x="2885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3" name="Line 219"/>
              <p:cNvSpPr>
                <a:spLocks noChangeShapeType="1"/>
              </p:cNvSpPr>
              <p:nvPr/>
            </p:nvSpPr>
            <p:spPr bwMode="auto">
              <a:xfrm>
                <a:off x="2885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4" name="Line 220"/>
              <p:cNvSpPr>
                <a:spLocks noChangeShapeType="1"/>
              </p:cNvSpPr>
              <p:nvPr/>
            </p:nvSpPr>
            <p:spPr bwMode="auto">
              <a:xfrm>
                <a:off x="2885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5" name="Rectangle 221"/>
              <p:cNvSpPr>
                <a:spLocks noChangeArrowheads="1"/>
              </p:cNvSpPr>
              <p:nvPr/>
            </p:nvSpPr>
            <p:spPr bwMode="auto">
              <a:xfrm>
                <a:off x="2888" y="1211"/>
                <a:ext cx="276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6" name="Line 222"/>
              <p:cNvSpPr>
                <a:spLocks noChangeShapeType="1"/>
              </p:cNvSpPr>
              <p:nvPr/>
            </p:nvSpPr>
            <p:spPr bwMode="auto">
              <a:xfrm>
                <a:off x="2888" y="1211"/>
                <a:ext cx="27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7" name="Rectangle 223"/>
              <p:cNvSpPr>
                <a:spLocks noChangeArrowheads="1"/>
              </p:cNvSpPr>
              <p:nvPr/>
            </p:nvSpPr>
            <p:spPr bwMode="auto">
              <a:xfrm>
                <a:off x="3164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8" name="Line 224"/>
              <p:cNvSpPr>
                <a:spLocks noChangeShapeType="1"/>
              </p:cNvSpPr>
              <p:nvPr/>
            </p:nvSpPr>
            <p:spPr bwMode="auto">
              <a:xfrm>
                <a:off x="3164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29" name="Line 225"/>
              <p:cNvSpPr>
                <a:spLocks noChangeShapeType="1"/>
              </p:cNvSpPr>
              <p:nvPr/>
            </p:nvSpPr>
            <p:spPr bwMode="auto">
              <a:xfrm>
                <a:off x="3164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0" name="Rectangle 226"/>
              <p:cNvSpPr>
                <a:spLocks noChangeArrowheads="1"/>
              </p:cNvSpPr>
              <p:nvPr/>
            </p:nvSpPr>
            <p:spPr bwMode="auto">
              <a:xfrm>
                <a:off x="3164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1" name="Line 227"/>
              <p:cNvSpPr>
                <a:spLocks noChangeShapeType="1"/>
              </p:cNvSpPr>
              <p:nvPr/>
            </p:nvSpPr>
            <p:spPr bwMode="auto">
              <a:xfrm>
                <a:off x="3164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2" name="Line 228"/>
              <p:cNvSpPr>
                <a:spLocks noChangeShapeType="1"/>
              </p:cNvSpPr>
              <p:nvPr/>
            </p:nvSpPr>
            <p:spPr bwMode="auto">
              <a:xfrm>
                <a:off x="3164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3" name="Rectangle 229"/>
              <p:cNvSpPr>
                <a:spLocks noChangeArrowheads="1"/>
              </p:cNvSpPr>
              <p:nvPr/>
            </p:nvSpPr>
            <p:spPr bwMode="auto">
              <a:xfrm>
                <a:off x="3472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4" name="Line 230"/>
              <p:cNvSpPr>
                <a:spLocks noChangeShapeType="1"/>
              </p:cNvSpPr>
              <p:nvPr/>
            </p:nvSpPr>
            <p:spPr bwMode="auto">
              <a:xfrm>
                <a:off x="3472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5" name="Line 231"/>
              <p:cNvSpPr>
                <a:spLocks noChangeShapeType="1"/>
              </p:cNvSpPr>
              <p:nvPr/>
            </p:nvSpPr>
            <p:spPr bwMode="auto">
              <a:xfrm>
                <a:off x="3472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6" name="Rectangle 232"/>
              <p:cNvSpPr>
                <a:spLocks noChangeArrowheads="1"/>
              </p:cNvSpPr>
              <p:nvPr/>
            </p:nvSpPr>
            <p:spPr bwMode="auto">
              <a:xfrm>
                <a:off x="3472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7" name="Line 233"/>
              <p:cNvSpPr>
                <a:spLocks noChangeShapeType="1"/>
              </p:cNvSpPr>
              <p:nvPr/>
            </p:nvSpPr>
            <p:spPr bwMode="auto">
              <a:xfrm>
                <a:off x="3472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8" name="Line 234"/>
              <p:cNvSpPr>
                <a:spLocks noChangeShapeType="1"/>
              </p:cNvSpPr>
              <p:nvPr/>
            </p:nvSpPr>
            <p:spPr bwMode="auto">
              <a:xfrm>
                <a:off x="3472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39" name="Rectangle 235"/>
              <p:cNvSpPr>
                <a:spLocks noChangeArrowheads="1"/>
              </p:cNvSpPr>
              <p:nvPr/>
            </p:nvSpPr>
            <p:spPr bwMode="auto">
              <a:xfrm>
                <a:off x="3475" y="1211"/>
                <a:ext cx="256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0" name="Line 236"/>
              <p:cNvSpPr>
                <a:spLocks noChangeShapeType="1"/>
              </p:cNvSpPr>
              <p:nvPr/>
            </p:nvSpPr>
            <p:spPr bwMode="auto">
              <a:xfrm>
                <a:off x="3475" y="1211"/>
                <a:ext cx="25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1" name="Rectangle 237"/>
              <p:cNvSpPr>
                <a:spLocks noChangeArrowheads="1"/>
              </p:cNvSpPr>
              <p:nvPr/>
            </p:nvSpPr>
            <p:spPr bwMode="auto">
              <a:xfrm>
                <a:off x="3731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2" name="Line 238"/>
              <p:cNvSpPr>
                <a:spLocks noChangeShapeType="1"/>
              </p:cNvSpPr>
              <p:nvPr/>
            </p:nvSpPr>
            <p:spPr bwMode="auto">
              <a:xfrm>
                <a:off x="3731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3" name="Line 239"/>
              <p:cNvSpPr>
                <a:spLocks noChangeShapeType="1"/>
              </p:cNvSpPr>
              <p:nvPr/>
            </p:nvSpPr>
            <p:spPr bwMode="auto">
              <a:xfrm>
                <a:off x="3731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4" name="Rectangle 240"/>
              <p:cNvSpPr>
                <a:spLocks noChangeArrowheads="1"/>
              </p:cNvSpPr>
              <p:nvPr/>
            </p:nvSpPr>
            <p:spPr bwMode="auto">
              <a:xfrm>
                <a:off x="3734" y="1211"/>
                <a:ext cx="257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5" name="Line 241"/>
              <p:cNvSpPr>
                <a:spLocks noChangeShapeType="1"/>
              </p:cNvSpPr>
              <p:nvPr/>
            </p:nvSpPr>
            <p:spPr bwMode="auto">
              <a:xfrm>
                <a:off x="3734" y="1211"/>
                <a:ext cx="25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6" name="Rectangle 242"/>
              <p:cNvSpPr>
                <a:spLocks noChangeArrowheads="1"/>
              </p:cNvSpPr>
              <p:nvPr/>
            </p:nvSpPr>
            <p:spPr bwMode="auto">
              <a:xfrm>
                <a:off x="3991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7" name="Line 243"/>
              <p:cNvSpPr>
                <a:spLocks noChangeShapeType="1"/>
              </p:cNvSpPr>
              <p:nvPr/>
            </p:nvSpPr>
            <p:spPr bwMode="auto">
              <a:xfrm>
                <a:off x="3991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8" name="Line 244"/>
              <p:cNvSpPr>
                <a:spLocks noChangeShapeType="1"/>
              </p:cNvSpPr>
              <p:nvPr/>
            </p:nvSpPr>
            <p:spPr bwMode="auto">
              <a:xfrm>
                <a:off x="3991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49" name="Rectangle 245"/>
              <p:cNvSpPr>
                <a:spLocks noChangeArrowheads="1"/>
              </p:cNvSpPr>
              <p:nvPr/>
            </p:nvSpPr>
            <p:spPr bwMode="auto">
              <a:xfrm>
                <a:off x="3994" y="1211"/>
                <a:ext cx="257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0" name="Line 246"/>
              <p:cNvSpPr>
                <a:spLocks noChangeShapeType="1"/>
              </p:cNvSpPr>
              <p:nvPr/>
            </p:nvSpPr>
            <p:spPr bwMode="auto">
              <a:xfrm>
                <a:off x="3994" y="1211"/>
                <a:ext cx="25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1" name="Rectangle 247"/>
              <p:cNvSpPr>
                <a:spLocks noChangeArrowheads="1"/>
              </p:cNvSpPr>
              <p:nvPr/>
            </p:nvSpPr>
            <p:spPr bwMode="auto">
              <a:xfrm>
                <a:off x="4251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2" name="Line 248"/>
              <p:cNvSpPr>
                <a:spLocks noChangeShapeType="1"/>
              </p:cNvSpPr>
              <p:nvPr/>
            </p:nvSpPr>
            <p:spPr bwMode="auto">
              <a:xfrm>
                <a:off x="4251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3" name="Line 249"/>
              <p:cNvSpPr>
                <a:spLocks noChangeShapeType="1"/>
              </p:cNvSpPr>
              <p:nvPr/>
            </p:nvSpPr>
            <p:spPr bwMode="auto">
              <a:xfrm>
                <a:off x="4251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4" name="Rectangle 250"/>
              <p:cNvSpPr>
                <a:spLocks noChangeArrowheads="1"/>
              </p:cNvSpPr>
              <p:nvPr/>
            </p:nvSpPr>
            <p:spPr bwMode="auto">
              <a:xfrm>
                <a:off x="4254" y="1211"/>
                <a:ext cx="256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5" name="Line 251"/>
              <p:cNvSpPr>
                <a:spLocks noChangeShapeType="1"/>
              </p:cNvSpPr>
              <p:nvPr/>
            </p:nvSpPr>
            <p:spPr bwMode="auto">
              <a:xfrm>
                <a:off x="4254" y="1211"/>
                <a:ext cx="25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6" name="Rectangle 252"/>
              <p:cNvSpPr>
                <a:spLocks noChangeArrowheads="1"/>
              </p:cNvSpPr>
              <p:nvPr/>
            </p:nvSpPr>
            <p:spPr bwMode="auto">
              <a:xfrm>
                <a:off x="4510" y="121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7" name="Line 253"/>
              <p:cNvSpPr>
                <a:spLocks noChangeShapeType="1"/>
              </p:cNvSpPr>
              <p:nvPr/>
            </p:nvSpPr>
            <p:spPr bwMode="auto">
              <a:xfrm>
                <a:off x="4510" y="121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8" name="Line 254"/>
              <p:cNvSpPr>
                <a:spLocks noChangeShapeType="1"/>
              </p:cNvSpPr>
              <p:nvPr/>
            </p:nvSpPr>
            <p:spPr bwMode="auto">
              <a:xfrm>
                <a:off x="4510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59" name="Rectangle 255"/>
              <p:cNvSpPr>
                <a:spLocks noChangeArrowheads="1"/>
              </p:cNvSpPr>
              <p:nvPr/>
            </p:nvSpPr>
            <p:spPr bwMode="auto">
              <a:xfrm>
                <a:off x="4514" y="1211"/>
                <a:ext cx="256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0" name="Line 256"/>
              <p:cNvSpPr>
                <a:spLocks noChangeShapeType="1"/>
              </p:cNvSpPr>
              <p:nvPr/>
            </p:nvSpPr>
            <p:spPr bwMode="auto">
              <a:xfrm>
                <a:off x="4514" y="1211"/>
                <a:ext cx="25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1" name="Rectangle 257"/>
              <p:cNvSpPr>
                <a:spLocks noChangeArrowheads="1"/>
              </p:cNvSpPr>
              <p:nvPr/>
            </p:nvSpPr>
            <p:spPr bwMode="auto">
              <a:xfrm>
                <a:off x="4770" y="121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2" name="Line 258"/>
              <p:cNvSpPr>
                <a:spLocks noChangeShapeType="1"/>
              </p:cNvSpPr>
              <p:nvPr/>
            </p:nvSpPr>
            <p:spPr bwMode="auto">
              <a:xfrm>
                <a:off x="4770" y="121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3" name="Line 259"/>
              <p:cNvSpPr>
                <a:spLocks noChangeShapeType="1"/>
              </p:cNvSpPr>
              <p:nvPr/>
            </p:nvSpPr>
            <p:spPr bwMode="auto">
              <a:xfrm>
                <a:off x="4770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4" name="Rectangle 260"/>
              <p:cNvSpPr>
                <a:spLocks noChangeArrowheads="1"/>
              </p:cNvSpPr>
              <p:nvPr/>
            </p:nvSpPr>
            <p:spPr bwMode="auto">
              <a:xfrm>
                <a:off x="4774" y="1211"/>
                <a:ext cx="257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5" name="Line 261"/>
              <p:cNvSpPr>
                <a:spLocks noChangeShapeType="1"/>
              </p:cNvSpPr>
              <p:nvPr/>
            </p:nvSpPr>
            <p:spPr bwMode="auto">
              <a:xfrm>
                <a:off x="4774" y="1211"/>
                <a:ext cx="25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6" name="Rectangle 262"/>
              <p:cNvSpPr>
                <a:spLocks noChangeArrowheads="1"/>
              </p:cNvSpPr>
              <p:nvPr/>
            </p:nvSpPr>
            <p:spPr bwMode="auto">
              <a:xfrm>
                <a:off x="5031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7" name="Line 263"/>
              <p:cNvSpPr>
                <a:spLocks noChangeShapeType="1"/>
              </p:cNvSpPr>
              <p:nvPr/>
            </p:nvSpPr>
            <p:spPr bwMode="auto">
              <a:xfrm>
                <a:off x="5031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8" name="Line 264"/>
              <p:cNvSpPr>
                <a:spLocks noChangeShapeType="1"/>
              </p:cNvSpPr>
              <p:nvPr/>
            </p:nvSpPr>
            <p:spPr bwMode="auto">
              <a:xfrm>
                <a:off x="5031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69" name="Rectangle 265"/>
              <p:cNvSpPr>
                <a:spLocks noChangeArrowheads="1"/>
              </p:cNvSpPr>
              <p:nvPr/>
            </p:nvSpPr>
            <p:spPr bwMode="auto">
              <a:xfrm>
                <a:off x="5031" y="121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0" name="Line 266"/>
              <p:cNvSpPr>
                <a:spLocks noChangeShapeType="1"/>
              </p:cNvSpPr>
              <p:nvPr/>
            </p:nvSpPr>
            <p:spPr bwMode="auto">
              <a:xfrm>
                <a:off x="5031" y="121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1" name="Line 267"/>
              <p:cNvSpPr>
                <a:spLocks noChangeShapeType="1"/>
              </p:cNvSpPr>
              <p:nvPr/>
            </p:nvSpPr>
            <p:spPr bwMode="auto">
              <a:xfrm>
                <a:off x="5031" y="121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2" name="Rectangle 268"/>
              <p:cNvSpPr>
                <a:spLocks noChangeArrowheads="1"/>
              </p:cNvSpPr>
              <p:nvPr/>
            </p:nvSpPr>
            <p:spPr bwMode="auto">
              <a:xfrm>
                <a:off x="299" y="1214"/>
                <a:ext cx="4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3" name="Line 269"/>
              <p:cNvSpPr>
                <a:spLocks noChangeShapeType="1"/>
              </p:cNvSpPr>
              <p:nvPr/>
            </p:nvSpPr>
            <p:spPr bwMode="auto">
              <a:xfrm>
                <a:off x="299" y="1214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4" name="Rectangle 270"/>
              <p:cNvSpPr>
                <a:spLocks noChangeArrowheads="1"/>
              </p:cNvSpPr>
              <p:nvPr/>
            </p:nvSpPr>
            <p:spPr bwMode="auto">
              <a:xfrm>
                <a:off x="2882" y="1214"/>
                <a:ext cx="3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5" name="Line 271"/>
              <p:cNvSpPr>
                <a:spLocks noChangeShapeType="1"/>
              </p:cNvSpPr>
              <p:nvPr/>
            </p:nvSpPr>
            <p:spPr bwMode="auto">
              <a:xfrm>
                <a:off x="2882" y="1214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6" name="Rectangle 272"/>
              <p:cNvSpPr>
                <a:spLocks noChangeArrowheads="1"/>
              </p:cNvSpPr>
              <p:nvPr/>
            </p:nvSpPr>
            <p:spPr bwMode="auto">
              <a:xfrm>
                <a:off x="303" y="1360"/>
                <a:ext cx="23" cy="144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7" name="Rectangle 273"/>
              <p:cNvSpPr>
                <a:spLocks noChangeArrowheads="1"/>
              </p:cNvSpPr>
              <p:nvPr/>
            </p:nvSpPr>
            <p:spPr bwMode="auto">
              <a:xfrm>
                <a:off x="2858" y="1360"/>
                <a:ext cx="24" cy="144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8" name="Rectangle 274"/>
              <p:cNvSpPr>
                <a:spLocks noChangeArrowheads="1"/>
              </p:cNvSpPr>
              <p:nvPr/>
            </p:nvSpPr>
            <p:spPr bwMode="auto">
              <a:xfrm>
                <a:off x="326" y="1360"/>
                <a:ext cx="2532" cy="1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79" name="Rectangle 275"/>
              <p:cNvSpPr>
                <a:spLocks noChangeArrowheads="1"/>
              </p:cNvSpPr>
              <p:nvPr/>
            </p:nvSpPr>
            <p:spPr bwMode="auto">
              <a:xfrm>
                <a:off x="326" y="1382"/>
                <a:ext cx="55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Maßnahmen</a:t>
                </a:r>
                <a:endParaRPr lang="de-DE"/>
              </a:p>
            </p:txBody>
          </p:sp>
          <p:sp>
            <p:nvSpPr>
              <p:cNvPr id="72980" name="Rectangle 276"/>
              <p:cNvSpPr>
                <a:spLocks noChangeArrowheads="1"/>
              </p:cNvSpPr>
              <p:nvPr/>
            </p:nvSpPr>
            <p:spPr bwMode="auto">
              <a:xfrm>
                <a:off x="832" y="1382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981" name="Rectangle 277"/>
              <p:cNvSpPr>
                <a:spLocks noChangeArrowheads="1"/>
              </p:cNvSpPr>
              <p:nvPr/>
            </p:nvSpPr>
            <p:spPr bwMode="auto">
              <a:xfrm>
                <a:off x="2885" y="1360"/>
                <a:ext cx="24" cy="144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82" name="Rectangle 278"/>
              <p:cNvSpPr>
                <a:spLocks noChangeArrowheads="1"/>
              </p:cNvSpPr>
              <p:nvPr/>
            </p:nvSpPr>
            <p:spPr bwMode="auto">
              <a:xfrm>
                <a:off x="5007" y="1360"/>
                <a:ext cx="24" cy="144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83" name="Rectangle 279"/>
              <p:cNvSpPr>
                <a:spLocks noChangeArrowheads="1"/>
              </p:cNvSpPr>
              <p:nvPr/>
            </p:nvSpPr>
            <p:spPr bwMode="auto">
              <a:xfrm>
                <a:off x="2909" y="1360"/>
                <a:ext cx="2098" cy="1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84" name="Rectangle 280"/>
              <p:cNvSpPr>
                <a:spLocks noChangeArrowheads="1"/>
              </p:cNvSpPr>
              <p:nvPr/>
            </p:nvSpPr>
            <p:spPr bwMode="auto">
              <a:xfrm>
                <a:off x="2909" y="1382"/>
                <a:ext cx="657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Verantwortlich</a:t>
                </a:r>
                <a:endParaRPr lang="de-DE"/>
              </a:p>
            </p:txBody>
          </p:sp>
          <p:sp>
            <p:nvSpPr>
              <p:cNvPr id="72985" name="Rectangle 281"/>
              <p:cNvSpPr>
                <a:spLocks noChangeArrowheads="1"/>
              </p:cNvSpPr>
              <p:nvPr/>
            </p:nvSpPr>
            <p:spPr bwMode="auto">
              <a:xfrm>
                <a:off x="3511" y="1382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2986" name="Rectangle 282"/>
              <p:cNvSpPr>
                <a:spLocks noChangeArrowheads="1"/>
              </p:cNvSpPr>
              <p:nvPr/>
            </p:nvSpPr>
            <p:spPr bwMode="auto">
              <a:xfrm>
                <a:off x="299" y="1357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87" name="Line 283"/>
              <p:cNvSpPr>
                <a:spLocks noChangeShapeType="1"/>
              </p:cNvSpPr>
              <p:nvPr/>
            </p:nvSpPr>
            <p:spPr bwMode="auto">
              <a:xfrm>
                <a:off x="299" y="135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88" name="Line 284"/>
              <p:cNvSpPr>
                <a:spLocks noChangeShapeType="1"/>
              </p:cNvSpPr>
              <p:nvPr/>
            </p:nvSpPr>
            <p:spPr bwMode="auto">
              <a:xfrm>
                <a:off x="299" y="1357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89" name="Rectangle 285"/>
              <p:cNvSpPr>
                <a:spLocks noChangeArrowheads="1"/>
              </p:cNvSpPr>
              <p:nvPr/>
            </p:nvSpPr>
            <p:spPr bwMode="auto">
              <a:xfrm>
                <a:off x="303" y="1357"/>
                <a:ext cx="2579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0" name="Line 286"/>
              <p:cNvSpPr>
                <a:spLocks noChangeShapeType="1"/>
              </p:cNvSpPr>
              <p:nvPr/>
            </p:nvSpPr>
            <p:spPr bwMode="auto">
              <a:xfrm>
                <a:off x="303" y="1357"/>
                <a:ext cx="257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1" name="Rectangle 287"/>
              <p:cNvSpPr>
                <a:spLocks noChangeArrowheads="1"/>
              </p:cNvSpPr>
              <p:nvPr/>
            </p:nvSpPr>
            <p:spPr bwMode="auto">
              <a:xfrm>
                <a:off x="2882" y="1357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2" name="Line 288"/>
              <p:cNvSpPr>
                <a:spLocks noChangeShapeType="1"/>
              </p:cNvSpPr>
              <p:nvPr/>
            </p:nvSpPr>
            <p:spPr bwMode="auto">
              <a:xfrm>
                <a:off x="2882" y="135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3" name="Line 289"/>
              <p:cNvSpPr>
                <a:spLocks noChangeShapeType="1"/>
              </p:cNvSpPr>
              <p:nvPr/>
            </p:nvSpPr>
            <p:spPr bwMode="auto">
              <a:xfrm>
                <a:off x="2882" y="1357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4" name="Rectangle 290"/>
              <p:cNvSpPr>
                <a:spLocks noChangeArrowheads="1"/>
              </p:cNvSpPr>
              <p:nvPr/>
            </p:nvSpPr>
            <p:spPr bwMode="auto">
              <a:xfrm>
                <a:off x="2885" y="1357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5" name="Line 291"/>
              <p:cNvSpPr>
                <a:spLocks noChangeShapeType="1"/>
              </p:cNvSpPr>
              <p:nvPr/>
            </p:nvSpPr>
            <p:spPr bwMode="auto">
              <a:xfrm>
                <a:off x="2885" y="135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6" name="Line 292"/>
              <p:cNvSpPr>
                <a:spLocks noChangeShapeType="1"/>
              </p:cNvSpPr>
              <p:nvPr/>
            </p:nvSpPr>
            <p:spPr bwMode="auto">
              <a:xfrm>
                <a:off x="2885" y="1357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7" name="Rectangle 293"/>
              <p:cNvSpPr>
                <a:spLocks noChangeArrowheads="1"/>
              </p:cNvSpPr>
              <p:nvPr/>
            </p:nvSpPr>
            <p:spPr bwMode="auto">
              <a:xfrm>
                <a:off x="2888" y="1357"/>
                <a:ext cx="214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8" name="Line 294"/>
              <p:cNvSpPr>
                <a:spLocks noChangeShapeType="1"/>
              </p:cNvSpPr>
              <p:nvPr/>
            </p:nvSpPr>
            <p:spPr bwMode="auto">
              <a:xfrm>
                <a:off x="2888" y="1357"/>
                <a:ext cx="214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999" name="Rectangle 295"/>
              <p:cNvSpPr>
                <a:spLocks noChangeArrowheads="1"/>
              </p:cNvSpPr>
              <p:nvPr/>
            </p:nvSpPr>
            <p:spPr bwMode="auto">
              <a:xfrm>
                <a:off x="5031" y="1357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0" name="Line 296"/>
              <p:cNvSpPr>
                <a:spLocks noChangeShapeType="1"/>
              </p:cNvSpPr>
              <p:nvPr/>
            </p:nvSpPr>
            <p:spPr bwMode="auto">
              <a:xfrm>
                <a:off x="5031" y="135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1" name="Line 297"/>
              <p:cNvSpPr>
                <a:spLocks noChangeShapeType="1"/>
              </p:cNvSpPr>
              <p:nvPr/>
            </p:nvSpPr>
            <p:spPr bwMode="auto">
              <a:xfrm>
                <a:off x="5031" y="1357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2" name="Rectangle 298"/>
              <p:cNvSpPr>
                <a:spLocks noChangeArrowheads="1"/>
              </p:cNvSpPr>
              <p:nvPr/>
            </p:nvSpPr>
            <p:spPr bwMode="auto">
              <a:xfrm>
                <a:off x="5031" y="1357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3" name="Line 299"/>
              <p:cNvSpPr>
                <a:spLocks noChangeShapeType="1"/>
              </p:cNvSpPr>
              <p:nvPr/>
            </p:nvSpPr>
            <p:spPr bwMode="auto">
              <a:xfrm>
                <a:off x="5031" y="135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4" name="Line 300"/>
              <p:cNvSpPr>
                <a:spLocks noChangeShapeType="1"/>
              </p:cNvSpPr>
              <p:nvPr/>
            </p:nvSpPr>
            <p:spPr bwMode="auto">
              <a:xfrm>
                <a:off x="5031" y="1357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5" name="Rectangle 301"/>
              <p:cNvSpPr>
                <a:spLocks noChangeArrowheads="1"/>
              </p:cNvSpPr>
              <p:nvPr/>
            </p:nvSpPr>
            <p:spPr bwMode="auto">
              <a:xfrm>
                <a:off x="299" y="1360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6" name="Line 302"/>
              <p:cNvSpPr>
                <a:spLocks noChangeShapeType="1"/>
              </p:cNvSpPr>
              <p:nvPr/>
            </p:nvSpPr>
            <p:spPr bwMode="auto">
              <a:xfrm>
                <a:off x="299" y="1360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7" name="Rectangle 303"/>
              <p:cNvSpPr>
                <a:spLocks noChangeArrowheads="1"/>
              </p:cNvSpPr>
              <p:nvPr/>
            </p:nvSpPr>
            <p:spPr bwMode="auto">
              <a:xfrm>
                <a:off x="2882" y="1360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8" name="Line 304"/>
              <p:cNvSpPr>
                <a:spLocks noChangeShapeType="1"/>
              </p:cNvSpPr>
              <p:nvPr/>
            </p:nvSpPr>
            <p:spPr bwMode="auto">
              <a:xfrm>
                <a:off x="2882" y="1360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09" name="Rectangle 305"/>
              <p:cNvSpPr>
                <a:spLocks noChangeArrowheads="1"/>
              </p:cNvSpPr>
              <p:nvPr/>
            </p:nvSpPr>
            <p:spPr bwMode="auto">
              <a:xfrm>
                <a:off x="5031" y="1360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10" name="Line 306"/>
              <p:cNvSpPr>
                <a:spLocks noChangeShapeType="1"/>
              </p:cNvSpPr>
              <p:nvPr/>
            </p:nvSpPr>
            <p:spPr bwMode="auto">
              <a:xfrm>
                <a:off x="5031" y="1360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11" name="Rectangle 307"/>
              <p:cNvSpPr>
                <a:spLocks noChangeArrowheads="1"/>
              </p:cNvSpPr>
              <p:nvPr/>
            </p:nvSpPr>
            <p:spPr bwMode="auto">
              <a:xfrm>
                <a:off x="326" y="1532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012" name="Rectangle 308"/>
              <p:cNvSpPr>
                <a:spLocks noChangeArrowheads="1"/>
              </p:cNvSpPr>
              <p:nvPr/>
            </p:nvSpPr>
            <p:spPr bwMode="auto">
              <a:xfrm>
                <a:off x="2909" y="1532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013" name="Rectangle 309"/>
              <p:cNvSpPr>
                <a:spLocks noChangeArrowheads="1"/>
              </p:cNvSpPr>
              <p:nvPr/>
            </p:nvSpPr>
            <p:spPr bwMode="auto">
              <a:xfrm>
                <a:off x="299" y="1504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14" name="Line 310"/>
              <p:cNvSpPr>
                <a:spLocks noChangeShapeType="1"/>
              </p:cNvSpPr>
              <p:nvPr/>
            </p:nvSpPr>
            <p:spPr bwMode="auto">
              <a:xfrm>
                <a:off x="299" y="1504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15" name="Line 311"/>
              <p:cNvSpPr>
                <a:spLocks noChangeShapeType="1"/>
              </p:cNvSpPr>
              <p:nvPr/>
            </p:nvSpPr>
            <p:spPr bwMode="auto">
              <a:xfrm>
                <a:off x="299" y="150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16" name="Rectangle 312"/>
              <p:cNvSpPr>
                <a:spLocks noChangeArrowheads="1"/>
              </p:cNvSpPr>
              <p:nvPr/>
            </p:nvSpPr>
            <p:spPr bwMode="auto">
              <a:xfrm>
                <a:off x="303" y="1504"/>
                <a:ext cx="2579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17" name="Line 313"/>
              <p:cNvSpPr>
                <a:spLocks noChangeShapeType="1"/>
              </p:cNvSpPr>
              <p:nvPr/>
            </p:nvSpPr>
            <p:spPr bwMode="auto">
              <a:xfrm>
                <a:off x="303" y="1504"/>
                <a:ext cx="257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18" name="Rectangle 314"/>
              <p:cNvSpPr>
                <a:spLocks noChangeArrowheads="1"/>
              </p:cNvSpPr>
              <p:nvPr/>
            </p:nvSpPr>
            <p:spPr bwMode="auto">
              <a:xfrm>
                <a:off x="2882" y="150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19" name="Line 315"/>
              <p:cNvSpPr>
                <a:spLocks noChangeShapeType="1"/>
              </p:cNvSpPr>
              <p:nvPr/>
            </p:nvSpPr>
            <p:spPr bwMode="auto">
              <a:xfrm>
                <a:off x="2882" y="150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0" name="Line 316"/>
              <p:cNvSpPr>
                <a:spLocks noChangeShapeType="1"/>
              </p:cNvSpPr>
              <p:nvPr/>
            </p:nvSpPr>
            <p:spPr bwMode="auto">
              <a:xfrm>
                <a:off x="2882" y="150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1" name="Rectangle 317"/>
              <p:cNvSpPr>
                <a:spLocks noChangeArrowheads="1"/>
              </p:cNvSpPr>
              <p:nvPr/>
            </p:nvSpPr>
            <p:spPr bwMode="auto">
              <a:xfrm>
                <a:off x="2885" y="1504"/>
                <a:ext cx="2146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2" name="Line 318"/>
              <p:cNvSpPr>
                <a:spLocks noChangeShapeType="1"/>
              </p:cNvSpPr>
              <p:nvPr/>
            </p:nvSpPr>
            <p:spPr bwMode="auto">
              <a:xfrm>
                <a:off x="2885" y="1504"/>
                <a:ext cx="214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3" name="Rectangle 319"/>
              <p:cNvSpPr>
                <a:spLocks noChangeArrowheads="1"/>
              </p:cNvSpPr>
              <p:nvPr/>
            </p:nvSpPr>
            <p:spPr bwMode="auto">
              <a:xfrm>
                <a:off x="5031" y="1504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4" name="Line 320"/>
              <p:cNvSpPr>
                <a:spLocks noChangeShapeType="1"/>
              </p:cNvSpPr>
              <p:nvPr/>
            </p:nvSpPr>
            <p:spPr bwMode="auto">
              <a:xfrm>
                <a:off x="5031" y="1504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5" name="Line 321"/>
              <p:cNvSpPr>
                <a:spLocks noChangeShapeType="1"/>
              </p:cNvSpPr>
              <p:nvPr/>
            </p:nvSpPr>
            <p:spPr bwMode="auto">
              <a:xfrm>
                <a:off x="5031" y="150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6" name="Rectangle 322"/>
              <p:cNvSpPr>
                <a:spLocks noChangeArrowheads="1"/>
              </p:cNvSpPr>
              <p:nvPr/>
            </p:nvSpPr>
            <p:spPr bwMode="auto">
              <a:xfrm>
                <a:off x="299" y="1507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7" name="Line 323"/>
              <p:cNvSpPr>
                <a:spLocks noChangeShapeType="1"/>
              </p:cNvSpPr>
              <p:nvPr/>
            </p:nvSpPr>
            <p:spPr bwMode="auto">
              <a:xfrm>
                <a:off x="299" y="150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8" name="Rectangle 324"/>
              <p:cNvSpPr>
                <a:spLocks noChangeArrowheads="1"/>
              </p:cNvSpPr>
              <p:nvPr/>
            </p:nvSpPr>
            <p:spPr bwMode="auto">
              <a:xfrm>
                <a:off x="299" y="165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29" name="Line 325"/>
              <p:cNvSpPr>
                <a:spLocks noChangeShapeType="1"/>
              </p:cNvSpPr>
              <p:nvPr/>
            </p:nvSpPr>
            <p:spPr bwMode="auto">
              <a:xfrm>
                <a:off x="299" y="165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0" name="Line 326"/>
              <p:cNvSpPr>
                <a:spLocks noChangeShapeType="1"/>
              </p:cNvSpPr>
              <p:nvPr/>
            </p:nvSpPr>
            <p:spPr bwMode="auto">
              <a:xfrm>
                <a:off x="299" y="1651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1" name="Rectangle 327"/>
              <p:cNvSpPr>
                <a:spLocks noChangeArrowheads="1"/>
              </p:cNvSpPr>
              <p:nvPr/>
            </p:nvSpPr>
            <p:spPr bwMode="auto">
              <a:xfrm>
                <a:off x="299" y="165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2" name="Line 328"/>
              <p:cNvSpPr>
                <a:spLocks noChangeShapeType="1"/>
              </p:cNvSpPr>
              <p:nvPr/>
            </p:nvSpPr>
            <p:spPr bwMode="auto">
              <a:xfrm>
                <a:off x="299" y="165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3" name="Line 329"/>
              <p:cNvSpPr>
                <a:spLocks noChangeShapeType="1"/>
              </p:cNvSpPr>
              <p:nvPr/>
            </p:nvSpPr>
            <p:spPr bwMode="auto">
              <a:xfrm>
                <a:off x="299" y="1651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4" name="Rectangle 330"/>
              <p:cNvSpPr>
                <a:spLocks noChangeArrowheads="1"/>
              </p:cNvSpPr>
              <p:nvPr/>
            </p:nvSpPr>
            <p:spPr bwMode="auto">
              <a:xfrm>
                <a:off x="303" y="1651"/>
                <a:ext cx="2579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5" name="Line 331"/>
              <p:cNvSpPr>
                <a:spLocks noChangeShapeType="1"/>
              </p:cNvSpPr>
              <p:nvPr/>
            </p:nvSpPr>
            <p:spPr bwMode="auto">
              <a:xfrm>
                <a:off x="303" y="1651"/>
                <a:ext cx="257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6" name="Rectangle 332"/>
              <p:cNvSpPr>
                <a:spLocks noChangeArrowheads="1"/>
              </p:cNvSpPr>
              <p:nvPr/>
            </p:nvSpPr>
            <p:spPr bwMode="auto">
              <a:xfrm>
                <a:off x="2882" y="1507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7" name="Line 333"/>
              <p:cNvSpPr>
                <a:spLocks noChangeShapeType="1"/>
              </p:cNvSpPr>
              <p:nvPr/>
            </p:nvSpPr>
            <p:spPr bwMode="auto">
              <a:xfrm>
                <a:off x="2882" y="150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8" name="Rectangle 334"/>
              <p:cNvSpPr>
                <a:spLocks noChangeArrowheads="1"/>
              </p:cNvSpPr>
              <p:nvPr/>
            </p:nvSpPr>
            <p:spPr bwMode="auto">
              <a:xfrm>
                <a:off x="2882" y="1651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39" name="Line 335"/>
              <p:cNvSpPr>
                <a:spLocks noChangeShapeType="1"/>
              </p:cNvSpPr>
              <p:nvPr/>
            </p:nvSpPr>
            <p:spPr bwMode="auto">
              <a:xfrm>
                <a:off x="2882" y="165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0" name="Line 336"/>
              <p:cNvSpPr>
                <a:spLocks noChangeShapeType="1"/>
              </p:cNvSpPr>
              <p:nvPr/>
            </p:nvSpPr>
            <p:spPr bwMode="auto">
              <a:xfrm>
                <a:off x="2882" y="1651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1" name="Rectangle 337"/>
              <p:cNvSpPr>
                <a:spLocks noChangeArrowheads="1"/>
              </p:cNvSpPr>
              <p:nvPr/>
            </p:nvSpPr>
            <p:spPr bwMode="auto">
              <a:xfrm>
                <a:off x="2885" y="1651"/>
                <a:ext cx="2146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2" name="Line 338"/>
              <p:cNvSpPr>
                <a:spLocks noChangeShapeType="1"/>
              </p:cNvSpPr>
              <p:nvPr/>
            </p:nvSpPr>
            <p:spPr bwMode="auto">
              <a:xfrm>
                <a:off x="2885" y="1651"/>
                <a:ext cx="214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3" name="Rectangle 339"/>
              <p:cNvSpPr>
                <a:spLocks noChangeArrowheads="1"/>
              </p:cNvSpPr>
              <p:nvPr/>
            </p:nvSpPr>
            <p:spPr bwMode="auto">
              <a:xfrm>
                <a:off x="5031" y="1507"/>
                <a:ext cx="3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4" name="Line 340"/>
              <p:cNvSpPr>
                <a:spLocks noChangeShapeType="1"/>
              </p:cNvSpPr>
              <p:nvPr/>
            </p:nvSpPr>
            <p:spPr bwMode="auto">
              <a:xfrm>
                <a:off x="5031" y="150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5" name="Rectangle 341"/>
              <p:cNvSpPr>
                <a:spLocks noChangeArrowheads="1"/>
              </p:cNvSpPr>
              <p:nvPr/>
            </p:nvSpPr>
            <p:spPr bwMode="auto">
              <a:xfrm>
                <a:off x="5031" y="1651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6" name="Line 342"/>
              <p:cNvSpPr>
                <a:spLocks noChangeShapeType="1"/>
              </p:cNvSpPr>
              <p:nvPr/>
            </p:nvSpPr>
            <p:spPr bwMode="auto">
              <a:xfrm>
                <a:off x="5031" y="165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7" name="Line 343"/>
              <p:cNvSpPr>
                <a:spLocks noChangeShapeType="1"/>
              </p:cNvSpPr>
              <p:nvPr/>
            </p:nvSpPr>
            <p:spPr bwMode="auto">
              <a:xfrm>
                <a:off x="5031" y="1651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8" name="Rectangle 344"/>
              <p:cNvSpPr>
                <a:spLocks noChangeArrowheads="1"/>
              </p:cNvSpPr>
              <p:nvPr/>
            </p:nvSpPr>
            <p:spPr bwMode="auto">
              <a:xfrm>
                <a:off x="5031" y="1651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49" name="Line 345"/>
              <p:cNvSpPr>
                <a:spLocks noChangeShapeType="1"/>
              </p:cNvSpPr>
              <p:nvPr/>
            </p:nvSpPr>
            <p:spPr bwMode="auto">
              <a:xfrm>
                <a:off x="5031" y="165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50" name="Line 346"/>
              <p:cNvSpPr>
                <a:spLocks noChangeShapeType="1"/>
              </p:cNvSpPr>
              <p:nvPr/>
            </p:nvSpPr>
            <p:spPr bwMode="auto">
              <a:xfrm>
                <a:off x="5031" y="1651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51" name="Rectangle 347"/>
              <p:cNvSpPr>
                <a:spLocks noChangeArrowheads="1"/>
              </p:cNvSpPr>
              <p:nvPr/>
            </p:nvSpPr>
            <p:spPr bwMode="auto">
              <a:xfrm>
                <a:off x="326" y="1698"/>
                <a:ext cx="546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Ressourcen</a:t>
                </a:r>
                <a:endParaRPr lang="de-DE"/>
              </a:p>
            </p:txBody>
          </p:sp>
          <p:sp>
            <p:nvSpPr>
              <p:cNvPr id="73052" name="Rectangle 348"/>
              <p:cNvSpPr>
                <a:spLocks noChangeArrowheads="1"/>
              </p:cNvSpPr>
              <p:nvPr/>
            </p:nvSpPr>
            <p:spPr bwMode="auto">
              <a:xfrm>
                <a:off x="823" y="1698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053" name="Rectangle 349"/>
              <p:cNvSpPr>
                <a:spLocks noChangeArrowheads="1"/>
              </p:cNvSpPr>
              <p:nvPr/>
            </p:nvSpPr>
            <p:spPr bwMode="auto">
              <a:xfrm>
                <a:off x="326" y="1844"/>
                <a:ext cx="1509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Standen die Ressourcen in ausreic</a:t>
                </a:r>
                <a:endParaRPr lang="de-DE"/>
              </a:p>
            </p:txBody>
          </p:sp>
          <p:sp>
            <p:nvSpPr>
              <p:cNvPr id="73054" name="Rectangle 350"/>
              <p:cNvSpPr>
                <a:spLocks noChangeArrowheads="1"/>
              </p:cNvSpPr>
              <p:nvPr/>
            </p:nvSpPr>
            <p:spPr bwMode="auto">
              <a:xfrm>
                <a:off x="1767" y="1844"/>
                <a:ext cx="2203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hender Kapazität und Qualifikation zur Verfügung ?</a:t>
                </a:r>
                <a:endParaRPr lang="de-DE"/>
              </a:p>
            </p:txBody>
          </p:sp>
          <p:sp>
            <p:nvSpPr>
              <p:cNvPr id="73055" name="Rectangle 351"/>
              <p:cNvSpPr>
                <a:spLocks noChangeArrowheads="1"/>
              </p:cNvSpPr>
              <p:nvPr/>
            </p:nvSpPr>
            <p:spPr bwMode="auto">
              <a:xfrm>
                <a:off x="3882" y="184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056" name="Rectangle 352"/>
              <p:cNvSpPr>
                <a:spLocks noChangeArrowheads="1"/>
              </p:cNvSpPr>
              <p:nvPr/>
            </p:nvSpPr>
            <p:spPr bwMode="auto">
              <a:xfrm>
                <a:off x="4181" y="1844"/>
                <a:ext cx="23" cy="144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57" name="Rectangle 353"/>
              <p:cNvSpPr>
                <a:spLocks noChangeArrowheads="1"/>
              </p:cNvSpPr>
              <p:nvPr/>
            </p:nvSpPr>
            <p:spPr bwMode="auto">
              <a:xfrm>
                <a:off x="4460" y="1844"/>
                <a:ext cx="23" cy="144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58" name="Rectangle 354"/>
              <p:cNvSpPr>
                <a:spLocks noChangeArrowheads="1"/>
              </p:cNvSpPr>
              <p:nvPr/>
            </p:nvSpPr>
            <p:spPr bwMode="auto">
              <a:xfrm>
                <a:off x="4204" y="1844"/>
                <a:ext cx="256" cy="1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59" name="Rectangle 355"/>
              <p:cNvSpPr>
                <a:spLocks noChangeArrowheads="1"/>
              </p:cNvSpPr>
              <p:nvPr/>
            </p:nvSpPr>
            <p:spPr bwMode="auto">
              <a:xfrm>
                <a:off x="4284" y="1866"/>
                <a:ext cx="140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Ja</a:t>
                </a:r>
                <a:endParaRPr lang="de-DE"/>
              </a:p>
            </p:txBody>
          </p:sp>
          <p:sp>
            <p:nvSpPr>
              <p:cNvPr id="73060" name="Rectangle 356"/>
              <p:cNvSpPr>
                <a:spLocks noChangeArrowheads="1"/>
              </p:cNvSpPr>
              <p:nvPr/>
            </p:nvSpPr>
            <p:spPr bwMode="auto">
              <a:xfrm>
                <a:off x="4380" y="1866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061" name="Rectangle 357"/>
              <p:cNvSpPr>
                <a:spLocks noChangeArrowheads="1"/>
              </p:cNvSpPr>
              <p:nvPr/>
            </p:nvSpPr>
            <p:spPr bwMode="auto">
              <a:xfrm>
                <a:off x="4639" y="1869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062" name="Rectangle 358"/>
              <p:cNvSpPr>
                <a:spLocks noChangeArrowheads="1"/>
              </p:cNvSpPr>
              <p:nvPr/>
            </p:nvSpPr>
            <p:spPr bwMode="auto">
              <a:xfrm>
                <a:off x="4795" y="1844"/>
                <a:ext cx="22" cy="1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63" name="Rectangle 359"/>
              <p:cNvSpPr>
                <a:spLocks noChangeArrowheads="1"/>
              </p:cNvSpPr>
              <p:nvPr/>
            </p:nvSpPr>
            <p:spPr bwMode="auto">
              <a:xfrm>
                <a:off x="5074" y="1844"/>
                <a:ext cx="24" cy="1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64" name="Rectangle 360"/>
              <p:cNvSpPr>
                <a:spLocks noChangeArrowheads="1"/>
              </p:cNvSpPr>
              <p:nvPr/>
            </p:nvSpPr>
            <p:spPr bwMode="auto">
              <a:xfrm>
                <a:off x="4817" y="1844"/>
                <a:ext cx="257" cy="1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65" name="Rectangle 361"/>
              <p:cNvSpPr>
                <a:spLocks noChangeArrowheads="1"/>
              </p:cNvSpPr>
              <p:nvPr/>
            </p:nvSpPr>
            <p:spPr bwMode="auto">
              <a:xfrm>
                <a:off x="4851" y="1866"/>
                <a:ext cx="23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Nein</a:t>
                </a:r>
                <a:endParaRPr lang="de-DE"/>
              </a:p>
            </p:txBody>
          </p:sp>
          <p:sp>
            <p:nvSpPr>
              <p:cNvPr id="73066" name="Rectangle 362"/>
              <p:cNvSpPr>
                <a:spLocks noChangeArrowheads="1"/>
              </p:cNvSpPr>
              <p:nvPr/>
            </p:nvSpPr>
            <p:spPr bwMode="auto">
              <a:xfrm>
                <a:off x="5039" y="1866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067" name="Rectangle 363"/>
              <p:cNvSpPr>
                <a:spLocks noChangeArrowheads="1"/>
              </p:cNvSpPr>
              <p:nvPr/>
            </p:nvSpPr>
            <p:spPr bwMode="auto">
              <a:xfrm>
                <a:off x="5254" y="1869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068" name="Rectangle 364"/>
              <p:cNvSpPr>
                <a:spLocks noChangeArrowheads="1"/>
              </p:cNvSpPr>
              <p:nvPr/>
            </p:nvSpPr>
            <p:spPr bwMode="auto">
              <a:xfrm>
                <a:off x="299" y="184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69" name="Line 365"/>
              <p:cNvSpPr>
                <a:spLocks noChangeShapeType="1"/>
              </p:cNvSpPr>
              <p:nvPr/>
            </p:nvSpPr>
            <p:spPr bwMode="auto">
              <a:xfrm>
                <a:off x="299" y="184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0" name="Line 366"/>
              <p:cNvSpPr>
                <a:spLocks noChangeShapeType="1"/>
              </p:cNvSpPr>
              <p:nvPr/>
            </p:nvSpPr>
            <p:spPr bwMode="auto">
              <a:xfrm>
                <a:off x="299" y="184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1" name="Rectangle 367"/>
              <p:cNvSpPr>
                <a:spLocks noChangeArrowheads="1"/>
              </p:cNvSpPr>
              <p:nvPr/>
            </p:nvSpPr>
            <p:spPr bwMode="auto">
              <a:xfrm>
                <a:off x="299" y="184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2" name="Line 368"/>
              <p:cNvSpPr>
                <a:spLocks noChangeShapeType="1"/>
              </p:cNvSpPr>
              <p:nvPr/>
            </p:nvSpPr>
            <p:spPr bwMode="auto">
              <a:xfrm>
                <a:off x="299" y="184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3" name="Line 369"/>
              <p:cNvSpPr>
                <a:spLocks noChangeShapeType="1"/>
              </p:cNvSpPr>
              <p:nvPr/>
            </p:nvSpPr>
            <p:spPr bwMode="auto">
              <a:xfrm>
                <a:off x="299" y="184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4" name="Rectangle 370"/>
              <p:cNvSpPr>
                <a:spLocks noChangeArrowheads="1"/>
              </p:cNvSpPr>
              <p:nvPr/>
            </p:nvSpPr>
            <p:spPr bwMode="auto">
              <a:xfrm>
                <a:off x="303" y="1841"/>
                <a:ext cx="387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5" name="Line 371"/>
              <p:cNvSpPr>
                <a:spLocks noChangeShapeType="1"/>
              </p:cNvSpPr>
              <p:nvPr/>
            </p:nvSpPr>
            <p:spPr bwMode="auto">
              <a:xfrm>
                <a:off x="303" y="1841"/>
                <a:ext cx="387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6" name="Rectangle 372"/>
              <p:cNvSpPr>
                <a:spLocks noChangeArrowheads="1"/>
              </p:cNvSpPr>
              <p:nvPr/>
            </p:nvSpPr>
            <p:spPr bwMode="auto">
              <a:xfrm>
                <a:off x="4177" y="184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7" name="Line 373"/>
              <p:cNvSpPr>
                <a:spLocks noChangeShapeType="1"/>
              </p:cNvSpPr>
              <p:nvPr/>
            </p:nvSpPr>
            <p:spPr bwMode="auto">
              <a:xfrm>
                <a:off x="4177" y="184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8" name="Line 374"/>
              <p:cNvSpPr>
                <a:spLocks noChangeShapeType="1"/>
              </p:cNvSpPr>
              <p:nvPr/>
            </p:nvSpPr>
            <p:spPr bwMode="auto">
              <a:xfrm>
                <a:off x="4177" y="184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79" name="Rectangle 375"/>
              <p:cNvSpPr>
                <a:spLocks noChangeArrowheads="1"/>
              </p:cNvSpPr>
              <p:nvPr/>
            </p:nvSpPr>
            <p:spPr bwMode="auto">
              <a:xfrm>
                <a:off x="4181" y="1841"/>
                <a:ext cx="302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0" name="Line 376"/>
              <p:cNvSpPr>
                <a:spLocks noChangeShapeType="1"/>
              </p:cNvSpPr>
              <p:nvPr/>
            </p:nvSpPr>
            <p:spPr bwMode="auto">
              <a:xfrm>
                <a:off x="4181" y="1841"/>
                <a:ext cx="30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1" name="Rectangle 377"/>
              <p:cNvSpPr>
                <a:spLocks noChangeArrowheads="1"/>
              </p:cNvSpPr>
              <p:nvPr/>
            </p:nvSpPr>
            <p:spPr bwMode="auto">
              <a:xfrm>
                <a:off x="4483" y="184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2" name="Line 378"/>
              <p:cNvSpPr>
                <a:spLocks noChangeShapeType="1"/>
              </p:cNvSpPr>
              <p:nvPr/>
            </p:nvSpPr>
            <p:spPr bwMode="auto">
              <a:xfrm>
                <a:off x="4483" y="184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3" name="Line 379"/>
              <p:cNvSpPr>
                <a:spLocks noChangeShapeType="1"/>
              </p:cNvSpPr>
              <p:nvPr/>
            </p:nvSpPr>
            <p:spPr bwMode="auto">
              <a:xfrm>
                <a:off x="4483" y="184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4" name="Rectangle 380"/>
              <p:cNvSpPr>
                <a:spLocks noChangeArrowheads="1"/>
              </p:cNvSpPr>
              <p:nvPr/>
            </p:nvSpPr>
            <p:spPr bwMode="auto">
              <a:xfrm>
                <a:off x="4487" y="1841"/>
                <a:ext cx="30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5" name="Line 381"/>
              <p:cNvSpPr>
                <a:spLocks noChangeShapeType="1"/>
              </p:cNvSpPr>
              <p:nvPr/>
            </p:nvSpPr>
            <p:spPr bwMode="auto">
              <a:xfrm>
                <a:off x="4487" y="1841"/>
                <a:ext cx="3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6" name="Rectangle 382"/>
              <p:cNvSpPr>
                <a:spLocks noChangeArrowheads="1"/>
              </p:cNvSpPr>
              <p:nvPr/>
            </p:nvSpPr>
            <p:spPr bwMode="auto">
              <a:xfrm>
                <a:off x="4791" y="184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7" name="Line 383"/>
              <p:cNvSpPr>
                <a:spLocks noChangeShapeType="1"/>
              </p:cNvSpPr>
              <p:nvPr/>
            </p:nvSpPr>
            <p:spPr bwMode="auto">
              <a:xfrm>
                <a:off x="4791" y="184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8" name="Line 384"/>
              <p:cNvSpPr>
                <a:spLocks noChangeShapeType="1"/>
              </p:cNvSpPr>
              <p:nvPr/>
            </p:nvSpPr>
            <p:spPr bwMode="auto">
              <a:xfrm>
                <a:off x="4791" y="184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89" name="Rectangle 385"/>
              <p:cNvSpPr>
                <a:spLocks noChangeArrowheads="1"/>
              </p:cNvSpPr>
              <p:nvPr/>
            </p:nvSpPr>
            <p:spPr bwMode="auto">
              <a:xfrm>
                <a:off x="4795" y="1841"/>
                <a:ext cx="30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0" name="Line 386"/>
              <p:cNvSpPr>
                <a:spLocks noChangeShapeType="1"/>
              </p:cNvSpPr>
              <p:nvPr/>
            </p:nvSpPr>
            <p:spPr bwMode="auto">
              <a:xfrm>
                <a:off x="4795" y="1841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1" name="Rectangle 387"/>
              <p:cNvSpPr>
                <a:spLocks noChangeArrowheads="1"/>
              </p:cNvSpPr>
              <p:nvPr/>
            </p:nvSpPr>
            <p:spPr bwMode="auto">
              <a:xfrm>
                <a:off x="5098" y="184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2" name="Line 388"/>
              <p:cNvSpPr>
                <a:spLocks noChangeShapeType="1"/>
              </p:cNvSpPr>
              <p:nvPr/>
            </p:nvSpPr>
            <p:spPr bwMode="auto">
              <a:xfrm>
                <a:off x="5098" y="184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3" name="Line 389"/>
              <p:cNvSpPr>
                <a:spLocks noChangeShapeType="1"/>
              </p:cNvSpPr>
              <p:nvPr/>
            </p:nvSpPr>
            <p:spPr bwMode="auto">
              <a:xfrm>
                <a:off x="5098" y="184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4" name="Rectangle 390"/>
              <p:cNvSpPr>
                <a:spLocks noChangeArrowheads="1"/>
              </p:cNvSpPr>
              <p:nvPr/>
            </p:nvSpPr>
            <p:spPr bwMode="auto">
              <a:xfrm>
                <a:off x="5102" y="1841"/>
                <a:ext cx="30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5" name="Line 391"/>
              <p:cNvSpPr>
                <a:spLocks noChangeShapeType="1"/>
              </p:cNvSpPr>
              <p:nvPr/>
            </p:nvSpPr>
            <p:spPr bwMode="auto">
              <a:xfrm>
                <a:off x="5102" y="1841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6" name="Rectangle 392"/>
              <p:cNvSpPr>
                <a:spLocks noChangeArrowheads="1"/>
              </p:cNvSpPr>
              <p:nvPr/>
            </p:nvSpPr>
            <p:spPr bwMode="auto">
              <a:xfrm>
                <a:off x="5405" y="184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7" name="Line 393"/>
              <p:cNvSpPr>
                <a:spLocks noChangeShapeType="1"/>
              </p:cNvSpPr>
              <p:nvPr/>
            </p:nvSpPr>
            <p:spPr bwMode="auto">
              <a:xfrm>
                <a:off x="5405" y="184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8" name="Line 394"/>
              <p:cNvSpPr>
                <a:spLocks noChangeShapeType="1"/>
              </p:cNvSpPr>
              <p:nvPr/>
            </p:nvSpPr>
            <p:spPr bwMode="auto">
              <a:xfrm>
                <a:off x="5405" y="184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099" name="Rectangle 395"/>
              <p:cNvSpPr>
                <a:spLocks noChangeArrowheads="1"/>
              </p:cNvSpPr>
              <p:nvPr/>
            </p:nvSpPr>
            <p:spPr bwMode="auto">
              <a:xfrm>
                <a:off x="5405" y="184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0" name="Line 396"/>
              <p:cNvSpPr>
                <a:spLocks noChangeShapeType="1"/>
              </p:cNvSpPr>
              <p:nvPr/>
            </p:nvSpPr>
            <p:spPr bwMode="auto">
              <a:xfrm>
                <a:off x="5405" y="184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1" name="Line 397"/>
              <p:cNvSpPr>
                <a:spLocks noChangeShapeType="1"/>
              </p:cNvSpPr>
              <p:nvPr/>
            </p:nvSpPr>
            <p:spPr bwMode="auto">
              <a:xfrm>
                <a:off x="5405" y="184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2" name="Rectangle 398"/>
              <p:cNvSpPr>
                <a:spLocks noChangeArrowheads="1"/>
              </p:cNvSpPr>
              <p:nvPr/>
            </p:nvSpPr>
            <p:spPr bwMode="auto">
              <a:xfrm>
                <a:off x="299" y="1844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3" name="Line 399"/>
              <p:cNvSpPr>
                <a:spLocks noChangeShapeType="1"/>
              </p:cNvSpPr>
              <p:nvPr/>
            </p:nvSpPr>
            <p:spPr bwMode="auto">
              <a:xfrm>
                <a:off x="299" y="1844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4" name="Rectangle 400"/>
              <p:cNvSpPr>
                <a:spLocks noChangeArrowheads="1"/>
              </p:cNvSpPr>
              <p:nvPr/>
            </p:nvSpPr>
            <p:spPr bwMode="auto">
              <a:xfrm>
                <a:off x="4177" y="1844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5" name="Line 401"/>
              <p:cNvSpPr>
                <a:spLocks noChangeShapeType="1"/>
              </p:cNvSpPr>
              <p:nvPr/>
            </p:nvSpPr>
            <p:spPr bwMode="auto">
              <a:xfrm>
                <a:off x="4177" y="1844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6" name="Rectangle 402"/>
              <p:cNvSpPr>
                <a:spLocks noChangeArrowheads="1"/>
              </p:cNvSpPr>
              <p:nvPr/>
            </p:nvSpPr>
            <p:spPr bwMode="auto">
              <a:xfrm>
                <a:off x="4483" y="1844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7" name="Line 403"/>
              <p:cNvSpPr>
                <a:spLocks noChangeShapeType="1"/>
              </p:cNvSpPr>
              <p:nvPr/>
            </p:nvSpPr>
            <p:spPr bwMode="auto">
              <a:xfrm>
                <a:off x="4483" y="1844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8" name="Rectangle 404"/>
              <p:cNvSpPr>
                <a:spLocks noChangeArrowheads="1"/>
              </p:cNvSpPr>
              <p:nvPr/>
            </p:nvSpPr>
            <p:spPr bwMode="auto">
              <a:xfrm>
                <a:off x="4791" y="1844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09" name="Line 405"/>
              <p:cNvSpPr>
                <a:spLocks noChangeShapeType="1"/>
              </p:cNvSpPr>
              <p:nvPr/>
            </p:nvSpPr>
            <p:spPr bwMode="auto">
              <a:xfrm>
                <a:off x="4791" y="1844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10" name="Rectangle 406"/>
              <p:cNvSpPr>
                <a:spLocks noChangeArrowheads="1"/>
              </p:cNvSpPr>
              <p:nvPr/>
            </p:nvSpPr>
            <p:spPr bwMode="auto">
              <a:xfrm>
                <a:off x="5098" y="1844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5" name="Group 608"/>
            <p:cNvGrpSpPr>
              <a:grpSpLocks/>
            </p:cNvGrpSpPr>
            <p:nvPr/>
          </p:nvGrpSpPr>
          <p:grpSpPr bwMode="auto">
            <a:xfrm>
              <a:off x="299" y="1844"/>
              <a:ext cx="5110" cy="968"/>
              <a:chOff x="299" y="1844"/>
              <a:chExt cx="5110" cy="968"/>
            </a:xfrm>
          </p:grpSpPr>
          <p:sp>
            <p:nvSpPr>
              <p:cNvPr id="73112" name="Line 408"/>
              <p:cNvSpPr>
                <a:spLocks noChangeShapeType="1"/>
              </p:cNvSpPr>
              <p:nvPr/>
            </p:nvSpPr>
            <p:spPr bwMode="auto">
              <a:xfrm>
                <a:off x="5098" y="1844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13" name="Rectangle 409"/>
              <p:cNvSpPr>
                <a:spLocks noChangeArrowheads="1"/>
              </p:cNvSpPr>
              <p:nvPr/>
            </p:nvSpPr>
            <p:spPr bwMode="auto">
              <a:xfrm>
                <a:off x="5405" y="1844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14" name="Line 410"/>
              <p:cNvSpPr>
                <a:spLocks noChangeShapeType="1"/>
              </p:cNvSpPr>
              <p:nvPr/>
            </p:nvSpPr>
            <p:spPr bwMode="auto">
              <a:xfrm>
                <a:off x="5405" y="1844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15" name="Rectangle 411"/>
              <p:cNvSpPr>
                <a:spLocks noChangeArrowheads="1"/>
              </p:cNvSpPr>
              <p:nvPr/>
            </p:nvSpPr>
            <p:spPr bwMode="auto">
              <a:xfrm>
                <a:off x="326" y="1991"/>
                <a:ext cx="451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Falls nein</a:t>
                </a:r>
                <a:endParaRPr lang="de-DE"/>
              </a:p>
            </p:txBody>
          </p:sp>
          <p:sp>
            <p:nvSpPr>
              <p:cNvPr id="73116" name="Rectangle 412"/>
              <p:cNvSpPr>
                <a:spLocks noChangeArrowheads="1"/>
              </p:cNvSpPr>
              <p:nvPr/>
            </p:nvSpPr>
            <p:spPr bwMode="auto">
              <a:xfrm>
                <a:off x="725" y="1991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17" name="Rectangle 413"/>
              <p:cNvSpPr>
                <a:spLocks noChangeArrowheads="1"/>
              </p:cNvSpPr>
              <p:nvPr/>
            </p:nvSpPr>
            <p:spPr bwMode="auto">
              <a:xfrm>
                <a:off x="837" y="1994"/>
                <a:ext cx="160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  <a:latin typeface="Wingdings" pitchFamily="2" charset="2"/>
                  </a:rPr>
                  <a:t>ð</a:t>
                </a:r>
                <a:endParaRPr lang="de-DE"/>
              </a:p>
            </p:txBody>
          </p:sp>
          <p:sp>
            <p:nvSpPr>
              <p:cNvPr id="73118" name="Rectangle 414"/>
              <p:cNvSpPr>
                <a:spLocks noChangeArrowheads="1"/>
              </p:cNvSpPr>
              <p:nvPr/>
            </p:nvSpPr>
            <p:spPr bwMode="auto">
              <a:xfrm>
                <a:off x="914" y="1991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19" name="Rectangle 415"/>
              <p:cNvSpPr>
                <a:spLocks noChangeArrowheads="1"/>
              </p:cNvSpPr>
              <p:nvPr/>
            </p:nvSpPr>
            <p:spPr bwMode="auto">
              <a:xfrm>
                <a:off x="1093" y="1991"/>
                <a:ext cx="2080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Waren nicht ausreichend Ressourcen zugesagt?</a:t>
                </a:r>
                <a:endParaRPr lang="de-DE"/>
              </a:p>
            </p:txBody>
          </p:sp>
          <p:sp>
            <p:nvSpPr>
              <p:cNvPr id="73120" name="Rectangle 416"/>
              <p:cNvSpPr>
                <a:spLocks noChangeArrowheads="1"/>
              </p:cNvSpPr>
              <p:nvPr/>
            </p:nvSpPr>
            <p:spPr bwMode="auto">
              <a:xfrm>
                <a:off x="3095" y="1991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21" name="Rectangle 417"/>
              <p:cNvSpPr>
                <a:spLocks noChangeArrowheads="1"/>
              </p:cNvSpPr>
              <p:nvPr/>
            </p:nvSpPr>
            <p:spPr bwMode="auto">
              <a:xfrm>
                <a:off x="4204" y="2016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22" name="Rectangle 418"/>
              <p:cNvSpPr>
                <a:spLocks noChangeArrowheads="1"/>
              </p:cNvSpPr>
              <p:nvPr/>
            </p:nvSpPr>
            <p:spPr bwMode="auto">
              <a:xfrm>
                <a:off x="299" y="198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23" name="Line 419"/>
              <p:cNvSpPr>
                <a:spLocks noChangeShapeType="1"/>
              </p:cNvSpPr>
              <p:nvPr/>
            </p:nvSpPr>
            <p:spPr bwMode="auto">
              <a:xfrm>
                <a:off x="299" y="198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24" name="Line 420"/>
              <p:cNvSpPr>
                <a:spLocks noChangeShapeType="1"/>
              </p:cNvSpPr>
              <p:nvPr/>
            </p:nvSpPr>
            <p:spPr bwMode="auto">
              <a:xfrm>
                <a:off x="299" y="198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25" name="Rectangle 421"/>
              <p:cNvSpPr>
                <a:spLocks noChangeArrowheads="1"/>
              </p:cNvSpPr>
              <p:nvPr/>
            </p:nvSpPr>
            <p:spPr bwMode="auto">
              <a:xfrm>
                <a:off x="303" y="1988"/>
                <a:ext cx="387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26" name="Line 422"/>
              <p:cNvSpPr>
                <a:spLocks noChangeShapeType="1"/>
              </p:cNvSpPr>
              <p:nvPr/>
            </p:nvSpPr>
            <p:spPr bwMode="auto">
              <a:xfrm>
                <a:off x="303" y="1988"/>
                <a:ext cx="387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27" name="Rectangle 423"/>
              <p:cNvSpPr>
                <a:spLocks noChangeArrowheads="1"/>
              </p:cNvSpPr>
              <p:nvPr/>
            </p:nvSpPr>
            <p:spPr bwMode="auto">
              <a:xfrm>
                <a:off x="4177" y="198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28" name="Line 424"/>
              <p:cNvSpPr>
                <a:spLocks noChangeShapeType="1"/>
              </p:cNvSpPr>
              <p:nvPr/>
            </p:nvSpPr>
            <p:spPr bwMode="auto">
              <a:xfrm>
                <a:off x="4177" y="198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29" name="Line 425"/>
              <p:cNvSpPr>
                <a:spLocks noChangeShapeType="1"/>
              </p:cNvSpPr>
              <p:nvPr/>
            </p:nvSpPr>
            <p:spPr bwMode="auto">
              <a:xfrm>
                <a:off x="4177" y="198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0" name="Rectangle 426"/>
              <p:cNvSpPr>
                <a:spLocks noChangeArrowheads="1"/>
              </p:cNvSpPr>
              <p:nvPr/>
            </p:nvSpPr>
            <p:spPr bwMode="auto">
              <a:xfrm>
                <a:off x="4181" y="1988"/>
                <a:ext cx="302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1" name="Line 427"/>
              <p:cNvSpPr>
                <a:spLocks noChangeShapeType="1"/>
              </p:cNvSpPr>
              <p:nvPr/>
            </p:nvSpPr>
            <p:spPr bwMode="auto">
              <a:xfrm>
                <a:off x="4181" y="1988"/>
                <a:ext cx="30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2" name="Rectangle 428"/>
              <p:cNvSpPr>
                <a:spLocks noChangeArrowheads="1"/>
              </p:cNvSpPr>
              <p:nvPr/>
            </p:nvSpPr>
            <p:spPr bwMode="auto">
              <a:xfrm>
                <a:off x="4483" y="198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3" name="Line 429"/>
              <p:cNvSpPr>
                <a:spLocks noChangeShapeType="1"/>
              </p:cNvSpPr>
              <p:nvPr/>
            </p:nvSpPr>
            <p:spPr bwMode="auto">
              <a:xfrm>
                <a:off x="4483" y="198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4" name="Line 430"/>
              <p:cNvSpPr>
                <a:spLocks noChangeShapeType="1"/>
              </p:cNvSpPr>
              <p:nvPr/>
            </p:nvSpPr>
            <p:spPr bwMode="auto">
              <a:xfrm>
                <a:off x="4483" y="198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5" name="Rectangle 431"/>
              <p:cNvSpPr>
                <a:spLocks noChangeArrowheads="1"/>
              </p:cNvSpPr>
              <p:nvPr/>
            </p:nvSpPr>
            <p:spPr bwMode="auto">
              <a:xfrm>
                <a:off x="4487" y="198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6" name="Line 432"/>
              <p:cNvSpPr>
                <a:spLocks noChangeShapeType="1"/>
              </p:cNvSpPr>
              <p:nvPr/>
            </p:nvSpPr>
            <p:spPr bwMode="auto">
              <a:xfrm>
                <a:off x="4487" y="198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7" name="Line 433"/>
              <p:cNvSpPr>
                <a:spLocks noChangeShapeType="1"/>
              </p:cNvSpPr>
              <p:nvPr/>
            </p:nvSpPr>
            <p:spPr bwMode="auto">
              <a:xfrm>
                <a:off x="4487" y="198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8" name="Rectangle 434"/>
              <p:cNvSpPr>
                <a:spLocks noChangeArrowheads="1"/>
              </p:cNvSpPr>
              <p:nvPr/>
            </p:nvSpPr>
            <p:spPr bwMode="auto">
              <a:xfrm>
                <a:off x="4491" y="1988"/>
                <a:ext cx="300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39" name="Line 435"/>
              <p:cNvSpPr>
                <a:spLocks noChangeShapeType="1"/>
              </p:cNvSpPr>
              <p:nvPr/>
            </p:nvSpPr>
            <p:spPr bwMode="auto">
              <a:xfrm>
                <a:off x="4491" y="1988"/>
                <a:ext cx="30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0" name="Rectangle 436"/>
              <p:cNvSpPr>
                <a:spLocks noChangeArrowheads="1"/>
              </p:cNvSpPr>
              <p:nvPr/>
            </p:nvSpPr>
            <p:spPr bwMode="auto">
              <a:xfrm>
                <a:off x="4791" y="198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1" name="Line 437"/>
              <p:cNvSpPr>
                <a:spLocks noChangeShapeType="1"/>
              </p:cNvSpPr>
              <p:nvPr/>
            </p:nvSpPr>
            <p:spPr bwMode="auto">
              <a:xfrm>
                <a:off x="4791" y="198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2" name="Line 438"/>
              <p:cNvSpPr>
                <a:spLocks noChangeShapeType="1"/>
              </p:cNvSpPr>
              <p:nvPr/>
            </p:nvSpPr>
            <p:spPr bwMode="auto">
              <a:xfrm>
                <a:off x="4791" y="198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3" name="Rectangle 439"/>
              <p:cNvSpPr>
                <a:spLocks noChangeArrowheads="1"/>
              </p:cNvSpPr>
              <p:nvPr/>
            </p:nvSpPr>
            <p:spPr bwMode="auto">
              <a:xfrm>
                <a:off x="4795" y="1988"/>
                <a:ext cx="30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4" name="Line 440"/>
              <p:cNvSpPr>
                <a:spLocks noChangeShapeType="1"/>
              </p:cNvSpPr>
              <p:nvPr/>
            </p:nvSpPr>
            <p:spPr bwMode="auto">
              <a:xfrm>
                <a:off x="4795" y="1988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5" name="Rectangle 441"/>
              <p:cNvSpPr>
                <a:spLocks noChangeArrowheads="1"/>
              </p:cNvSpPr>
              <p:nvPr/>
            </p:nvSpPr>
            <p:spPr bwMode="auto">
              <a:xfrm>
                <a:off x="5098" y="198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6" name="Line 442"/>
              <p:cNvSpPr>
                <a:spLocks noChangeShapeType="1"/>
              </p:cNvSpPr>
              <p:nvPr/>
            </p:nvSpPr>
            <p:spPr bwMode="auto">
              <a:xfrm>
                <a:off x="5098" y="198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7" name="Line 443"/>
              <p:cNvSpPr>
                <a:spLocks noChangeShapeType="1"/>
              </p:cNvSpPr>
              <p:nvPr/>
            </p:nvSpPr>
            <p:spPr bwMode="auto">
              <a:xfrm>
                <a:off x="5098" y="198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8" name="Rectangle 444"/>
              <p:cNvSpPr>
                <a:spLocks noChangeArrowheads="1"/>
              </p:cNvSpPr>
              <p:nvPr/>
            </p:nvSpPr>
            <p:spPr bwMode="auto">
              <a:xfrm>
                <a:off x="5102" y="1988"/>
                <a:ext cx="30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49" name="Line 445"/>
              <p:cNvSpPr>
                <a:spLocks noChangeShapeType="1"/>
              </p:cNvSpPr>
              <p:nvPr/>
            </p:nvSpPr>
            <p:spPr bwMode="auto">
              <a:xfrm>
                <a:off x="5102" y="1988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0" name="Rectangle 446"/>
              <p:cNvSpPr>
                <a:spLocks noChangeArrowheads="1"/>
              </p:cNvSpPr>
              <p:nvPr/>
            </p:nvSpPr>
            <p:spPr bwMode="auto">
              <a:xfrm>
                <a:off x="5405" y="198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1" name="Line 447"/>
              <p:cNvSpPr>
                <a:spLocks noChangeShapeType="1"/>
              </p:cNvSpPr>
              <p:nvPr/>
            </p:nvSpPr>
            <p:spPr bwMode="auto">
              <a:xfrm>
                <a:off x="5405" y="198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2" name="Line 448"/>
              <p:cNvSpPr>
                <a:spLocks noChangeShapeType="1"/>
              </p:cNvSpPr>
              <p:nvPr/>
            </p:nvSpPr>
            <p:spPr bwMode="auto">
              <a:xfrm>
                <a:off x="5405" y="198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3" name="Rectangle 449"/>
              <p:cNvSpPr>
                <a:spLocks noChangeArrowheads="1"/>
              </p:cNvSpPr>
              <p:nvPr/>
            </p:nvSpPr>
            <p:spPr bwMode="auto">
              <a:xfrm>
                <a:off x="5405" y="198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4" name="Line 450"/>
              <p:cNvSpPr>
                <a:spLocks noChangeShapeType="1"/>
              </p:cNvSpPr>
              <p:nvPr/>
            </p:nvSpPr>
            <p:spPr bwMode="auto">
              <a:xfrm>
                <a:off x="5405" y="198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5" name="Line 451"/>
              <p:cNvSpPr>
                <a:spLocks noChangeShapeType="1"/>
              </p:cNvSpPr>
              <p:nvPr/>
            </p:nvSpPr>
            <p:spPr bwMode="auto">
              <a:xfrm>
                <a:off x="5405" y="198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6" name="Rectangle 452"/>
              <p:cNvSpPr>
                <a:spLocks noChangeArrowheads="1"/>
              </p:cNvSpPr>
              <p:nvPr/>
            </p:nvSpPr>
            <p:spPr bwMode="auto">
              <a:xfrm>
                <a:off x="299" y="1991"/>
                <a:ext cx="4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7" name="Line 453"/>
              <p:cNvSpPr>
                <a:spLocks noChangeShapeType="1"/>
              </p:cNvSpPr>
              <p:nvPr/>
            </p:nvSpPr>
            <p:spPr bwMode="auto">
              <a:xfrm>
                <a:off x="299" y="199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8" name="Rectangle 454"/>
              <p:cNvSpPr>
                <a:spLocks noChangeArrowheads="1"/>
              </p:cNvSpPr>
              <p:nvPr/>
            </p:nvSpPr>
            <p:spPr bwMode="auto">
              <a:xfrm>
                <a:off x="4177" y="1991"/>
                <a:ext cx="4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59" name="Line 455"/>
              <p:cNvSpPr>
                <a:spLocks noChangeShapeType="1"/>
              </p:cNvSpPr>
              <p:nvPr/>
            </p:nvSpPr>
            <p:spPr bwMode="auto">
              <a:xfrm>
                <a:off x="4177" y="199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60" name="Rectangle 456"/>
              <p:cNvSpPr>
                <a:spLocks noChangeArrowheads="1"/>
              </p:cNvSpPr>
              <p:nvPr/>
            </p:nvSpPr>
            <p:spPr bwMode="auto">
              <a:xfrm>
                <a:off x="4483" y="1991"/>
                <a:ext cx="4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61" name="Line 457"/>
              <p:cNvSpPr>
                <a:spLocks noChangeShapeType="1"/>
              </p:cNvSpPr>
              <p:nvPr/>
            </p:nvSpPr>
            <p:spPr bwMode="auto">
              <a:xfrm>
                <a:off x="4483" y="1991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62" name="Rectangle 458"/>
              <p:cNvSpPr>
                <a:spLocks noChangeArrowheads="1"/>
              </p:cNvSpPr>
              <p:nvPr/>
            </p:nvSpPr>
            <p:spPr bwMode="auto">
              <a:xfrm>
                <a:off x="326" y="2138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63" name="Rectangle 459"/>
              <p:cNvSpPr>
                <a:spLocks noChangeArrowheads="1"/>
              </p:cNvSpPr>
              <p:nvPr/>
            </p:nvSpPr>
            <p:spPr bwMode="auto">
              <a:xfrm>
                <a:off x="582" y="2138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64" name="Rectangle 460"/>
              <p:cNvSpPr>
                <a:spLocks noChangeArrowheads="1"/>
              </p:cNvSpPr>
              <p:nvPr/>
            </p:nvSpPr>
            <p:spPr bwMode="auto">
              <a:xfrm>
                <a:off x="837" y="2138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65" name="Rectangle 461"/>
              <p:cNvSpPr>
                <a:spLocks noChangeArrowheads="1"/>
              </p:cNvSpPr>
              <p:nvPr/>
            </p:nvSpPr>
            <p:spPr bwMode="auto">
              <a:xfrm>
                <a:off x="1093" y="2138"/>
                <a:ext cx="226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Wurden Zusagen nicht eingehalten (ohne Wertung!)?</a:t>
                </a:r>
                <a:endParaRPr lang="de-DE"/>
              </a:p>
            </p:txBody>
          </p:sp>
          <p:sp>
            <p:nvSpPr>
              <p:cNvPr id="73166" name="Rectangle 462"/>
              <p:cNvSpPr>
                <a:spLocks noChangeArrowheads="1"/>
              </p:cNvSpPr>
              <p:nvPr/>
            </p:nvSpPr>
            <p:spPr bwMode="auto">
              <a:xfrm>
                <a:off x="3275" y="2138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67" name="Rectangle 463"/>
              <p:cNvSpPr>
                <a:spLocks noChangeArrowheads="1"/>
              </p:cNvSpPr>
              <p:nvPr/>
            </p:nvSpPr>
            <p:spPr bwMode="auto">
              <a:xfrm>
                <a:off x="4204" y="2162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68" name="Rectangle 464"/>
              <p:cNvSpPr>
                <a:spLocks noChangeArrowheads="1"/>
              </p:cNvSpPr>
              <p:nvPr/>
            </p:nvSpPr>
            <p:spPr bwMode="auto">
              <a:xfrm>
                <a:off x="299" y="2134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69" name="Line 465"/>
              <p:cNvSpPr>
                <a:spLocks noChangeShapeType="1"/>
              </p:cNvSpPr>
              <p:nvPr/>
            </p:nvSpPr>
            <p:spPr bwMode="auto">
              <a:xfrm>
                <a:off x="299" y="2134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0" name="Line 466"/>
              <p:cNvSpPr>
                <a:spLocks noChangeShapeType="1"/>
              </p:cNvSpPr>
              <p:nvPr/>
            </p:nvSpPr>
            <p:spPr bwMode="auto">
              <a:xfrm>
                <a:off x="299" y="213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1" name="Rectangle 467"/>
              <p:cNvSpPr>
                <a:spLocks noChangeArrowheads="1"/>
              </p:cNvSpPr>
              <p:nvPr/>
            </p:nvSpPr>
            <p:spPr bwMode="auto">
              <a:xfrm>
                <a:off x="303" y="2134"/>
                <a:ext cx="387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2" name="Line 468"/>
              <p:cNvSpPr>
                <a:spLocks noChangeShapeType="1"/>
              </p:cNvSpPr>
              <p:nvPr/>
            </p:nvSpPr>
            <p:spPr bwMode="auto">
              <a:xfrm>
                <a:off x="303" y="2134"/>
                <a:ext cx="387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3" name="Rectangle 469"/>
              <p:cNvSpPr>
                <a:spLocks noChangeArrowheads="1"/>
              </p:cNvSpPr>
              <p:nvPr/>
            </p:nvSpPr>
            <p:spPr bwMode="auto">
              <a:xfrm>
                <a:off x="4177" y="2134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4" name="Line 470"/>
              <p:cNvSpPr>
                <a:spLocks noChangeShapeType="1"/>
              </p:cNvSpPr>
              <p:nvPr/>
            </p:nvSpPr>
            <p:spPr bwMode="auto">
              <a:xfrm>
                <a:off x="4177" y="2134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5" name="Line 471"/>
              <p:cNvSpPr>
                <a:spLocks noChangeShapeType="1"/>
              </p:cNvSpPr>
              <p:nvPr/>
            </p:nvSpPr>
            <p:spPr bwMode="auto">
              <a:xfrm>
                <a:off x="4177" y="213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6" name="Rectangle 472"/>
              <p:cNvSpPr>
                <a:spLocks noChangeArrowheads="1"/>
              </p:cNvSpPr>
              <p:nvPr/>
            </p:nvSpPr>
            <p:spPr bwMode="auto">
              <a:xfrm>
                <a:off x="4181" y="2134"/>
                <a:ext cx="302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7" name="Line 473"/>
              <p:cNvSpPr>
                <a:spLocks noChangeShapeType="1"/>
              </p:cNvSpPr>
              <p:nvPr/>
            </p:nvSpPr>
            <p:spPr bwMode="auto">
              <a:xfrm>
                <a:off x="4181" y="2134"/>
                <a:ext cx="30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8" name="Rectangle 474"/>
              <p:cNvSpPr>
                <a:spLocks noChangeArrowheads="1"/>
              </p:cNvSpPr>
              <p:nvPr/>
            </p:nvSpPr>
            <p:spPr bwMode="auto">
              <a:xfrm>
                <a:off x="4483" y="2134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79" name="Line 475"/>
              <p:cNvSpPr>
                <a:spLocks noChangeShapeType="1"/>
              </p:cNvSpPr>
              <p:nvPr/>
            </p:nvSpPr>
            <p:spPr bwMode="auto">
              <a:xfrm>
                <a:off x="4483" y="2134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80" name="Line 476"/>
              <p:cNvSpPr>
                <a:spLocks noChangeShapeType="1"/>
              </p:cNvSpPr>
              <p:nvPr/>
            </p:nvSpPr>
            <p:spPr bwMode="auto">
              <a:xfrm>
                <a:off x="4483" y="2134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81" name="Rectangle 477"/>
              <p:cNvSpPr>
                <a:spLocks noChangeArrowheads="1"/>
              </p:cNvSpPr>
              <p:nvPr/>
            </p:nvSpPr>
            <p:spPr bwMode="auto">
              <a:xfrm>
                <a:off x="299" y="2137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82" name="Line 478"/>
              <p:cNvSpPr>
                <a:spLocks noChangeShapeType="1"/>
              </p:cNvSpPr>
              <p:nvPr/>
            </p:nvSpPr>
            <p:spPr bwMode="auto">
              <a:xfrm>
                <a:off x="299" y="213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83" name="Rectangle 479"/>
              <p:cNvSpPr>
                <a:spLocks noChangeArrowheads="1"/>
              </p:cNvSpPr>
              <p:nvPr/>
            </p:nvSpPr>
            <p:spPr bwMode="auto">
              <a:xfrm>
                <a:off x="4177" y="2137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84" name="Line 480"/>
              <p:cNvSpPr>
                <a:spLocks noChangeShapeType="1"/>
              </p:cNvSpPr>
              <p:nvPr/>
            </p:nvSpPr>
            <p:spPr bwMode="auto">
              <a:xfrm>
                <a:off x="4177" y="213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85" name="Rectangle 481"/>
              <p:cNvSpPr>
                <a:spLocks noChangeArrowheads="1"/>
              </p:cNvSpPr>
              <p:nvPr/>
            </p:nvSpPr>
            <p:spPr bwMode="auto">
              <a:xfrm>
                <a:off x="4483" y="2137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86" name="Line 482"/>
              <p:cNvSpPr>
                <a:spLocks noChangeShapeType="1"/>
              </p:cNvSpPr>
              <p:nvPr/>
            </p:nvSpPr>
            <p:spPr bwMode="auto">
              <a:xfrm>
                <a:off x="4483" y="2137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87" name="Rectangle 483"/>
              <p:cNvSpPr>
                <a:spLocks noChangeArrowheads="1"/>
              </p:cNvSpPr>
              <p:nvPr/>
            </p:nvSpPr>
            <p:spPr bwMode="auto">
              <a:xfrm>
                <a:off x="326" y="228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88" name="Rectangle 484"/>
              <p:cNvSpPr>
                <a:spLocks noChangeArrowheads="1"/>
              </p:cNvSpPr>
              <p:nvPr/>
            </p:nvSpPr>
            <p:spPr bwMode="auto">
              <a:xfrm>
                <a:off x="582" y="228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89" name="Rectangle 485"/>
              <p:cNvSpPr>
                <a:spLocks noChangeArrowheads="1"/>
              </p:cNvSpPr>
              <p:nvPr/>
            </p:nvSpPr>
            <p:spPr bwMode="auto">
              <a:xfrm>
                <a:off x="837" y="228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90" name="Rectangle 486"/>
              <p:cNvSpPr>
                <a:spLocks noChangeArrowheads="1"/>
              </p:cNvSpPr>
              <p:nvPr/>
            </p:nvSpPr>
            <p:spPr bwMode="auto">
              <a:xfrm>
                <a:off x="1093" y="228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91" name="Rectangle 487"/>
              <p:cNvSpPr>
                <a:spLocks noChangeArrowheads="1"/>
              </p:cNvSpPr>
              <p:nvPr/>
            </p:nvSpPr>
            <p:spPr bwMode="auto">
              <a:xfrm>
                <a:off x="4204" y="2308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192" name="Rectangle 488"/>
              <p:cNvSpPr>
                <a:spLocks noChangeArrowheads="1"/>
              </p:cNvSpPr>
              <p:nvPr/>
            </p:nvSpPr>
            <p:spPr bwMode="auto">
              <a:xfrm>
                <a:off x="299" y="228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93" name="Line 489"/>
              <p:cNvSpPr>
                <a:spLocks noChangeShapeType="1"/>
              </p:cNvSpPr>
              <p:nvPr/>
            </p:nvSpPr>
            <p:spPr bwMode="auto">
              <a:xfrm>
                <a:off x="299" y="228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94" name="Line 490"/>
              <p:cNvSpPr>
                <a:spLocks noChangeShapeType="1"/>
              </p:cNvSpPr>
              <p:nvPr/>
            </p:nvSpPr>
            <p:spPr bwMode="auto">
              <a:xfrm>
                <a:off x="299" y="228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95" name="Rectangle 491"/>
              <p:cNvSpPr>
                <a:spLocks noChangeArrowheads="1"/>
              </p:cNvSpPr>
              <p:nvPr/>
            </p:nvSpPr>
            <p:spPr bwMode="auto">
              <a:xfrm>
                <a:off x="303" y="2281"/>
                <a:ext cx="387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96" name="Line 492"/>
              <p:cNvSpPr>
                <a:spLocks noChangeShapeType="1"/>
              </p:cNvSpPr>
              <p:nvPr/>
            </p:nvSpPr>
            <p:spPr bwMode="auto">
              <a:xfrm>
                <a:off x="303" y="2281"/>
                <a:ext cx="387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97" name="Rectangle 493"/>
              <p:cNvSpPr>
                <a:spLocks noChangeArrowheads="1"/>
              </p:cNvSpPr>
              <p:nvPr/>
            </p:nvSpPr>
            <p:spPr bwMode="auto">
              <a:xfrm>
                <a:off x="4177" y="228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98" name="Line 494"/>
              <p:cNvSpPr>
                <a:spLocks noChangeShapeType="1"/>
              </p:cNvSpPr>
              <p:nvPr/>
            </p:nvSpPr>
            <p:spPr bwMode="auto">
              <a:xfrm>
                <a:off x="4177" y="228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199" name="Line 495"/>
              <p:cNvSpPr>
                <a:spLocks noChangeShapeType="1"/>
              </p:cNvSpPr>
              <p:nvPr/>
            </p:nvSpPr>
            <p:spPr bwMode="auto">
              <a:xfrm>
                <a:off x="4177" y="228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0" name="Rectangle 496"/>
              <p:cNvSpPr>
                <a:spLocks noChangeArrowheads="1"/>
              </p:cNvSpPr>
              <p:nvPr/>
            </p:nvSpPr>
            <p:spPr bwMode="auto">
              <a:xfrm>
                <a:off x="4181" y="2281"/>
                <a:ext cx="302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1" name="Line 497"/>
              <p:cNvSpPr>
                <a:spLocks noChangeShapeType="1"/>
              </p:cNvSpPr>
              <p:nvPr/>
            </p:nvSpPr>
            <p:spPr bwMode="auto">
              <a:xfrm>
                <a:off x="4181" y="2281"/>
                <a:ext cx="30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2" name="Rectangle 498"/>
              <p:cNvSpPr>
                <a:spLocks noChangeArrowheads="1"/>
              </p:cNvSpPr>
              <p:nvPr/>
            </p:nvSpPr>
            <p:spPr bwMode="auto">
              <a:xfrm>
                <a:off x="4483" y="228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3" name="Line 499"/>
              <p:cNvSpPr>
                <a:spLocks noChangeShapeType="1"/>
              </p:cNvSpPr>
              <p:nvPr/>
            </p:nvSpPr>
            <p:spPr bwMode="auto">
              <a:xfrm>
                <a:off x="4483" y="2281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4" name="Line 500"/>
              <p:cNvSpPr>
                <a:spLocks noChangeShapeType="1"/>
              </p:cNvSpPr>
              <p:nvPr/>
            </p:nvSpPr>
            <p:spPr bwMode="auto">
              <a:xfrm>
                <a:off x="4483" y="2281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5" name="Rectangle 501"/>
              <p:cNvSpPr>
                <a:spLocks noChangeArrowheads="1"/>
              </p:cNvSpPr>
              <p:nvPr/>
            </p:nvSpPr>
            <p:spPr bwMode="auto">
              <a:xfrm>
                <a:off x="299" y="2284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6" name="Line 502"/>
              <p:cNvSpPr>
                <a:spLocks noChangeShapeType="1"/>
              </p:cNvSpPr>
              <p:nvPr/>
            </p:nvSpPr>
            <p:spPr bwMode="auto">
              <a:xfrm>
                <a:off x="299" y="2284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7" name="Rectangle 503"/>
              <p:cNvSpPr>
                <a:spLocks noChangeArrowheads="1"/>
              </p:cNvSpPr>
              <p:nvPr/>
            </p:nvSpPr>
            <p:spPr bwMode="auto">
              <a:xfrm>
                <a:off x="299" y="242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8" name="Line 504"/>
              <p:cNvSpPr>
                <a:spLocks noChangeShapeType="1"/>
              </p:cNvSpPr>
              <p:nvPr/>
            </p:nvSpPr>
            <p:spPr bwMode="auto">
              <a:xfrm>
                <a:off x="299" y="242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09" name="Line 505"/>
              <p:cNvSpPr>
                <a:spLocks noChangeShapeType="1"/>
              </p:cNvSpPr>
              <p:nvPr/>
            </p:nvSpPr>
            <p:spPr bwMode="auto">
              <a:xfrm>
                <a:off x="299" y="2428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0" name="Rectangle 506"/>
              <p:cNvSpPr>
                <a:spLocks noChangeArrowheads="1"/>
              </p:cNvSpPr>
              <p:nvPr/>
            </p:nvSpPr>
            <p:spPr bwMode="auto">
              <a:xfrm>
                <a:off x="299" y="242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1" name="Line 507"/>
              <p:cNvSpPr>
                <a:spLocks noChangeShapeType="1"/>
              </p:cNvSpPr>
              <p:nvPr/>
            </p:nvSpPr>
            <p:spPr bwMode="auto">
              <a:xfrm>
                <a:off x="299" y="242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2" name="Line 508"/>
              <p:cNvSpPr>
                <a:spLocks noChangeShapeType="1"/>
              </p:cNvSpPr>
              <p:nvPr/>
            </p:nvSpPr>
            <p:spPr bwMode="auto">
              <a:xfrm>
                <a:off x="299" y="2428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3" name="Rectangle 509"/>
              <p:cNvSpPr>
                <a:spLocks noChangeArrowheads="1"/>
              </p:cNvSpPr>
              <p:nvPr/>
            </p:nvSpPr>
            <p:spPr bwMode="auto">
              <a:xfrm>
                <a:off x="303" y="2428"/>
                <a:ext cx="387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4" name="Line 510"/>
              <p:cNvSpPr>
                <a:spLocks noChangeShapeType="1"/>
              </p:cNvSpPr>
              <p:nvPr/>
            </p:nvSpPr>
            <p:spPr bwMode="auto">
              <a:xfrm>
                <a:off x="303" y="2428"/>
                <a:ext cx="387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5" name="Rectangle 511"/>
              <p:cNvSpPr>
                <a:spLocks noChangeArrowheads="1"/>
              </p:cNvSpPr>
              <p:nvPr/>
            </p:nvSpPr>
            <p:spPr bwMode="auto">
              <a:xfrm>
                <a:off x="4177" y="2284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6" name="Line 512"/>
              <p:cNvSpPr>
                <a:spLocks noChangeShapeType="1"/>
              </p:cNvSpPr>
              <p:nvPr/>
            </p:nvSpPr>
            <p:spPr bwMode="auto">
              <a:xfrm>
                <a:off x="4177" y="2284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7" name="Rectangle 513"/>
              <p:cNvSpPr>
                <a:spLocks noChangeArrowheads="1"/>
              </p:cNvSpPr>
              <p:nvPr/>
            </p:nvSpPr>
            <p:spPr bwMode="auto">
              <a:xfrm>
                <a:off x="4177" y="242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8" name="Line 514"/>
              <p:cNvSpPr>
                <a:spLocks noChangeShapeType="1"/>
              </p:cNvSpPr>
              <p:nvPr/>
            </p:nvSpPr>
            <p:spPr bwMode="auto">
              <a:xfrm>
                <a:off x="4177" y="242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19" name="Line 515"/>
              <p:cNvSpPr>
                <a:spLocks noChangeShapeType="1"/>
              </p:cNvSpPr>
              <p:nvPr/>
            </p:nvSpPr>
            <p:spPr bwMode="auto">
              <a:xfrm>
                <a:off x="4177" y="2428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0" name="Rectangle 516"/>
              <p:cNvSpPr>
                <a:spLocks noChangeArrowheads="1"/>
              </p:cNvSpPr>
              <p:nvPr/>
            </p:nvSpPr>
            <p:spPr bwMode="auto">
              <a:xfrm>
                <a:off x="4181" y="2428"/>
                <a:ext cx="302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1" name="Line 517"/>
              <p:cNvSpPr>
                <a:spLocks noChangeShapeType="1"/>
              </p:cNvSpPr>
              <p:nvPr/>
            </p:nvSpPr>
            <p:spPr bwMode="auto">
              <a:xfrm>
                <a:off x="4181" y="2428"/>
                <a:ext cx="30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2" name="Rectangle 518"/>
              <p:cNvSpPr>
                <a:spLocks noChangeArrowheads="1"/>
              </p:cNvSpPr>
              <p:nvPr/>
            </p:nvSpPr>
            <p:spPr bwMode="auto">
              <a:xfrm>
                <a:off x="4483" y="2284"/>
                <a:ext cx="4" cy="14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3" name="Line 519"/>
              <p:cNvSpPr>
                <a:spLocks noChangeShapeType="1"/>
              </p:cNvSpPr>
              <p:nvPr/>
            </p:nvSpPr>
            <p:spPr bwMode="auto">
              <a:xfrm>
                <a:off x="4483" y="2284"/>
                <a:ext cx="0" cy="14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4" name="Rectangle 520"/>
              <p:cNvSpPr>
                <a:spLocks noChangeArrowheads="1"/>
              </p:cNvSpPr>
              <p:nvPr/>
            </p:nvSpPr>
            <p:spPr bwMode="auto">
              <a:xfrm>
                <a:off x="4483" y="242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5" name="Line 521"/>
              <p:cNvSpPr>
                <a:spLocks noChangeShapeType="1"/>
              </p:cNvSpPr>
              <p:nvPr/>
            </p:nvSpPr>
            <p:spPr bwMode="auto">
              <a:xfrm>
                <a:off x="4483" y="242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6" name="Line 522"/>
              <p:cNvSpPr>
                <a:spLocks noChangeShapeType="1"/>
              </p:cNvSpPr>
              <p:nvPr/>
            </p:nvSpPr>
            <p:spPr bwMode="auto">
              <a:xfrm>
                <a:off x="4483" y="2428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7" name="Rectangle 523"/>
              <p:cNvSpPr>
                <a:spLocks noChangeArrowheads="1"/>
              </p:cNvSpPr>
              <p:nvPr/>
            </p:nvSpPr>
            <p:spPr bwMode="auto">
              <a:xfrm>
                <a:off x="4483" y="242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8" name="Line 524"/>
              <p:cNvSpPr>
                <a:spLocks noChangeShapeType="1"/>
              </p:cNvSpPr>
              <p:nvPr/>
            </p:nvSpPr>
            <p:spPr bwMode="auto">
              <a:xfrm>
                <a:off x="4483" y="242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29" name="Line 525"/>
              <p:cNvSpPr>
                <a:spLocks noChangeShapeType="1"/>
              </p:cNvSpPr>
              <p:nvPr/>
            </p:nvSpPr>
            <p:spPr bwMode="auto">
              <a:xfrm>
                <a:off x="4483" y="2428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30" name="Rectangle 526"/>
              <p:cNvSpPr>
                <a:spLocks noChangeArrowheads="1"/>
              </p:cNvSpPr>
              <p:nvPr/>
            </p:nvSpPr>
            <p:spPr bwMode="auto">
              <a:xfrm>
                <a:off x="326" y="2475"/>
                <a:ext cx="701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Stimmungslage</a:t>
                </a:r>
                <a:endParaRPr lang="de-DE"/>
              </a:p>
            </p:txBody>
          </p:sp>
          <p:sp>
            <p:nvSpPr>
              <p:cNvPr id="73231" name="Rectangle 527"/>
              <p:cNvSpPr>
                <a:spLocks noChangeArrowheads="1"/>
              </p:cNvSpPr>
              <p:nvPr/>
            </p:nvSpPr>
            <p:spPr bwMode="auto">
              <a:xfrm>
                <a:off x="972" y="2475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232" name="Rectangle 528"/>
              <p:cNvSpPr>
                <a:spLocks noChangeArrowheads="1"/>
              </p:cNvSpPr>
              <p:nvPr/>
            </p:nvSpPr>
            <p:spPr bwMode="auto">
              <a:xfrm>
                <a:off x="326" y="2667"/>
                <a:ext cx="120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Stimmungslage im Teilprojekt</a:t>
                </a:r>
                <a:endParaRPr lang="de-DE"/>
              </a:p>
            </p:txBody>
          </p:sp>
          <p:sp>
            <p:nvSpPr>
              <p:cNvPr id="73233" name="Rectangle 529"/>
              <p:cNvSpPr>
                <a:spLocks noChangeArrowheads="1"/>
              </p:cNvSpPr>
              <p:nvPr/>
            </p:nvSpPr>
            <p:spPr bwMode="auto">
              <a:xfrm>
                <a:off x="1463" y="2667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234" name="Rectangle 530"/>
              <p:cNvSpPr>
                <a:spLocks noChangeArrowheads="1"/>
              </p:cNvSpPr>
              <p:nvPr/>
            </p:nvSpPr>
            <p:spPr bwMode="auto">
              <a:xfrm>
                <a:off x="1538" y="2621"/>
                <a:ext cx="23" cy="97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35" name="Rectangle 531"/>
              <p:cNvSpPr>
                <a:spLocks noChangeArrowheads="1"/>
              </p:cNvSpPr>
              <p:nvPr/>
            </p:nvSpPr>
            <p:spPr bwMode="auto">
              <a:xfrm>
                <a:off x="1817" y="2621"/>
                <a:ext cx="23" cy="97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36" name="Rectangle 532"/>
              <p:cNvSpPr>
                <a:spLocks noChangeArrowheads="1"/>
              </p:cNvSpPr>
              <p:nvPr/>
            </p:nvSpPr>
            <p:spPr bwMode="auto">
              <a:xfrm>
                <a:off x="1538" y="2718"/>
                <a:ext cx="302" cy="89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37" name="Rectangle 533"/>
              <p:cNvSpPr>
                <a:spLocks noChangeArrowheads="1"/>
              </p:cNvSpPr>
              <p:nvPr/>
            </p:nvSpPr>
            <p:spPr bwMode="auto">
              <a:xfrm>
                <a:off x="1561" y="2621"/>
                <a:ext cx="256" cy="9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38" name="Rectangle 534"/>
              <p:cNvSpPr>
                <a:spLocks noChangeArrowheads="1"/>
              </p:cNvSpPr>
              <p:nvPr/>
            </p:nvSpPr>
            <p:spPr bwMode="auto">
              <a:xfrm>
                <a:off x="1652" y="2622"/>
                <a:ext cx="74" cy="106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  <a:latin typeface="Wingdings" pitchFamily="2" charset="2"/>
                  </a:rPr>
                  <a:t>J</a:t>
                </a:r>
                <a:endParaRPr lang="de-DE"/>
              </a:p>
            </p:txBody>
          </p:sp>
          <p:sp>
            <p:nvSpPr>
              <p:cNvPr id="73239" name="Rectangle 535"/>
              <p:cNvSpPr>
                <a:spLocks noChangeArrowheads="1"/>
              </p:cNvSpPr>
              <p:nvPr/>
            </p:nvSpPr>
            <p:spPr bwMode="auto">
              <a:xfrm>
                <a:off x="1726" y="2619"/>
                <a:ext cx="24" cy="106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240" name="Rectangle 536"/>
              <p:cNvSpPr>
                <a:spLocks noChangeArrowheads="1"/>
              </p:cNvSpPr>
              <p:nvPr/>
            </p:nvSpPr>
            <p:spPr bwMode="auto">
              <a:xfrm>
                <a:off x="1867" y="2667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241" name="Rectangle 537"/>
              <p:cNvSpPr>
                <a:spLocks noChangeArrowheads="1"/>
              </p:cNvSpPr>
              <p:nvPr/>
            </p:nvSpPr>
            <p:spPr bwMode="auto">
              <a:xfrm>
                <a:off x="2152" y="2621"/>
                <a:ext cx="22" cy="9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42" name="Rectangle 538"/>
              <p:cNvSpPr>
                <a:spLocks noChangeArrowheads="1"/>
              </p:cNvSpPr>
              <p:nvPr/>
            </p:nvSpPr>
            <p:spPr bwMode="auto">
              <a:xfrm>
                <a:off x="2431" y="2621"/>
                <a:ext cx="24" cy="9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43" name="Rectangle 539"/>
              <p:cNvSpPr>
                <a:spLocks noChangeArrowheads="1"/>
              </p:cNvSpPr>
              <p:nvPr/>
            </p:nvSpPr>
            <p:spPr bwMode="auto">
              <a:xfrm>
                <a:off x="2152" y="2718"/>
                <a:ext cx="303" cy="89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44" name="Rectangle 540"/>
              <p:cNvSpPr>
                <a:spLocks noChangeArrowheads="1"/>
              </p:cNvSpPr>
              <p:nvPr/>
            </p:nvSpPr>
            <p:spPr bwMode="auto">
              <a:xfrm>
                <a:off x="2174" y="2621"/>
                <a:ext cx="257" cy="9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45" name="Rectangle 541"/>
              <p:cNvSpPr>
                <a:spLocks noChangeArrowheads="1"/>
              </p:cNvSpPr>
              <p:nvPr/>
            </p:nvSpPr>
            <p:spPr bwMode="auto">
              <a:xfrm>
                <a:off x="2265" y="2622"/>
                <a:ext cx="156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  <a:latin typeface="Wingdings" pitchFamily="2" charset="2"/>
                  </a:rPr>
                  <a:t>K</a:t>
                </a:r>
                <a:endParaRPr lang="de-DE"/>
              </a:p>
            </p:txBody>
          </p:sp>
          <p:sp>
            <p:nvSpPr>
              <p:cNvPr id="73246" name="Rectangle 542"/>
              <p:cNvSpPr>
                <a:spLocks noChangeArrowheads="1"/>
              </p:cNvSpPr>
              <p:nvPr/>
            </p:nvSpPr>
            <p:spPr bwMode="auto">
              <a:xfrm>
                <a:off x="2339" y="2619"/>
                <a:ext cx="24" cy="106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247" name="Rectangle 543"/>
              <p:cNvSpPr>
                <a:spLocks noChangeArrowheads="1"/>
              </p:cNvSpPr>
              <p:nvPr/>
            </p:nvSpPr>
            <p:spPr bwMode="auto">
              <a:xfrm>
                <a:off x="2482" y="2667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248" name="Rectangle 544"/>
              <p:cNvSpPr>
                <a:spLocks noChangeArrowheads="1"/>
              </p:cNvSpPr>
              <p:nvPr/>
            </p:nvSpPr>
            <p:spPr bwMode="auto">
              <a:xfrm>
                <a:off x="2766" y="2621"/>
                <a:ext cx="23" cy="97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49" name="Rectangle 545"/>
              <p:cNvSpPr>
                <a:spLocks noChangeArrowheads="1"/>
              </p:cNvSpPr>
              <p:nvPr/>
            </p:nvSpPr>
            <p:spPr bwMode="auto">
              <a:xfrm>
                <a:off x="3045" y="2621"/>
                <a:ext cx="25" cy="97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50" name="Rectangle 546"/>
              <p:cNvSpPr>
                <a:spLocks noChangeArrowheads="1"/>
              </p:cNvSpPr>
              <p:nvPr/>
            </p:nvSpPr>
            <p:spPr bwMode="auto">
              <a:xfrm>
                <a:off x="2766" y="2718"/>
                <a:ext cx="304" cy="89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51" name="Rectangle 547"/>
              <p:cNvSpPr>
                <a:spLocks noChangeArrowheads="1"/>
              </p:cNvSpPr>
              <p:nvPr/>
            </p:nvSpPr>
            <p:spPr bwMode="auto">
              <a:xfrm>
                <a:off x="2789" y="2621"/>
                <a:ext cx="256" cy="97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52" name="Rectangle 548"/>
              <p:cNvSpPr>
                <a:spLocks noChangeArrowheads="1"/>
              </p:cNvSpPr>
              <p:nvPr/>
            </p:nvSpPr>
            <p:spPr bwMode="auto">
              <a:xfrm>
                <a:off x="2880" y="2622"/>
                <a:ext cx="156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  <a:latin typeface="Wingdings" pitchFamily="2" charset="2"/>
                  </a:rPr>
                  <a:t>L</a:t>
                </a:r>
                <a:endParaRPr lang="de-DE"/>
              </a:p>
            </p:txBody>
          </p:sp>
          <p:sp>
            <p:nvSpPr>
              <p:cNvPr id="73253" name="Rectangle 549"/>
              <p:cNvSpPr>
                <a:spLocks noChangeArrowheads="1"/>
              </p:cNvSpPr>
              <p:nvPr/>
            </p:nvSpPr>
            <p:spPr bwMode="auto">
              <a:xfrm>
                <a:off x="2954" y="2619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254" name="Rectangle 550"/>
              <p:cNvSpPr>
                <a:spLocks noChangeArrowheads="1"/>
              </p:cNvSpPr>
              <p:nvPr/>
            </p:nvSpPr>
            <p:spPr bwMode="auto">
              <a:xfrm>
                <a:off x="3096" y="2667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255" name="Rectangle 551"/>
              <p:cNvSpPr>
                <a:spLocks noChangeArrowheads="1"/>
              </p:cNvSpPr>
              <p:nvPr/>
            </p:nvSpPr>
            <p:spPr bwMode="auto">
              <a:xfrm>
                <a:off x="299" y="261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56" name="Line 552"/>
              <p:cNvSpPr>
                <a:spLocks noChangeShapeType="1"/>
              </p:cNvSpPr>
              <p:nvPr/>
            </p:nvSpPr>
            <p:spPr bwMode="auto">
              <a:xfrm>
                <a:off x="299" y="261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57" name="Line 553"/>
              <p:cNvSpPr>
                <a:spLocks noChangeShapeType="1"/>
              </p:cNvSpPr>
              <p:nvPr/>
            </p:nvSpPr>
            <p:spPr bwMode="auto">
              <a:xfrm>
                <a:off x="299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58" name="Rectangle 554"/>
              <p:cNvSpPr>
                <a:spLocks noChangeArrowheads="1"/>
              </p:cNvSpPr>
              <p:nvPr/>
            </p:nvSpPr>
            <p:spPr bwMode="auto">
              <a:xfrm>
                <a:off x="299" y="261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59" name="Line 555"/>
              <p:cNvSpPr>
                <a:spLocks noChangeShapeType="1"/>
              </p:cNvSpPr>
              <p:nvPr/>
            </p:nvSpPr>
            <p:spPr bwMode="auto">
              <a:xfrm>
                <a:off x="299" y="261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0" name="Line 556"/>
              <p:cNvSpPr>
                <a:spLocks noChangeShapeType="1"/>
              </p:cNvSpPr>
              <p:nvPr/>
            </p:nvSpPr>
            <p:spPr bwMode="auto">
              <a:xfrm>
                <a:off x="299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1" name="Rectangle 557"/>
              <p:cNvSpPr>
                <a:spLocks noChangeArrowheads="1"/>
              </p:cNvSpPr>
              <p:nvPr/>
            </p:nvSpPr>
            <p:spPr bwMode="auto">
              <a:xfrm>
                <a:off x="303" y="2618"/>
                <a:ext cx="1231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2" name="Line 558"/>
              <p:cNvSpPr>
                <a:spLocks noChangeShapeType="1"/>
              </p:cNvSpPr>
              <p:nvPr/>
            </p:nvSpPr>
            <p:spPr bwMode="auto">
              <a:xfrm>
                <a:off x="303" y="2618"/>
                <a:ext cx="1231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3" name="Rectangle 559"/>
              <p:cNvSpPr>
                <a:spLocks noChangeArrowheads="1"/>
              </p:cNvSpPr>
              <p:nvPr/>
            </p:nvSpPr>
            <p:spPr bwMode="auto">
              <a:xfrm>
                <a:off x="1534" y="261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4" name="Line 560"/>
              <p:cNvSpPr>
                <a:spLocks noChangeShapeType="1"/>
              </p:cNvSpPr>
              <p:nvPr/>
            </p:nvSpPr>
            <p:spPr bwMode="auto">
              <a:xfrm>
                <a:off x="1534" y="261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5" name="Line 561"/>
              <p:cNvSpPr>
                <a:spLocks noChangeShapeType="1"/>
              </p:cNvSpPr>
              <p:nvPr/>
            </p:nvSpPr>
            <p:spPr bwMode="auto">
              <a:xfrm>
                <a:off x="1534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6" name="Rectangle 562"/>
              <p:cNvSpPr>
                <a:spLocks noChangeArrowheads="1"/>
              </p:cNvSpPr>
              <p:nvPr/>
            </p:nvSpPr>
            <p:spPr bwMode="auto">
              <a:xfrm>
                <a:off x="1538" y="2618"/>
                <a:ext cx="302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7" name="Line 563"/>
              <p:cNvSpPr>
                <a:spLocks noChangeShapeType="1"/>
              </p:cNvSpPr>
              <p:nvPr/>
            </p:nvSpPr>
            <p:spPr bwMode="auto">
              <a:xfrm>
                <a:off x="1538" y="2618"/>
                <a:ext cx="30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8" name="Rectangle 564"/>
              <p:cNvSpPr>
                <a:spLocks noChangeArrowheads="1"/>
              </p:cNvSpPr>
              <p:nvPr/>
            </p:nvSpPr>
            <p:spPr bwMode="auto">
              <a:xfrm>
                <a:off x="1840" y="261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69" name="Line 565"/>
              <p:cNvSpPr>
                <a:spLocks noChangeShapeType="1"/>
              </p:cNvSpPr>
              <p:nvPr/>
            </p:nvSpPr>
            <p:spPr bwMode="auto">
              <a:xfrm>
                <a:off x="1840" y="261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0" name="Line 566"/>
              <p:cNvSpPr>
                <a:spLocks noChangeShapeType="1"/>
              </p:cNvSpPr>
              <p:nvPr/>
            </p:nvSpPr>
            <p:spPr bwMode="auto">
              <a:xfrm>
                <a:off x="1840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1" name="Rectangle 567"/>
              <p:cNvSpPr>
                <a:spLocks noChangeArrowheads="1"/>
              </p:cNvSpPr>
              <p:nvPr/>
            </p:nvSpPr>
            <p:spPr bwMode="auto">
              <a:xfrm>
                <a:off x="1844" y="2618"/>
                <a:ext cx="30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2" name="Line 568"/>
              <p:cNvSpPr>
                <a:spLocks noChangeShapeType="1"/>
              </p:cNvSpPr>
              <p:nvPr/>
            </p:nvSpPr>
            <p:spPr bwMode="auto">
              <a:xfrm>
                <a:off x="1844" y="2618"/>
                <a:ext cx="3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3" name="Rectangle 569"/>
              <p:cNvSpPr>
                <a:spLocks noChangeArrowheads="1"/>
              </p:cNvSpPr>
              <p:nvPr/>
            </p:nvSpPr>
            <p:spPr bwMode="auto">
              <a:xfrm>
                <a:off x="2148" y="261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4" name="Line 570"/>
              <p:cNvSpPr>
                <a:spLocks noChangeShapeType="1"/>
              </p:cNvSpPr>
              <p:nvPr/>
            </p:nvSpPr>
            <p:spPr bwMode="auto">
              <a:xfrm>
                <a:off x="2148" y="261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5" name="Line 571"/>
              <p:cNvSpPr>
                <a:spLocks noChangeShapeType="1"/>
              </p:cNvSpPr>
              <p:nvPr/>
            </p:nvSpPr>
            <p:spPr bwMode="auto">
              <a:xfrm>
                <a:off x="2148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6" name="Rectangle 572"/>
              <p:cNvSpPr>
                <a:spLocks noChangeArrowheads="1"/>
              </p:cNvSpPr>
              <p:nvPr/>
            </p:nvSpPr>
            <p:spPr bwMode="auto">
              <a:xfrm>
                <a:off x="2152" y="2618"/>
                <a:ext cx="30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7" name="Line 573"/>
              <p:cNvSpPr>
                <a:spLocks noChangeShapeType="1"/>
              </p:cNvSpPr>
              <p:nvPr/>
            </p:nvSpPr>
            <p:spPr bwMode="auto">
              <a:xfrm>
                <a:off x="2152" y="2618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8" name="Rectangle 574"/>
              <p:cNvSpPr>
                <a:spLocks noChangeArrowheads="1"/>
              </p:cNvSpPr>
              <p:nvPr/>
            </p:nvSpPr>
            <p:spPr bwMode="auto">
              <a:xfrm>
                <a:off x="2455" y="2618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79" name="Line 575"/>
              <p:cNvSpPr>
                <a:spLocks noChangeShapeType="1"/>
              </p:cNvSpPr>
              <p:nvPr/>
            </p:nvSpPr>
            <p:spPr bwMode="auto">
              <a:xfrm>
                <a:off x="2455" y="2618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0" name="Line 576"/>
              <p:cNvSpPr>
                <a:spLocks noChangeShapeType="1"/>
              </p:cNvSpPr>
              <p:nvPr/>
            </p:nvSpPr>
            <p:spPr bwMode="auto">
              <a:xfrm>
                <a:off x="2455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1" name="Rectangle 577"/>
              <p:cNvSpPr>
                <a:spLocks noChangeArrowheads="1"/>
              </p:cNvSpPr>
              <p:nvPr/>
            </p:nvSpPr>
            <p:spPr bwMode="auto">
              <a:xfrm>
                <a:off x="2458" y="2618"/>
                <a:ext cx="30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2" name="Line 578"/>
              <p:cNvSpPr>
                <a:spLocks noChangeShapeType="1"/>
              </p:cNvSpPr>
              <p:nvPr/>
            </p:nvSpPr>
            <p:spPr bwMode="auto">
              <a:xfrm>
                <a:off x="2458" y="2618"/>
                <a:ext cx="3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3" name="Rectangle 579"/>
              <p:cNvSpPr>
                <a:spLocks noChangeArrowheads="1"/>
              </p:cNvSpPr>
              <p:nvPr/>
            </p:nvSpPr>
            <p:spPr bwMode="auto">
              <a:xfrm>
                <a:off x="2762" y="2618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4" name="Line 580"/>
              <p:cNvSpPr>
                <a:spLocks noChangeShapeType="1"/>
              </p:cNvSpPr>
              <p:nvPr/>
            </p:nvSpPr>
            <p:spPr bwMode="auto">
              <a:xfrm>
                <a:off x="2762" y="2618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5" name="Line 581"/>
              <p:cNvSpPr>
                <a:spLocks noChangeShapeType="1"/>
              </p:cNvSpPr>
              <p:nvPr/>
            </p:nvSpPr>
            <p:spPr bwMode="auto">
              <a:xfrm>
                <a:off x="2762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6" name="Rectangle 582"/>
              <p:cNvSpPr>
                <a:spLocks noChangeArrowheads="1"/>
              </p:cNvSpPr>
              <p:nvPr/>
            </p:nvSpPr>
            <p:spPr bwMode="auto">
              <a:xfrm>
                <a:off x="2766" y="2618"/>
                <a:ext cx="30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7" name="Line 583"/>
              <p:cNvSpPr>
                <a:spLocks noChangeShapeType="1"/>
              </p:cNvSpPr>
              <p:nvPr/>
            </p:nvSpPr>
            <p:spPr bwMode="auto">
              <a:xfrm>
                <a:off x="2766" y="2618"/>
                <a:ext cx="3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8" name="Rectangle 584"/>
              <p:cNvSpPr>
                <a:spLocks noChangeArrowheads="1"/>
              </p:cNvSpPr>
              <p:nvPr/>
            </p:nvSpPr>
            <p:spPr bwMode="auto">
              <a:xfrm>
                <a:off x="3070" y="2618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89" name="Line 585"/>
              <p:cNvSpPr>
                <a:spLocks noChangeShapeType="1"/>
              </p:cNvSpPr>
              <p:nvPr/>
            </p:nvSpPr>
            <p:spPr bwMode="auto">
              <a:xfrm>
                <a:off x="3070" y="2618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0" name="Line 586"/>
              <p:cNvSpPr>
                <a:spLocks noChangeShapeType="1"/>
              </p:cNvSpPr>
              <p:nvPr/>
            </p:nvSpPr>
            <p:spPr bwMode="auto">
              <a:xfrm>
                <a:off x="3070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1" name="Rectangle 587"/>
              <p:cNvSpPr>
                <a:spLocks noChangeArrowheads="1"/>
              </p:cNvSpPr>
              <p:nvPr/>
            </p:nvSpPr>
            <p:spPr bwMode="auto">
              <a:xfrm>
                <a:off x="3073" y="2618"/>
                <a:ext cx="30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2" name="Line 588"/>
              <p:cNvSpPr>
                <a:spLocks noChangeShapeType="1"/>
              </p:cNvSpPr>
              <p:nvPr/>
            </p:nvSpPr>
            <p:spPr bwMode="auto">
              <a:xfrm>
                <a:off x="3073" y="2618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3" name="Rectangle 589"/>
              <p:cNvSpPr>
                <a:spLocks noChangeArrowheads="1"/>
              </p:cNvSpPr>
              <p:nvPr/>
            </p:nvSpPr>
            <p:spPr bwMode="auto">
              <a:xfrm>
                <a:off x="3376" y="2618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4" name="Line 590"/>
              <p:cNvSpPr>
                <a:spLocks noChangeShapeType="1"/>
              </p:cNvSpPr>
              <p:nvPr/>
            </p:nvSpPr>
            <p:spPr bwMode="auto">
              <a:xfrm>
                <a:off x="3376" y="2618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5" name="Line 591"/>
              <p:cNvSpPr>
                <a:spLocks noChangeShapeType="1"/>
              </p:cNvSpPr>
              <p:nvPr/>
            </p:nvSpPr>
            <p:spPr bwMode="auto">
              <a:xfrm>
                <a:off x="3376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6" name="Rectangle 592"/>
              <p:cNvSpPr>
                <a:spLocks noChangeArrowheads="1"/>
              </p:cNvSpPr>
              <p:nvPr/>
            </p:nvSpPr>
            <p:spPr bwMode="auto">
              <a:xfrm>
                <a:off x="3376" y="2618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7" name="Line 593"/>
              <p:cNvSpPr>
                <a:spLocks noChangeShapeType="1"/>
              </p:cNvSpPr>
              <p:nvPr/>
            </p:nvSpPr>
            <p:spPr bwMode="auto">
              <a:xfrm>
                <a:off x="3376" y="2618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8" name="Line 594"/>
              <p:cNvSpPr>
                <a:spLocks noChangeShapeType="1"/>
              </p:cNvSpPr>
              <p:nvPr/>
            </p:nvSpPr>
            <p:spPr bwMode="auto">
              <a:xfrm>
                <a:off x="3376" y="2618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299" name="Rectangle 595"/>
              <p:cNvSpPr>
                <a:spLocks noChangeArrowheads="1"/>
              </p:cNvSpPr>
              <p:nvPr/>
            </p:nvSpPr>
            <p:spPr bwMode="auto">
              <a:xfrm>
                <a:off x="299" y="2621"/>
                <a:ext cx="4" cy="18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0" name="Line 596"/>
              <p:cNvSpPr>
                <a:spLocks noChangeShapeType="1"/>
              </p:cNvSpPr>
              <p:nvPr/>
            </p:nvSpPr>
            <p:spPr bwMode="auto">
              <a:xfrm>
                <a:off x="299" y="2621"/>
                <a:ext cx="0" cy="1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1" name="Rectangle 597"/>
              <p:cNvSpPr>
                <a:spLocks noChangeArrowheads="1"/>
              </p:cNvSpPr>
              <p:nvPr/>
            </p:nvSpPr>
            <p:spPr bwMode="auto">
              <a:xfrm>
                <a:off x="299" y="2807"/>
                <a:ext cx="4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2" name="Line 598"/>
              <p:cNvSpPr>
                <a:spLocks noChangeShapeType="1"/>
              </p:cNvSpPr>
              <p:nvPr/>
            </p:nvSpPr>
            <p:spPr bwMode="auto">
              <a:xfrm>
                <a:off x="299" y="280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3" name="Line 599"/>
              <p:cNvSpPr>
                <a:spLocks noChangeShapeType="1"/>
              </p:cNvSpPr>
              <p:nvPr/>
            </p:nvSpPr>
            <p:spPr bwMode="auto">
              <a:xfrm>
                <a:off x="299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4" name="Rectangle 600"/>
              <p:cNvSpPr>
                <a:spLocks noChangeArrowheads="1"/>
              </p:cNvSpPr>
              <p:nvPr/>
            </p:nvSpPr>
            <p:spPr bwMode="auto">
              <a:xfrm>
                <a:off x="299" y="2807"/>
                <a:ext cx="4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5" name="Line 601"/>
              <p:cNvSpPr>
                <a:spLocks noChangeShapeType="1"/>
              </p:cNvSpPr>
              <p:nvPr/>
            </p:nvSpPr>
            <p:spPr bwMode="auto">
              <a:xfrm>
                <a:off x="299" y="280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6" name="Line 602"/>
              <p:cNvSpPr>
                <a:spLocks noChangeShapeType="1"/>
              </p:cNvSpPr>
              <p:nvPr/>
            </p:nvSpPr>
            <p:spPr bwMode="auto">
              <a:xfrm>
                <a:off x="299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7" name="Rectangle 603"/>
              <p:cNvSpPr>
                <a:spLocks noChangeArrowheads="1"/>
              </p:cNvSpPr>
              <p:nvPr/>
            </p:nvSpPr>
            <p:spPr bwMode="auto">
              <a:xfrm>
                <a:off x="303" y="2807"/>
                <a:ext cx="1231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8" name="Line 604"/>
              <p:cNvSpPr>
                <a:spLocks noChangeShapeType="1"/>
              </p:cNvSpPr>
              <p:nvPr/>
            </p:nvSpPr>
            <p:spPr bwMode="auto">
              <a:xfrm>
                <a:off x="303" y="2807"/>
                <a:ext cx="1231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09" name="Rectangle 605"/>
              <p:cNvSpPr>
                <a:spLocks noChangeArrowheads="1"/>
              </p:cNvSpPr>
              <p:nvPr/>
            </p:nvSpPr>
            <p:spPr bwMode="auto">
              <a:xfrm>
                <a:off x="1534" y="2621"/>
                <a:ext cx="4" cy="18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10" name="Line 606"/>
              <p:cNvSpPr>
                <a:spLocks noChangeShapeType="1"/>
              </p:cNvSpPr>
              <p:nvPr/>
            </p:nvSpPr>
            <p:spPr bwMode="auto">
              <a:xfrm>
                <a:off x="1534" y="2621"/>
                <a:ext cx="0" cy="1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11" name="Rectangle 607"/>
              <p:cNvSpPr>
                <a:spLocks noChangeArrowheads="1"/>
              </p:cNvSpPr>
              <p:nvPr/>
            </p:nvSpPr>
            <p:spPr bwMode="auto">
              <a:xfrm>
                <a:off x="1534" y="2807"/>
                <a:ext cx="4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</p:grpSp>
        <p:grpSp>
          <p:nvGrpSpPr>
            <p:cNvPr id="6" name="Group 809"/>
            <p:cNvGrpSpPr>
              <a:grpSpLocks/>
            </p:cNvGrpSpPr>
            <p:nvPr/>
          </p:nvGrpSpPr>
          <p:grpSpPr bwMode="auto">
            <a:xfrm>
              <a:off x="296" y="2621"/>
              <a:ext cx="5150" cy="1176"/>
              <a:chOff x="296" y="2621"/>
              <a:chExt cx="5150" cy="1176"/>
            </a:xfrm>
          </p:grpSpPr>
          <p:sp>
            <p:nvSpPr>
              <p:cNvPr id="73313" name="Line 609"/>
              <p:cNvSpPr>
                <a:spLocks noChangeShapeType="1"/>
              </p:cNvSpPr>
              <p:nvPr/>
            </p:nvSpPr>
            <p:spPr bwMode="auto">
              <a:xfrm>
                <a:off x="1534" y="280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14" name="Line 610"/>
              <p:cNvSpPr>
                <a:spLocks noChangeShapeType="1"/>
              </p:cNvSpPr>
              <p:nvPr/>
            </p:nvSpPr>
            <p:spPr bwMode="auto">
              <a:xfrm>
                <a:off x="1534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15" name="Rectangle 611"/>
              <p:cNvSpPr>
                <a:spLocks noChangeArrowheads="1"/>
              </p:cNvSpPr>
              <p:nvPr/>
            </p:nvSpPr>
            <p:spPr bwMode="auto">
              <a:xfrm>
                <a:off x="1538" y="2807"/>
                <a:ext cx="302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16" name="Line 612"/>
              <p:cNvSpPr>
                <a:spLocks noChangeShapeType="1"/>
              </p:cNvSpPr>
              <p:nvPr/>
            </p:nvSpPr>
            <p:spPr bwMode="auto">
              <a:xfrm>
                <a:off x="1538" y="2807"/>
                <a:ext cx="302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17" name="Rectangle 613"/>
              <p:cNvSpPr>
                <a:spLocks noChangeArrowheads="1"/>
              </p:cNvSpPr>
              <p:nvPr/>
            </p:nvSpPr>
            <p:spPr bwMode="auto">
              <a:xfrm>
                <a:off x="1840" y="2621"/>
                <a:ext cx="4" cy="18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18" name="Line 614"/>
              <p:cNvSpPr>
                <a:spLocks noChangeShapeType="1"/>
              </p:cNvSpPr>
              <p:nvPr/>
            </p:nvSpPr>
            <p:spPr bwMode="auto">
              <a:xfrm>
                <a:off x="1840" y="2621"/>
                <a:ext cx="0" cy="1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19" name="Rectangle 615"/>
              <p:cNvSpPr>
                <a:spLocks noChangeArrowheads="1"/>
              </p:cNvSpPr>
              <p:nvPr/>
            </p:nvSpPr>
            <p:spPr bwMode="auto">
              <a:xfrm>
                <a:off x="1840" y="2807"/>
                <a:ext cx="4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0" name="Line 616"/>
              <p:cNvSpPr>
                <a:spLocks noChangeShapeType="1"/>
              </p:cNvSpPr>
              <p:nvPr/>
            </p:nvSpPr>
            <p:spPr bwMode="auto">
              <a:xfrm>
                <a:off x="1840" y="280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1" name="Line 617"/>
              <p:cNvSpPr>
                <a:spLocks noChangeShapeType="1"/>
              </p:cNvSpPr>
              <p:nvPr/>
            </p:nvSpPr>
            <p:spPr bwMode="auto">
              <a:xfrm>
                <a:off x="1840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2" name="Rectangle 618"/>
              <p:cNvSpPr>
                <a:spLocks noChangeArrowheads="1"/>
              </p:cNvSpPr>
              <p:nvPr/>
            </p:nvSpPr>
            <p:spPr bwMode="auto">
              <a:xfrm>
                <a:off x="1844" y="2807"/>
                <a:ext cx="304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3" name="Line 619"/>
              <p:cNvSpPr>
                <a:spLocks noChangeShapeType="1"/>
              </p:cNvSpPr>
              <p:nvPr/>
            </p:nvSpPr>
            <p:spPr bwMode="auto">
              <a:xfrm>
                <a:off x="1844" y="2807"/>
                <a:ext cx="3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4" name="Rectangle 620"/>
              <p:cNvSpPr>
                <a:spLocks noChangeArrowheads="1"/>
              </p:cNvSpPr>
              <p:nvPr/>
            </p:nvSpPr>
            <p:spPr bwMode="auto">
              <a:xfrm>
                <a:off x="2148" y="2621"/>
                <a:ext cx="4" cy="18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5" name="Line 621"/>
              <p:cNvSpPr>
                <a:spLocks noChangeShapeType="1"/>
              </p:cNvSpPr>
              <p:nvPr/>
            </p:nvSpPr>
            <p:spPr bwMode="auto">
              <a:xfrm>
                <a:off x="2148" y="2621"/>
                <a:ext cx="0" cy="1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6" name="Rectangle 622"/>
              <p:cNvSpPr>
                <a:spLocks noChangeArrowheads="1"/>
              </p:cNvSpPr>
              <p:nvPr/>
            </p:nvSpPr>
            <p:spPr bwMode="auto">
              <a:xfrm>
                <a:off x="2148" y="2807"/>
                <a:ext cx="4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7" name="Line 623"/>
              <p:cNvSpPr>
                <a:spLocks noChangeShapeType="1"/>
              </p:cNvSpPr>
              <p:nvPr/>
            </p:nvSpPr>
            <p:spPr bwMode="auto">
              <a:xfrm>
                <a:off x="2148" y="280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8" name="Line 624"/>
              <p:cNvSpPr>
                <a:spLocks noChangeShapeType="1"/>
              </p:cNvSpPr>
              <p:nvPr/>
            </p:nvSpPr>
            <p:spPr bwMode="auto">
              <a:xfrm>
                <a:off x="2148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29" name="Rectangle 625"/>
              <p:cNvSpPr>
                <a:spLocks noChangeArrowheads="1"/>
              </p:cNvSpPr>
              <p:nvPr/>
            </p:nvSpPr>
            <p:spPr bwMode="auto">
              <a:xfrm>
                <a:off x="2152" y="2807"/>
                <a:ext cx="303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0" name="Line 626"/>
              <p:cNvSpPr>
                <a:spLocks noChangeShapeType="1"/>
              </p:cNvSpPr>
              <p:nvPr/>
            </p:nvSpPr>
            <p:spPr bwMode="auto">
              <a:xfrm>
                <a:off x="2152" y="2807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1" name="Rectangle 627"/>
              <p:cNvSpPr>
                <a:spLocks noChangeArrowheads="1"/>
              </p:cNvSpPr>
              <p:nvPr/>
            </p:nvSpPr>
            <p:spPr bwMode="auto">
              <a:xfrm>
                <a:off x="2455" y="2621"/>
                <a:ext cx="3" cy="18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2" name="Line 628"/>
              <p:cNvSpPr>
                <a:spLocks noChangeShapeType="1"/>
              </p:cNvSpPr>
              <p:nvPr/>
            </p:nvSpPr>
            <p:spPr bwMode="auto">
              <a:xfrm>
                <a:off x="2455" y="2621"/>
                <a:ext cx="0" cy="1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3" name="Rectangle 629"/>
              <p:cNvSpPr>
                <a:spLocks noChangeArrowheads="1"/>
              </p:cNvSpPr>
              <p:nvPr/>
            </p:nvSpPr>
            <p:spPr bwMode="auto">
              <a:xfrm>
                <a:off x="2455" y="2807"/>
                <a:ext cx="3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4" name="Line 630"/>
              <p:cNvSpPr>
                <a:spLocks noChangeShapeType="1"/>
              </p:cNvSpPr>
              <p:nvPr/>
            </p:nvSpPr>
            <p:spPr bwMode="auto">
              <a:xfrm>
                <a:off x="2455" y="280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5" name="Line 631"/>
              <p:cNvSpPr>
                <a:spLocks noChangeShapeType="1"/>
              </p:cNvSpPr>
              <p:nvPr/>
            </p:nvSpPr>
            <p:spPr bwMode="auto">
              <a:xfrm>
                <a:off x="2455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6" name="Rectangle 632"/>
              <p:cNvSpPr>
                <a:spLocks noChangeArrowheads="1"/>
              </p:cNvSpPr>
              <p:nvPr/>
            </p:nvSpPr>
            <p:spPr bwMode="auto">
              <a:xfrm>
                <a:off x="2458" y="2807"/>
                <a:ext cx="304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7" name="Line 633"/>
              <p:cNvSpPr>
                <a:spLocks noChangeShapeType="1"/>
              </p:cNvSpPr>
              <p:nvPr/>
            </p:nvSpPr>
            <p:spPr bwMode="auto">
              <a:xfrm>
                <a:off x="2458" y="2807"/>
                <a:ext cx="3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8" name="Rectangle 634"/>
              <p:cNvSpPr>
                <a:spLocks noChangeArrowheads="1"/>
              </p:cNvSpPr>
              <p:nvPr/>
            </p:nvSpPr>
            <p:spPr bwMode="auto">
              <a:xfrm>
                <a:off x="2762" y="2621"/>
                <a:ext cx="4" cy="18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39" name="Line 635"/>
              <p:cNvSpPr>
                <a:spLocks noChangeShapeType="1"/>
              </p:cNvSpPr>
              <p:nvPr/>
            </p:nvSpPr>
            <p:spPr bwMode="auto">
              <a:xfrm>
                <a:off x="2762" y="2621"/>
                <a:ext cx="0" cy="1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0" name="Rectangle 636"/>
              <p:cNvSpPr>
                <a:spLocks noChangeArrowheads="1"/>
              </p:cNvSpPr>
              <p:nvPr/>
            </p:nvSpPr>
            <p:spPr bwMode="auto">
              <a:xfrm>
                <a:off x="2762" y="2807"/>
                <a:ext cx="4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1" name="Line 637"/>
              <p:cNvSpPr>
                <a:spLocks noChangeShapeType="1"/>
              </p:cNvSpPr>
              <p:nvPr/>
            </p:nvSpPr>
            <p:spPr bwMode="auto">
              <a:xfrm>
                <a:off x="2762" y="2807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2" name="Line 638"/>
              <p:cNvSpPr>
                <a:spLocks noChangeShapeType="1"/>
              </p:cNvSpPr>
              <p:nvPr/>
            </p:nvSpPr>
            <p:spPr bwMode="auto">
              <a:xfrm>
                <a:off x="2762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3" name="Rectangle 639"/>
              <p:cNvSpPr>
                <a:spLocks noChangeArrowheads="1"/>
              </p:cNvSpPr>
              <p:nvPr/>
            </p:nvSpPr>
            <p:spPr bwMode="auto">
              <a:xfrm>
                <a:off x="2766" y="2807"/>
                <a:ext cx="304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4" name="Line 640"/>
              <p:cNvSpPr>
                <a:spLocks noChangeShapeType="1"/>
              </p:cNvSpPr>
              <p:nvPr/>
            </p:nvSpPr>
            <p:spPr bwMode="auto">
              <a:xfrm>
                <a:off x="2766" y="2807"/>
                <a:ext cx="3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5" name="Rectangle 641"/>
              <p:cNvSpPr>
                <a:spLocks noChangeArrowheads="1"/>
              </p:cNvSpPr>
              <p:nvPr/>
            </p:nvSpPr>
            <p:spPr bwMode="auto">
              <a:xfrm>
                <a:off x="3070" y="2621"/>
                <a:ext cx="3" cy="18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6" name="Line 642"/>
              <p:cNvSpPr>
                <a:spLocks noChangeShapeType="1"/>
              </p:cNvSpPr>
              <p:nvPr/>
            </p:nvSpPr>
            <p:spPr bwMode="auto">
              <a:xfrm>
                <a:off x="3070" y="2621"/>
                <a:ext cx="0" cy="1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7" name="Rectangle 643"/>
              <p:cNvSpPr>
                <a:spLocks noChangeArrowheads="1"/>
              </p:cNvSpPr>
              <p:nvPr/>
            </p:nvSpPr>
            <p:spPr bwMode="auto">
              <a:xfrm>
                <a:off x="3070" y="2807"/>
                <a:ext cx="3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8" name="Line 644"/>
              <p:cNvSpPr>
                <a:spLocks noChangeShapeType="1"/>
              </p:cNvSpPr>
              <p:nvPr/>
            </p:nvSpPr>
            <p:spPr bwMode="auto">
              <a:xfrm>
                <a:off x="3070" y="280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49" name="Line 645"/>
              <p:cNvSpPr>
                <a:spLocks noChangeShapeType="1"/>
              </p:cNvSpPr>
              <p:nvPr/>
            </p:nvSpPr>
            <p:spPr bwMode="auto">
              <a:xfrm>
                <a:off x="3070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0" name="Rectangle 646"/>
              <p:cNvSpPr>
                <a:spLocks noChangeArrowheads="1"/>
              </p:cNvSpPr>
              <p:nvPr/>
            </p:nvSpPr>
            <p:spPr bwMode="auto">
              <a:xfrm>
                <a:off x="3073" y="2807"/>
                <a:ext cx="303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1" name="Line 647"/>
              <p:cNvSpPr>
                <a:spLocks noChangeShapeType="1"/>
              </p:cNvSpPr>
              <p:nvPr/>
            </p:nvSpPr>
            <p:spPr bwMode="auto">
              <a:xfrm>
                <a:off x="3073" y="2807"/>
                <a:ext cx="30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2" name="Rectangle 648"/>
              <p:cNvSpPr>
                <a:spLocks noChangeArrowheads="1"/>
              </p:cNvSpPr>
              <p:nvPr/>
            </p:nvSpPr>
            <p:spPr bwMode="auto">
              <a:xfrm>
                <a:off x="3376" y="2621"/>
                <a:ext cx="3" cy="18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3" name="Line 649"/>
              <p:cNvSpPr>
                <a:spLocks noChangeShapeType="1"/>
              </p:cNvSpPr>
              <p:nvPr/>
            </p:nvSpPr>
            <p:spPr bwMode="auto">
              <a:xfrm>
                <a:off x="3376" y="2621"/>
                <a:ext cx="0" cy="18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4" name="Rectangle 650"/>
              <p:cNvSpPr>
                <a:spLocks noChangeArrowheads="1"/>
              </p:cNvSpPr>
              <p:nvPr/>
            </p:nvSpPr>
            <p:spPr bwMode="auto">
              <a:xfrm>
                <a:off x="3376" y="2807"/>
                <a:ext cx="3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5" name="Line 651"/>
              <p:cNvSpPr>
                <a:spLocks noChangeShapeType="1"/>
              </p:cNvSpPr>
              <p:nvPr/>
            </p:nvSpPr>
            <p:spPr bwMode="auto">
              <a:xfrm>
                <a:off x="3376" y="280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6" name="Line 652"/>
              <p:cNvSpPr>
                <a:spLocks noChangeShapeType="1"/>
              </p:cNvSpPr>
              <p:nvPr/>
            </p:nvSpPr>
            <p:spPr bwMode="auto">
              <a:xfrm>
                <a:off x="3376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7" name="Rectangle 653"/>
              <p:cNvSpPr>
                <a:spLocks noChangeArrowheads="1"/>
              </p:cNvSpPr>
              <p:nvPr/>
            </p:nvSpPr>
            <p:spPr bwMode="auto">
              <a:xfrm>
                <a:off x="3376" y="2807"/>
                <a:ext cx="3" cy="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8" name="Line 654"/>
              <p:cNvSpPr>
                <a:spLocks noChangeShapeType="1"/>
              </p:cNvSpPr>
              <p:nvPr/>
            </p:nvSpPr>
            <p:spPr bwMode="auto">
              <a:xfrm>
                <a:off x="3376" y="2807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59" name="Line 655"/>
              <p:cNvSpPr>
                <a:spLocks noChangeShapeType="1"/>
              </p:cNvSpPr>
              <p:nvPr/>
            </p:nvSpPr>
            <p:spPr bwMode="auto">
              <a:xfrm>
                <a:off x="3376" y="2807"/>
                <a:ext cx="0" cy="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60" name="Rectangle 656"/>
              <p:cNvSpPr>
                <a:spLocks noChangeArrowheads="1"/>
              </p:cNvSpPr>
              <p:nvPr/>
            </p:nvSpPr>
            <p:spPr bwMode="auto">
              <a:xfrm>
                <a:off x="326" y="2854"/>
                <a:ext cx="892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Kritische Punkte im </a:t>
                </a:r>
                <a:endParaRPr lang="de-DE"/>
              </a:p>
            </p:txBody>
          </p:sp>
          <p:sp>
            <p:nvSpPr>
              <p:cNvPr id="73361" name="Rectangle 657"/>
              <p:cNvSpPr>
                <a:spLocks noChangeArrowheads="1"/>
              </p:cNvSpPr>
              <p:nvPr/>
            </p:nvSpPr>
            <p:spPr bwMode="auto">
              <a:xfrm>
                <a:off x="1159" y="2854"/>
                <a:ext cx="48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Teilprojekt</a:t>
                </a:r>
                <a:endParaRPr lang="de-DE"/>
              </a:p>
            </p:txBody>
          </p:sp>
          <p:sp>
            <p:nvSpPr>
              <p:cNvPr id="73362" name="Rectangle 658"/>
              <p:cNvSpPr>
                <a:spLocks noChangeArrowheads="1"/>
              </p:cNvSpPr>
              <p:nvPr/>
            </p:nvSpPr>
            <p:spPr bwMode="auto">
              <a:xfrm>
                <a:off x="1597" y="2854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363" name="Rectangle 659"/>
              <p:cNvSpPr>
                <a:spLocks noChangeArrowheads="1"/>
              </p:cNvSpPr>
              <p:nvPr/>
            </p:nvSpPr>
            <p:spPr bwMode="auto">
              <a:xfrm>
                <a:off x="306" y="3009"/>
                <a:ext cx="20" cy="142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64" name="Rectangle 660"/>
              <p:cNvSpPr>
                <a:spLocks noChangeArrowheads="1"/>
              </p:cNvSpPr>
              <p:nvPr/>
            </p:nvSpPr>
            <p:spPr bwMode="auto">
              <a:xfrm>
                <a:off x="3472" y="3009"/>
                <a:ext cx="24" cy="142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65" name="Rectangle 661"/>
              <p:cNvSpPr>
                <a:spLocks noChangeArrowheads="1"/>
              </p:cNvSpPr>
              <p:nvPr/>
            </p:nvSpPr>
            <p:spPr bwMode="auto">
              <a:xfrm>
                <a:off x="326" y="3009"/>
                <a:ext cx="3146" cy="1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66" name="Rectangle 662"/>
              <p:cNvSpPr>
                <a:spLocks noChangeArrowheads="1"/>
              </p:cNvSpPr>
              <p:nvPr/>
            </p:nvSpPr>
            <p:spPr bwMode="auto">
              <a:xfrm>
                <a:off x="326" y="3030"/>
                <a:ext cx="977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Kritischer Sachverhalt</a:t>
                </a:r>
                <a:endParaRPr lang="de-DE"/>
              </a:p>
            </p:txBody>
          </p:sp>
          <p:sp>
            <p:nvSpPr>
              <p:cNvPr id="73367" name="Rectangle 663"/>
              <p:cNvSpPr>
                <a:spLocks noChangeArrowheads="1"/>
              </p:cNvSpPr>
              <p:nvPr/>
            </p:nvSpPr>
            <p:spPr bwMode="auto">
              <a:xfrm>
                <a:off x="1246" y="3030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368" name="Rectangle 664"/>
              <p:cNvSpPr>
                <a:spLocks noChangeArrowheads="1"/>
              </p:cNvSpPr>
              <p:nvPr/>
            </p:nvSpPr>
            <p:spPr bwMode="auto">
              <a:xfrm>
                <a:off x="3499" y="3009"/>
                <a:ext cx="23" cy="142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69" name="Rectangle 665"/>
              <p:cNvSpPr>
                <a:spLocks noChangeArrowheads="1"/>
              </p:cNvSpPr>
              <p:nvPr/>
            </p:nvSpPr>
            <p:spPr bwMode="auto">
              <a:xfrm>
                <a:off x="5415" y="3009"/>
                <a:ext cx="21" cy="142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70" name="Rectangle 666"/>
              <p:cNvSpPr>
                <a:spLocks noChangeArrowheads="1"/>
              </p:cNvSpPr>
              <p:nvPr/>
            </p:nvSpPr>
            <p:spPr bwMode="auto">
              <a:xfrm>
                <a:off x="3522" y="3009"/>
                <a:ext cx="1893" cy="143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71" name="Rectangle 667"/>
              <p:cNvSpPr>
                <a:spLocks noChangeArrowheads="1"/>
              </p:cNvSpPr>
              <p:nvPr/>
            </p:nvSpPr>
            <p:spPr bwMode="auto">
              <a:xfrm>
                <a:off x="3522" y="3030"/>
                <a:ext cx="547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Auswirkung</a:t>
                </a:r>
                <a:endParaRPr lang="de-DE"/>
              </a:p>
            </p:txBody>
          </p:sp>
          <p:sp>
            <p:nvSpPr>
              <p:cNvPr id="73372" name="Rectangle 668"/>
              <p:cNvSpPr>
                <a:spLocks noChangeArrowheads="1"/>
              </p:cNvSpPr>
              <p:nvPr/>
            </p:nvSpPr>
            <p:spPr bwMode="auto">
              <a:xfrm>
                <a:off x="4018" y="3030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373" name="Rectangle 669"/>
              <p:cNvSpPr>
                <a:spLocks noChangeArrowheads="1"/>
              </p:cNvSpPr>
              <p:nvPr/>
            </p:nvSpPr>
            <p:spPr bwMode="auto">
              <a:xfrm>
                <a:off x="296" y="2998"/>
                <a:ext cx="1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74" name="Line 670"/>
              <p:cNvSpPr>
                <a:spLocks noChangeShapeType="1"/>
              </p:cNvSpPr>
              <p:nvPr/>
            </p:nvSpPr>
            <p:spPr bwMode="auto">
              <a:xfrm>
                <a:off x="296" y="2998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75" name="Rectangle 671"/>
              <p:cNvSpPr>
                <a:spLocks noChangeArrowheads="1"/>
              </p:cNvSpPr>
              <p:nvPr/>
            </p:nvSpPr>
            <p:spPr bwMode="auto">
              <a:xfrm>
                <a:off x="296" y="2998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76" name="Line 672"/>
              <p:cNvSpPr>
                <a:spLocks noChangeShapeType="1"/>
              </p:cNvSpPr>
              <p:nvPr/>
            </p:nvSpPr>
            <p:spPr bwMode="auto">
              <a:xfrm>
                <a:off x="296" y="2998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77" name="Line 673"/>
              <p:cNvSpPr>
                <a:spLocks noChangeShapeType="1"/>
              </p:cNvSpPr>
              <p:nvPr/>
            </p:nvSpPr>
            <p:spPr bwMode="auto">
              <a:xfrm>
                <a:off x="296" y="2998"/>
                <a:ext cx="0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78" name="Rectangle 674"/>
              <p:cNvSpPr>
                <a:spLocks noChangeArrowheads="1"/>
              </p:cNvSpPr>
              <p:nvPr/>
            </p:nvSpPr>
            <p:spPr bwMode="auto">
              <a:xfrm>
                <a:off x="306" y="2998"/>
                <a:ext cx="319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79" name="Line 675"/>
              <p:cNvSpPr>
                <a:spLocks noChangeShapeType="1"/>
              </p:cNvSpPr>
              <p:nvPr/>
            </p:nvSpPr>
            <p:spPr bwMode="auto">
              <a:xfrm>
                <a:off x="306" y="2998"/>
                <a:ext cx="319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0" name="Rectangle 676"/>
              <p:cNvSpPr>
                <a:spLocks noChangeArrowheads="1"/>
              </p:cNvSpPr>
              <p:nvPr/>
            </p:nvSpPr>
            <p:spPr bwMode="auto">
              <a:xfrm>
                <a:off x="306" y="3008"/>
                <a:ext cx="3190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1" name="Rectangle 677"/>
              <p:cNvSpPr>
                <a:spLocks noChangeArrowheads="1"/>
              </p:cNvSpPr>
              <p:nvPr/>
            </p:nvSpPr>
            <p:spPr bwMode="auto">
              <a:xfrm>
                <a:off x="3499" y="3008"/>
                <a:ext cx="7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2" name="Rectangle 678"/>
              <p:cNvSpPr>
                <a:spLocks noChangeArrowheads="1"/>
              </p:cNvSpPr>
              <p:nvPr/>
            </p:nvSpPr>
            <p:spPr bwMode="auto">
              <a:xfrm>
                <a:off x="3496" y="3008"/>
                <a:ext cx="3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3" name="Line 679"/>
              <p:cNvSpPr>
                <a:spLocks noChangeShapeType="1"/>
              </p:cNvSpPr>
              <p:nvPr/>
            </p:nvSpPr>
            <p:spPr bwMode="auto">
              <a:xfrm>
                <a:off x="3496" y="3008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4" name="Rectangle 680"/>
              <p:cNvSpPr>
                <a:spLocks noChangeArrowheads="1"/>
              </p:cNvSpPr>
              <p:nvPr/>
            </p:nvSpPr>
            <p:spPr bwMode="auto">
              <a:xfrm>
                <a:off x="3496" y="2998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5" name="Line 681"/>
              <p:cNvSpPr>
                <a:spLocks noChangeShapeType="1"/>
              </p:cNvSpPr>
              <p:nvPr/>
            </p:nvSpPr>
            <p:spPr bwMode="auto">
              <a:xfrm>
                <a:off x="3496" y="2998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6" name="Line 682"/>
              <p:cNvSpPr>
                <a:spLocks noChangeShapeType="1"/>
              </p:cNvSpPr>
              <p:nvPr/>
            </p:nvSpPr>
            <p:spPr bwMode="auto">
              <a:xfrm>
                <a:off x="3496" y="2998"/>
                <a:ext cx="0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7" name="Rectangle 683"/>
              <p:cNvSpPr>
                <a:spLocks noChangeArrowheads="1"/>
              </p:cNvSpPr>
              <p:nvPr/>
            </p:nvSpPr>
            <p:spPr bwMode="auto">
              <a:xfrm>
                <a:off x="3506" y="2998"/>
                <a:ext cx="193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8" name="Line 684"/>
              <p:cNvSpPr>
                <a:spLocks noChangeShapeType="1"/>
              </p:cNvSpPr>
              <p:nvPr/>
            </p:nvSpPr>
            <p:spPr bwMode="auto">
              <a:xfrm>
                <a:off x="3506" y="2998"/>
                <a:ext cx="19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89" name="Rectangle 685"/>
              <p:cNvSpPr>
                <a:spLocks noChangeArrowheads="1"/>
              </p:cNvSpPr>
              <p:nvPr/>
            </p:nvSpPr>
            <p:spPr bwMode="auto">
              <a:xfrm>
                <a:off x="3506" y="3008"/>
                <a:ext cx="1930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0" name="Rectangle 686"/>
              <p:cNvSpPr>
                <a:spLocks noChangeArrowheads="1"/>
              </p:cNvSpPr>
              <p:nvPr/>
            </p:nvSpPr>
            <p:spPr bwMode="auto">
              <a:xfrm>
                <a:off x="5436" y="2998"/>
                <a:ext cx="1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1" name="Line 687"/>
              <p:cNvSpPr>
                <a:spLocks noChangeShapeType="1"/>
              </p:cNvSpPr>
              <p:nvPr/>
            </p:nvSpPr>
            <p:spPr bwMode="auto">
              <a:xfrm>
                <a:off x="5436" y="2998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2" name="Rectangle 688"/>
              <p:cNvSpPr>
                <a:spLocks noChangeArrowheads="1"/>
              </p:cNvSpPr>
              <p:nvPr/>
            </p:nvSpPr>
            <p:spPr bwMode="auto">
              <a:xfrm>
                <a:off x="5436" y="2998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3" name="Line 689"/>
              <p:cNvSpPr>
                <a:spLocks noChangeShapeType="1"/>
              </p:cNvSpPr>
              <p:nvPr/>
            </p:nvSpPr>
            <p:spPr bwMode="auto">
              <a:xfrm>
                <a:off x="5436" y="2998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4" name="Line 690"/>
              <p:cNvSpPr>
                <a:spLocks noChangeShapeType="1"/>
              </p:cNvSpPr>
              <p:nvPr/>
            </p:nvSpPr>
            <p:spPr bwMode="auto">
              <a:xfrm>
                <a:off x="5436" y="2998"/>
                <a:ext cx="0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5" name="Rectangle 691"/>
              <p:cNvSpPr>
                <a:spLocks noChangeArrowheads="1"/>
              </p:cNvSpPr>
              <p:nvPr/>
            </p:nvSpPr>
            <p:spPr bwMode="auto">
              <a:xfrm>
                <a:off x="296" y="3009"/>
                <a:ext cx="10" cy="1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6" name="Line 692"/>
              <p:cNvSpPr>
                <a:spLocks noChangeShapeType="1"/>
              </p:cNvSpPr>
              <p:nvPr/>
            </p:nvSpPr>
            <p:spPr bwMode="auto">
              <a:xfrm>
                <a:off x="296" y="3009"/>
                <a:ext cx="0" cy="1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7" name="Rectangle 693"/>
              <p:cNvSpPr>
                <a:spLocks noChangeArrowheads="1"/>
              </p:cNvSpPr>
              <p:nvPr/>
            </p:nvSpPr>
            <p:spPr bwMode="auto">
              <a:xfrm>
                <a:off x="3496" y="3009"/>
                <a:ext cx="3" cy="1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8" name="Line 694"/>
              <p:cNvSpPr>
                <a:spLocks noChangeShapeType="1"/>
              </p:cNvSpPr>
              <p:nvPr/>
            </p:nvSpPr>
            <p:spPr bwMode="auto">
              <a:xfrm>
                <a:off x="3496" y="3009"/>
                <a:ext cx="0" cy="1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399" name="Rectangle 695"/>
              <p:cNvSpPr>
                <a:spLocks noChangeArrowheads="1"/>
              </p:cNvSpPr>
              <p:nvPr/>
            </p:nvSpPr>
            <p:spPr bwMode="auto">
              <a:xfrm>
                <a:off x="5436" y="3009"/>
                <a:ext cx="10" cy="1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00" name="Line 696"/>
              <p:cNvSpPr>
                <a:spLocks noChangeShapeType="1"/>
              </p:cNvSpPr>
              <p:nvPr/>
            </p:nvSpPr>
            <p:spPr bwMode="auto">
              <a:xfrm>
                <a:off x="5436" y="3009"/>
                <a:ext cx="0" cy="1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01" name="Rectangle 697"/>
              <p:cNvSpPr>
                <a:spLocks noChangeArrowheads="1"/>
              </p:cNvSpPr>
              <p:nvPr/>
            </p:nvSpPr>
            <p:spPr bwMode="auto">
              <a:xfrm>
                <a:off x="326" y="3179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402" name="Rectangle 698"/>
              <p:cNvSpPr>
                <a:spLocks noChangeArrowheads="1"/>
              </p:cNvSpPr>
              <p:nvPr/>
            </p:nvSpPr>
            <p:spPr bwMode="auto">
              <a:xfrm>
                <a:off x="3522" y="3179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403" name="Rectangle 699"/>
              <p:cNvSpPr>
                <a:spLocks noChangeArrowheads="1"/>
              </p:cNvSpPr>
              <p:nvPr/>
            </p:nvSpPr>
            <p:spPr bwMode="auto">
              <a:xfrm>
                <a:off x="296" y="3151"/>
                <a:ext cx="10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04" name="Line 700"/>
              <p:cNvSpPr>
                <a:spLocks noChangeShapeType="1"/>
              </p:cNvSpPr>
              <p:nvPr/>
            </p:nvSpPr>
            <p:spPr bwMode="auto">
              <a:xfrm>
                <a:off x="296" y="3151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05" name="Rectangle 701"/>
              <p:cNvSpPr>
                <a:spLocks noChangeArrowheads="1"/>
              </p:cNvSpPr>
              <p:nvPr/>
            </p:nvSpPr>
            <p:spPr bwMode="auto">
              <a:xfrm>
                <a:off x="306" y="3151"/>
                <a:ext cx="3190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06" name="Line 702"/>
              <p:cNvSpPr>
                <a:spLocks noChangeShapeType="1"/>
              </p:cNvSpPr>
              <p:nvPr/>
            </p:nvSpPr>
            <p:spPr bwMode="auto">
              <a:xfrm>
                <a:off x="306" y="3151"/>
                <a:ext cx="319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07" name="Rectangle 703"/>
              <p:cNvSpPr>
                <a:spLocks noChangeArrowheads="1"/>
              </p:cNvSpPr>
              <p:nvPr/>
            </p:nvSpPr>
            <p:spPr bwMode="auto">
              <a:xfrm>
                <a:off x="3496" y="3151"/>
                <a:ext cx="3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08" name="Line 704"/>
              <p:cNvSpPr>
                <a:spLocks noChangeShapeType="1"/>
              </p:cNvSpPr>
              <p:nvPr/>
            </p:nvSpPr>
            <p:spPr bwMode="auto">
              <a:xfrm>
                <a:off x="3496" y="3151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09" name="Line 705"/>
              <p:cNvSpPr>
                <a:spLocks noChangeShapeType="1"/>
              </p:cNvSpPr>
              <p:nvPr/>
            </p:nvSpPr>
            <p:spPr bwMode="auto">
              <a:xfrm>
                <a:off x="3496" y="3151"/>
                <a:ext cx="0" cy="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0" name="Rectangle 706"/>
              <p:cNvSpPr>
                <a:spLocks noChangeArrowheads="1"/>
              </p:cNvSpPr>
              <p:nvPr/>
            </p:nvSpPr>
            <p:spPr bwMode="auto">
              <a:xfrm>
                <a:off x="3499" y="3151"/>
                <a:ext cx="1937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1" name="Line 707"/>
              <p:cNvSpPr>
                <a:spLocks noChangeShapeType="1"/>
              </p:cNvSpPr>
              <p:nvPr/>
            </p:nvSpPr>
            <p:spPr bwMode="auto">
              <a:xfrm>
                <a:off x="3499" y="3151"/>
                <a:ext cx="193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2" name="Rectangle 708"/>
              <p:cNvSpPr>
                <a:spLocks noChangeArrowheads="1"/>
              </p:cNvSpPr>
              <p:nvPr/>
            </p:nvSpPr>
            <p:spPr bwMode="auto">
              <a:xfrm>
                <a:off x="5436" y="3151"/>
                <a:ext cx="10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3" name="Line 709"/>
              <p:cNvSpPr>
                <a:spLocks noChangeShapeType="1"/>
              </p:cNvSpPr>
              <p:nvPr/>
            </p:nvSpPr>
            <p:spPr bwMode="auto">
              <a:xfrm>
                <a:off x="5436" y="3151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4" name="Rectangle 710"/>
              <p:cNvSpPr>
                <a:spLocks noChangeArrowheads="1"/>
              </p:cNvSpPr>
              <p:nvPr/>
            </p:nvSpPr>
            <p:spPr bwMode="auto">
              <a:xfrm>
                <a:off x="296" y="3155"/>
                <a:ext cx="10" cy="1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5" name="Line 711"/>
              <p:cNvSpPr>
                <a:spLocks noChangeShapeType="1"/>
              </p:cNvSpPr>
              <p:nvPr/>
            </p:nvSpPr>
            <p:spPr bwMode="auto">
              <a:xfrm>
                <a:off x="296" y="3155"/>
                <a:ext cx="0" cy="1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6" name="Rectangle 712"/>
              <p:cNvSpPr>
                <a:spLocks noChangeArrowheads="1"/>
              </p:cNvSpPr>
              <p:nvPr/>
            </p:nvSpPr>
            <p:spPr bwMode="auto">
              <a:xfrm>
                <a:off x="296" y="3297"/>
                <a:ext cx="1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7" name="Line 713"/>
              <p:cNvSpPr>
                <a:spLocks noChangeShapeType="1"/>
              </p:cNvSpPr>
              <p:nvPr/>
            </p:nvSpPr>
            <p:spPr bwMode="auto">
              <a:xfrm>
                <a:off x="296" y="3297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8" name="Line 714"/>
              <p:cNvSpPr>
                <a:spLocks noChangeShapeType="1"/>
              </p:cNvSpPr>
              <p:nvPr/>
            </p:nvSpPr>
            <p:spPr bwMode="auto">
              <a:xfrm>
                <a:off x="296" y="3297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19" name="Rectangle 715"/>
              <p:cNvSpPr>
                <a:spLocks noChangeArrowheads="1"/>
              </p:cNvSpPr>
              <p:nvPr/>
            </p:nvSpPr>
            <p:spPr bwMode="auto">
              <a:xfrm>
                <a:off x="296" y="3297"/>
                <a:ext cx="1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0" name="Line 716"/>
              <p:cNvSpPr>
                <a:spLocks noChangeShapeType="1"/>
              </p:cNvSpPr>
              <p:nvPr/>
            </p:nvSpPr>
            <p:spPr bwMode="auto">
              <a:xfrm>
                <a:off x="296" y="3297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1" name="Line 717"/>
              <p:cNvSpPr>
                <a:spLocks noChangeShapeType="1"/>
              </p:cNvSpPr>
              <p:nvPr/>
            </p:nvSpPr>
            <p:spPr bwMode="auto">
              <a:xfrm>
                <a:off x="296" y="3297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2" name="Rectangle 718"/>
              <p:cNvSpPr>
                <a:spLocks noChangeArrowheads="1"/>
              </p:cNvSpPr>
              <p:nvPr/>
            </p:nvSpPr>
            <p:spPr bwMode="auto">
              <a:xfrm>
                <a:off x="306" y="3297"/>
                <a:ext cx="319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3" name="Line 719"/>
              <p:cNvSpPr>
                <a:spLocks noChangeShapeType="1"/>
              </p:cNvSpPr>
              <p:nvPr/>
            </p:nvSpPr>
            <p:spPr bwMode="auto">
              <a:xfrm>
                <a:off x="306" y="3297"/>
                <a:ext cx="319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4" name="Rectangle 720"/>
              <p:cNvSpPr>
                <a:spLocks noChangeArrowheads="1"/>
              </p:cNvSpPr>
              <p:nvPr/>
            </p:nvSpPr>
            <p:spPr bwMode="auto">
              <a:xfrm>
                <a:off x="3496" y="3155"/>
                <a:ext cx="3" cy="1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5" name="Line 721"/>
              <p:cNvSpPr>
                <a:spLocks noChangeShapeType="1"/>
              </p:cNvSpPr>
              <p:nvPr/>
            </p:nvSpPr>
            <p:spPr bwMode="auto">
              <a:xfrm>
                <a:off x="3496" y="3155"/>
                <a:ext cx="0" cy="1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6" name="Rectangle 722"/>
              <p:cNvSpPr>
                <a:spLocks noChangeArrowheads="1"/>
              </p:cNvSpPr>
              <p:nvPr/>
            </p:nvSpPr>
            <p:spPr bwMode="auto">
              <a:xfrm>
                <a:off x="3496" y="3297"/>
                <a:ext cx="1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7" name="Line 723"/>
              <p:cNvSpPr>
                <a:spLocks noChangeShapeType="1"/>
              </p:cNvSpPr>
              <p:nvPr/>
            </p:nvSpPr>
            <p:spPr bwMode="auto">
              <a:xfrm>
                <a:off x="3496" y="3297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8" name="Line 724"/>
              <p:cNvSpPr>
                <a:spLocks noChangeShapeType="1"/>
              </p:cNvSpPr>
              <p:nvPr/>
            </p:nvSpPr>
            <p:spPr bwMode="auto">
              <a:xfrm>
                <a:off x="3496" y="3297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29" name="Rectangle 725"/>
              <p:cNvSpPr>
                <a:spLocks noChangeArrowheads="1"/>
              </p:cNvSpPr>
              <p:nvPr/>
            </p:nvSpPr>
            <p:spPr bwMode="auto">
              <a:xfrm>
                <a:off x="3506" y="3297"/>
                <a:ext cx="193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0" name="Line 726"/>
              <p:cNvSpPr>
                <a:spLocks noChangeShapeType="1"/>
              </p:cNvSpPr>
              <p:nvPr/>
            </p:nvSpPr>
            <p:spPr bwMode="auto">
              <a:xfrm>
                <a:off x="3506" y="3297"/>
                <a:ext cx="19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1" name="Rectangle 727"/>
              <p:cNvSpPr>
                <a:spLocks noChangeArrowheads="1"/>
              </p:cNvSpPr>
              <p:nvPr/>
            </p:nvSpPr>
            <p:spPr bwMode="auto">
              <a:xfrm>
                <a:off x="5436" y="3155"/>
                <a:ext cx="10" cy="1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2" name="Line 728"/>
              <p:cNvSpPr>
                <a:spLocks noChangeShapeType="1"/>
              </p:cNvSpPr>
              <p:nvPr/>
            </p:nvSpPr>
            <p:spPr bwMode="auto">
              <a:xfrm>
                <a:off x="5436" y="3155"/>
                <a:ext cx="0" cy="14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3" name="Rectangle 729"/>
              <p:cNvSpPr>
                <a:spLocks noChangeArrowheads="1"/>
              </p:cNvSpPr>
              <p:nvPr/>
            </p:nvSpPr>
            <p:spPr bwMode="auto">
              <a:xfrm>
                <a:off x="5436" y="3297"/>
                <a:ext cx="1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4" name="Line 730"/>
              <p:cNvSpPr>
                <a:spLocks noChangeShapeType="1"/>
              </p:cNvSpPr>
              <p:nvPr/>
            </p:nvSpPr>
            <p:spPr bwMode="auto">
              <a:xfrm>
                <a:off x="5436" y="3297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5" name="Line 731"/>
              <p:cNvSpPr>
                <a:spLocks noChangeShapeType="1"/>
              </p:cNvSpPr>
              <p:nvPr/>
            </p:nvSpPr>
            <p:spPr bwMode="auto">
              <a:xfrm>
                <a:off x="5436" y="3297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6" name="Rectangle 732"/>
              <p:cNvSpPr>
                <a:spLocks noChangeArrowheads="1"/>
              </p:cNvSpPr>
              <p:nvPr/>
            </p:nvSpPr>
            <p:spPr bwMode="auto">
              <a:xfrm>
                <a:off x="5436" y="3297"/>
                <a:ext cx="1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7" name="Line 733"/>
              <p:cNvSpPr>
                <a:spLocks noChangeShapeType="1"/>
              </p:cNvSpPr>
              <p:nvPr/>
            </p:nvSpPr>
            <p:spPr bwMode="auto">
              <a:xfrm>
                <a:off x="5436" y="3297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8" name="Line 734"/>
              <p:cNvSpPr>
                <a:spLocks noChangeShapeType="1"/>
              </p:cNvSpPr>
              <p:nvPr/>
            </p:nvSpPr>
            <p:spPr bwMode="auto">
              <a:xfrm>
                <a:off x="5436" y="3297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39" name="Rectangle 735"/>
              <p:cNvSpPr>
                <a:spLocks noChangeArrowheads="1"/>
              </p:cNvSpPr>
              <p:nvPr/>
            </p:nvSpPr>
            <p:spPr bwMode="auto">
              <a:xfrm>
                <a:off x="326" y="3352"/>
                <a:ext cx="1269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Notwendige Unterstützungen</a:t>
                </a:r>
                <a:endParaRPr lang="de-DE"/>
              </a:p>
            </p:txBody>
          </p:sp>
          <p:sp>
            <p:nvSpPr>
              <p:cNvPr id="73440" name="Rectangle 736"/>
              <p:cNvSpPr>
                <a:spLocks noChangeArrowheads="1"/>
              </p:cNvSpPr>
              <p:nvPr/>
            </p:nvSpPr>
            <p:spPr bwMode="auto">
              <a:xfrm>
                <a:off x="1529" y="3352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441" name="Rectangle 737"/>
              <p:cNvSpPr>
                <a:spLocks noChangeArrowheads="1"/>
              </p:cNvSpPr>
              <p:nvPr/>
            </p:nvSpPr>
            <p:spPr bwMode="auto">
              <a:xfrm>
                <a:off x="306" y="3506"/>
                <a:ext cx="20" cy="143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42" name="Rectangle 738"/>
              <p:cNvSpPr>
                <a:spLocks noChangeArrowheads="1"/>
              </p:cNvSpPr>
              <p:nvPr/>
            </p:nvSpPr>
            <p:spPr bwMode="auto">
              <a:xfrm>
                <a:off x="3472" y="3506"/>
                <a:ext cx="24" cy="143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43" name="Rectangle 739"/>
              <p:cNvSpPr>
                <a:spLocks noChangeArrowheads="1"/>
              </p:cNvSpPr>
              <p:nvPr/>
            </p:nvSpPr>
            <p:spPr bwMode="auto">
              <a:xfrm>
                <a:off x="326" y="3506"/>
                <a:ext cx="3146" cy="1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44" name="Rectangle 740"/>
              <p:cNvSpPr>
                <a:spLocks noChangeArrowheads="1"/>
              </p:cNvSpPr>
              <p:nvPr/>
            </p:nvSpPr>
            <p:spPr bwMode="auto">
              <a:xfrm>
                <a:off x="326" y="3528"/>
                <a:ext cx="1166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Notwendige Unterstützung</a:t>
                </a:r>
                <a:endParaRPr lang="de-DE"/>
              </a:p>
            </p:txBody>
          </p:sp>
          <p:sp>
            <p:nvSpPr>
              <p:cNvPr id="73445" name="Rectangle 741"/>
              <p:cNvSpPr>
                <a:spLocks noChangeArrowheads="1"/>
              </p:cNvSpPr>
              <p:nvPr/>
            </p:nvSpPr>
            <p:spPr bwMode="auto">
              <a:xfrm>
                <a:off x="1428" y="3528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446" name="Rectangle 742"/>
              <p:cNvSpPr>
                <a:spLocks noChangeArrowheads="1"/>
              </p:cNvSpPr>
              <p:nvPr/>
            </p:nvSpPr>
            <p:spPr bwMode="auto">
              <a:xfrm>
                <a:off x="3499" y="3506"/>
                <a:ext cx="23" cy="143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47" name="Rectangle 743"/>
              <p:cNvSpPr>
                <a:spLocks noChangeArrowheads="1"/>
              </p:cNvSpPr>
              <p:nvPr/>
            </p:nvSpPr>
            <p:spPr bwMode="auto">
              <a:xfrm>
                <a:off x="4392" y="3506"/>
                <a:ext cx="24" cy="143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48" name="Rectangle 744"/>
              <p:cNvSpPr>
                <a:spLocks noChangeArrowheads="1"/>
              </p:cNvSpPr>
              <p:nvPr/>
            </p:nvSpPr>
            <p:spPr bwMode="auto">
              <a:xfrm>
                <a:off x="3522" y="3506"/>
                <a:ext cx="870" cy="1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49" name="Rectangle 745"/>
              <p:cNvSpPr>
                <a:spLocks noChangeArrowheads="1"/>
              </p:cNvSpPr>
              <p:nvPr/>
            </p:nvSpPr>
            <p:spPr bwMode="auto">
              <a:xfrm>
                <a:off x="3522" y="3528"/>
                <a:ext cx="540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zum Termin</a:t>
                </a:r>
                <a:endParaRPr lang="de-DE"/>
              </a:p>
            </p:txBody>
          </p:sp>
          <p:sp>
            <p:nvSpPr>
              <p:cNvPr id="73450" name="Rectangle 746"/>
              <p:cNvSpPr>
                <a:spLocks noChangeArrowheads="1"/>
              </p:cNvSpPr>
              <p:nvPr/>
            </p:nvSpPr>
            <p:spPr bwMode="auto">
              <a:xfrm>
                <a:off x="4009" y="3528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451" name="Rectangle 747"/>
              <p:cNvSpPr>
                <a:spLocks noChangeArrowheads="1"/>
              </p:cNvSpPr>
              <p:nvPr/>
            </p:nvSpPr>
            <p:spPr bwMode="auto">
              <a:xfrm>
                <a:off x="4420" y="3506"/>
                <a:ext cx="22" cy="143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52" name="Rectangle 748"/>
              <p:cNvSpPr>
                <a:spLocks noChangeArrowheads="1"/>
              </p:cNvSpPr>
              <p:nvPr/>
            </p:nvSpPr>
            <p:spPr bwMode="auto">
              <a:xfrm>
                <a:off x="5415" y="3506"/>
                <a:ext cx="21" cy="143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53" name="Rectangle 749"/>
              <p:cNvSpPr>
                <a:spLocks noChangeArrowheads="1"/>
              </p:cNvSpPr>
              <p:nvPr/>
            </p:nvSpPr>
            <p:spPr bwMode="auto">
              <a:xfrm>
                <a:off x="4442" y="3506"/>
                <a:ext cx="973" cy="144"/>
              </a:xfrm>
              <a:prstGeom prst="rect">
                <a:avLst/>
              </a:prstGeom>
              <a:solidFill>
                <a:srgbClr val="E3E5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54" name="Rectangle 750"/>
              <p:cNvSpPr>
                <a:spLocks noChangeArrowheads="1"/>
              </p:cNvSpPr>
              <p:nvPr/>
            </p:nvSpPr>
            <p:spPr bwMode="auto">
              <a:xfrm>
                <a:off x="4442" y="3528"/>
                <a:ext cx="55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gemeldet an</a:t>
                </a:r>
                <a:endParaRPr lang="de-DE"/>
              </a:p>
            </p:txBody>
          </p:sp>
          <p:sp>
            <p:nvSpPr>
              <p:cNvPr id="73455" name="Rectangle 751"/>
              <p:cNvSpPr>
                <a:spLocks noChangeArrowheads="1"/>
              </p:cNvSpPr>
              <p:nvPr/>
            </p:nvSpPr>
            <p:spPr bwMode="auto">
              <a:xfrm>
                <a:off x="4947" y="3528"/>
                <a:ext cx="68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 b="1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456" name="Rectangle 752"/>
              <p:cNvSpPr>
                <a:spLocks noChangeArrowheads="1"/>
              </p:cNvSpPr>
              <p:nvPr/>
            </p:nvSpPr>
            <p:spPr bwMode="auto">
              <a:xfrm>
                <a:off x="296" y="3495"/>
                <a:ext cx="1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57" name="Line 753"/>
              <p:cNvSpPr>
                <a:spLocks noChangeShapeType="1"/>
              </p:cNvSpPr>
              <p:nvPr/>
            </p:nvSpPr>
            <p:spPr bwMode="auto">
              <a:xfrm>
                <a:off x="296" y="34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58" name="Rectangle 754"/>
              <p:cNvSpPr>
                <a:spLocks noChangeArrowheads="1"/>
              </p:cNvSpPr>
              <p:nvPr/>
            </p:nvSpPr>
            <p:spPr bwMode="auto">
              <a:xfrm>
                <a:off x="296" y="3495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59" name="Line 755"/>
              <p:cNvSpPr>
                <a:spLocks noChangeShapeType="1"/>
              </p:cNvSpPr>
              <p:nvPr/>
            </p:nvSpPr>
            <p:spPr bwMode="auto">
              <a:xfrm>
                <a:off x="296" y="3495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0" name="Line 756"/>
              <p:cNvSpPr>
                <a:spLocks noChangeShapeType="1"/>
              </p:cNvSpPr>
              <p:nvPr/>
            </p:nvSpPr>
            <p:spPr bwMode="auto">
              <a:xfrm>
                <a:off x="296" y="3495"/>
                <a:ext cx="0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1" name="Rectangle 757"/>
              <p:cNvSpPr>
                <a:spLocks noChangeArrowheads="1"/>
              </p:cNvSpPr>
              <p:nvPr/>
            </p:nvSpPr>
            <p:spPr bwMode="auto">
              <a:xfrm>
                <a:off x="306" y="3495"/>
                <a:ext cx="319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2" name="Line 758"/>
              <p:cNvSpPr>
                <a:spLocks noChangeShapeType="1"/>
              </p:cNvSpPr>
              <p:nvPr/>
            </p:nvSpPr>
            <p:spPr bwMode="auto">
              <a:xfrm>
                <a:off x="306" y="3495"/>
                <a:ext cx="319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3" name="Rectangle 759"/>
              <p:cNvSpPr>
                <a:spLocks noChangeArrowheads="1"/>
              </p:cNvSpPr>
              <p:nvPr/>
            </p:nvSpPr>
            <p:spPr bwMode="auto">
              <a:xfrm>
                <a:off x="306" y="3505"/>
                <a:ext cx="3190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4" name="Rectangle 760"/>
              <p:cNvSpPr>
                <a:spLocks noChangeArrowheads="1"/>
              </p:cNvSpPr>
              <p:nvPr/>
            </p:nvSpPr>
            <p:spPr bwMode="auto">
              <a:xfrm>
                <a:off x="3499" y="3505"/>
                <a:ext cx="7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5" name="Rectangle 761"/>
              <p:cNvSpPr>
                <a:spLocks noChangeArrowheads="1"/>
              </p:cNvSpPr>
              <p:nvPr/>
            </p:nvSpPr>
            <p:spPr bwMode="auto">
              <a:xfrm>
                <a:off x="3496" y="3505"/>
                <a:ext cx="3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6" name="Line 762"/>
              <p:cNvSpPr>
                <a:spLocks noChangeShapeType="1"/>
              </p:cNvSpPr>
              <p:nvPr/>
            </p:nvSpPr>
            <p:spPr bwMode="auto">
              <a:xfrm>
                <a:off x="3496" y="3505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7" name="Rectangle 763"/>
              <p:cNvSpPr>
                <a:spLocks noChangeArrowheads="1"/>
              </p:cNvSpPr>
              <p:nvPr/>
            </p:nvSpPr>
            <p:spPr bwMode="auto">
              <a:xfrm>
                <a:off x="3496" y="3495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8" name="Line 764"/>
              <p:cNvSpPr>
                <a:spLocks noChangeShapeType="1"/>
              </p:cNvSpPr>
              <p:nvPr/>
            </p:nvSpPr>
            <p:spPr bwMode="auto">
              <a:xfrm>
                <a:off x="3496" y="3495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69" name="Line 765"/>
              <p:cNvSpPr>
                <a:spLocks noChangeShapeType="1"/>
              </p:cNvSpPr>
              <p:nvPr/>
            </p:nvSpPr>
            <p:spPr bwMode="auto">
              <a:xfrm>
                <a:off x="3496" y="3495"/>
                <a:ext cx="0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0" name="Rectangle 766"/>
              <p:cNvSpPr>
                <a:spLocks noChangeArrowheads="1"/>
              </p:cNvSpPr>
              <p:nvPr/>
            </p:nvSpPr>
            <p:spPr bwMode="auto">
              <a:xfrm>
                <a:off x="3506" y="3495"/>
                <a:ext cx="91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1" name="Line 767"/>
              <p:cNvSpPr>
                <a:spLocks noChangeShapeType="1"/>
              </p:cNvSpPr>
              <p:nvPr/>
            </p:nvSpPr>
            <p:spPr bwMode="auto">
              <a:xfrm>
                <a:off x="3506" y="3495"/>
                <a:ext cx="9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2" name="Rectangle 768"/>
              <p:cNvSpPr>
                <a:spLocks noChangeArrowheads="1"/>
              </p:cNvSpPr>
              <p:nvPr/>
            </p:nvSpPr>
            <p:spPr bwMode="auto">
              <a:xfrm>
                <a:off x="3506" y="3505"/>
                <a:ext cx="910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3" name="Rectangle 769"/>
              <p:cNvSpPr>
                <a:spLocks noChangeArrowheads="1"/>
              </p:cNvSpPr>
              <p:nvPr/>
            </p:nvSpPr>
            <p:spPr bwMode="auto">
              <a:xfrm>
                <a:off x="4420" y="3505"/>
                <a:ext cx="6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4" name="Rectangle 770"/>
              <p:cNvSpPr>
                <a:spLocks noChangeArrowheads="1"/>
              </p:cNvSpPr>
              <p:nvPr/>
            </p:nvSpPr>
            <p:spPr bwMode="auto">
              <a:xfrm>
                <a:off x="4416" y="3505"/>
                <a:ext cx="4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5" name="Line 771"/>
              <p:cNvSpPr>
                <a:spLocks noChangeShapeType="1"/>
              </p:cNvSpPr>
              <p:nvPr/>
            </p:nvSpPr>
            <p:spPr bwMode="auto">
              <a:xfrm>
                <a:off x="4416" y="3505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6" name="Rectangle 772"/>
              <p:cNvSpPr>
                <a:spLocks noChangeArrowheads="1"/>
              </p:cNvSpPr>
              <p:nvPr/>
            </p:nvSpPr>
            <p:spPr bwMode="auto">
              <a:xfrm>
                <a:off x="4416" y="3495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7" name="Line 773"/>
              <p:cNvSpPr>
                <a:spLocks noChangeShapeType="1"/>
              </p:cNvSpPr>
              <p:nvPr/>
            </p:nvSpPr>
            <p:spPr bwMode="auto">
              <a:xfrm>
                <a:off x="4416" y="3495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8" name="Line 774"/>
              <p:cNvSpPr>
                <a:spLocks noChangeShapeType="1"/>
              </p:cNvSpPr>
              <p:nvPr/>
            </p:nvSpPr>
            <p:spPr bwMode="auto">
              <a:xfrm>
                <a:off x="4416" y="3495"/>
                <a:ext cx="0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79" name="Rectangle 775"/>
              <p:cNvSpPr>
                <a:spLocks noChangeArrowheads="1"/>
              </p:cNvSpPr>
              <p:nvPr/>
            </p:nvSpPr>
            <p:spPr bwMode="auto">
              <a:xfrm>
                <a:off x="4426" y="3495"/>
                <a:ext cx="101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0" name="Line 776"/>
              <p:cNvSpPr>
                <a:spLocks noChangeShapeType="1"/>
              </p:cNvSpPr>
              <p:nvPr/>
            </p:nvSpPr>
            <p:spPr bwMode="auto">
              <a:xfrm>
                <a:off x="4426" y="3495"/>
                <a:ext cx="10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1" name="Rectangle 777"/>
              <p:cNvSpPr>
                <a:spLocks noChangeArrowheads="1"/>
              </p:cNvSpPr>
              <p:nvPr/>
            </p:nvSpPr>
            <p:spPr bwMode="auto">
              <a:xfrm>
                <a:off x="4426" y="3505"/>
                <a:ext cx="1010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2" name="Rectangle 778"/>
              <p:cNvSpPr>
                <a:spLocks noChangeArrowheads="1"/>
              </p:cNvSpPr>
              <p:nvPr/>
            </p:nvSpPr>
            <p:spPr bwMode="auto">
              <a:xfrm>
                <a:off x="5436" y="3495"/>
                <a:ext cx="10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3" name="Line 779"/>
              <p:cNvSpPr>
                <a:spLocks noChangeShapeType="1"/>
              </p:cNvSpPr>
              <p:nvPr/>
            </p:nvSpPr>
            <p:spPr bwMode="auto">
              <a:xfrm>
                <a:off x="5436" y="3495"/>
                <a:ext cx="0" cy="1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4" name="Rectangle 780"/>
              <p:cNvSpPr>
                <a:spLocks noChangeArrowheads="1"/>
              </p:cNvSpPr>
              <p:nvPr/>
            </p:nvSpPr>
            <p:spPr bwMode="auto">
              <a:xfrm>
                <a:off x="5436" y="3495"/>
                <a:ext cx="10" cy="1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5" name="Line 781"/>
              <p:cNvSpPr>
                <a:spLocks noChangeShapeType="1"/>
              </p:cNvSpPr>
              <p:nvPr/>
            </p:nvSpPr>
            <p:spPr bwMode="auto">
              <a:xfrm>
                <a:off x="5436" y="3495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6" name="Line 782"/>
              <p:cNvSpPr>
                <a:spLocks noChangeShapeType="1"/>
              </p:cNvSpPr>
              <p:nvPr/>
            </p:nvSpPr>
            <p:spPr bwMode="auto">
              <a:xfrm>
                <a:off x="5436" y="3495"/>
                <a:ext cx="0" cy="1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7" name="Rectangle 783"/>
              <p:cNvSpPr>
                <a:spLocks noChangeArrowheads="1"/>
              </p:cNvSpPr>
              <p:nvPr/>
            </p:nvSpPr>
            <p:spPr bwMode="auto">
              <a:xfrm>
                <a:off x="296" y="3506"/>
                <a:ext cx="10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8" name="Line 784"/>
              <p:cNvSpPr>
                <a:spLocks noChangeShapeType="1"/>
              </p:cNvSpPr>
              <p:nvPr/>
            </p:nvSpPr>
            <p:spPr bwMode="auto">
              <a:xfrm>
                <a:off x="296" y="3506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89" name="Rectangle 785"/>
              <p:cNvSpPr>
                <a:spLocks noChangeArrowheads="1"/>
              </p:cNvSpPr>
              <p:nvPr/>
            </p:nvSpPr>
            <p:spPr bwMode="auto">
              <a:xfrm>
                <a:off x="3496" y="3506"/>
                <a:ext cx="3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90" name="Line 786"/>
              <p:cNvSpPr>
                <a:spLocks noChangeShapeType="1"/>
              </p:cNvSpPr>
              <p:nvPr/>
            </p:nvSpPr>
            <p:spPr bwMode="auto">
              <a:xfrm>
                <a:off x="3496" y="3506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91" name="Rectangle 787"/>
              <p:cNvSpPr>
                <a:spLocks noChangeArrowheads="1"/>
              </p:cNvSpPr>
              <p:nvPr/>
            </p:nvSpPr>
            <p:spPr bwMode="auto">
              <a:xfrm>
                <a:off x="4416" y="3506"/>
                <a:ext cx="4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92" name="Line 788"/>
              <p:cNvSpPr>
                <a:spLocks noChangeShapeType="1"/>
              </p:cNvSpPr>
              <p:nvPr/>
            </p:nvSpPr>
            <p:spPr bwMode="auto">
              <a:xfrm>
                <a:off x="4416" y="3506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93" name="Rectangle 789"/>
              <p:cNvSpPr>
                <a:spLocks noChangeArrowheads="1"/>
              </p:cNvSpPr>
              <p:nvPr/>
            </p:nvSpPr>
            <p:spPr bwMode="auto">
              <a:xfrm>
                <a:off x="5436" y="3506"/>
                <a:ext cx="10" cy="14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94" name="Line 790"/>
              <p:cNvSpPr>
                <a:spLocks noChangeShapeType="1"/>
              </p:cNvSpPr>
              <p:nvPr/>
            </p:nvSpPr>
            <p:spPr bwMode="auto">
              <a:xfrm>
                <a:off x="5436" y="3506"/>
                <a:ext cx="0" cy="1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95" name="Rectangle 791"/>
              <p:cNvSpPr>
                <a:spLocks noChangeArrowheads="1"/>
              </p:cNvSpPr>
              <p:nvPr/>
            </p:nvSpPr>
            <p:spPr bwMode="auto">
              <a:xfrm>
                <a:off x="326" y="3677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496" name="Rectangle 792"/>
              <p:cNvSpPr>
                <a:spLocks noChangeArrowheads="1"/>
              </p:cNvSpPr>
              <p:nvPr/>
            </p:nvSpPr>
            <p:spPr bwMode="auto">
              <a:xfrm>
                <a:off x="3522" y="3677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497" name="Rectangle 793"/>
              <p:cNvSpPr>
                <a:spLocks noChangeArrowheads="1"/>
              </p:cNvSpPr>
              <p:nvPr/>
            </p:nvSpPr>
            <p:spPr bwMode="auto">
              <a:xfrm>
                <a:off x="4442" y="3677"/>
                <a:ext cx="64" cy="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de-DE" sz="1100">
                    <a:solidFill>
                      <a:srgbClr val="000000"/>
                    </a:solidFill>
                  </a:rPr>
                  <a:t> </a:t>
                </a:r>
                <a:endParaRPr lang="de-DE"/>
              </a:p>
            </p:txBody>
          </p:sp>
          <p:sp>
            <p:nvSpPr>
              <p:cNvPr id="73498" name="Rectangle 794"/>
              <p:cNvSpPr>
                <a:spLocks noChangeArrowheads="1"/>
              </p:cNvSpPr>
              <p:nvPr/>
            </p:nvSpPr>
            <p:spPr bwMode="auto">
              <a:xfrm>
                <a:off x="296" y="3649"/>
                <a:ext cx="10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499" name="Line 795"/>
              <p:cNvSpPr>
                <a:spLocks noChangeShapeType="1"/>
              </p:cNvSpPr>
              <p:nvPr/>
            </p:nvSpPr>
            <p:spPr bwMode="auto">
              <a:xfrm>
                <a:off x="296" y="3649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0" name="Rectangle 796"/>
              <p:cNvSpPr>
                <a:spLocks noChangeArrowheads="1"/>
              </p:cNvSpPr>
              <p:nvPr/>
            </p:nvSpPr>
            <p:spPr bwMode="auto">
              <a:xfrm>
                <a:off x="306" y="3649"/>
                <a:ext cx="3190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1" name="Line 797"/>
              <p:cNvSpPr>
                <a:spLocks noChangeShapeType="1"/>
              </p:cNvSpPr>
              <p:nvPr/>
            </p:nvSpPr>
            <p:spPr bwMode="auto">
              <a:xfrm>
                <a:off x="306" y="3649"/>
                <a:ext cx="319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2" name="Rectangle 798"/>
              <p:cNvSpPr>
                <a:spLocks noChangeArrowheads="1"/>
              </p:cNvSpPr>
              <p:nvPr/>
            </p:nvSpPr>
            <p:spPr bwMode="auto">
              <a:xfrm>
                <a:off x="3496" y="3649"/>
                <a:ext cx="3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3" name="Line 799"/>
              <p:cNvSpPr>
                <a:spLocks noChangeShapeType="1"/>
              </p:cNvSpPr>
              <p:nvPr/>
            </p:nvSpPr>
            <p:spPr bwMode="auto">
              <a:xfrm>
                <a:off x="3496" y="3649"/>
                <a:ext cx="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4" name="Line 800"/>
              <p:cNvSpPr>
                <a:spLocks noChangeShapeType="1"/>
              </p:cNvSpPr>
              <p:nvPr/>
            </p:nvSpPr>
            <p:spPr bwMode="auto">
              <a:xfrm>
                <a:off x="3496" y="3649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5" name="Rectangle 801"/>
              <p:cNvSpPr>
                <a:spLocks noChangeArrowheads="1"/>
              </p:cNvSpPr>
              <p:nvPr/>
            </p:nvSpPr>
            <p:spPr bwMode="auto">
              <a:xfrm>
                <a:off x="3499" y="3649"/>
                <a:ext cx="917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6" name="Line 802"/>
              <p:cNvSpPr>
                <a:spLocks noChangeShapeType="1"/>
              </p:cNvSpPr>
              <p:nvPr/>
            </p:nvSpPr>
            <p:spPr bwMode="auto">
              <a:xfrm>
                <a:off x="3499" y="3649"/>
                <a:ext cx="917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7" name="Rectangle 803"/>
              <p:cNvSpPr>
                <a:spLocks noChangeArrowheads="1"/>
              </p:cNvSpPr>
              <p:nvPr/>
            </p:nvSpPr>
            <p:spPr bwMode="auto">
              <a:xfrm>
                <a:off x="4416" y="3649"/>
                <a:ext cx="4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8" name="Line 804"/>
              <p:cNvSpPr>
                <a:spLocks noChangeShapeType="1"/>
              </p:cNvSpPr>
              <p:nvPr/>
            </p:nvSpPr>
            <p:spPr bwMode="auto">
              <a:xfrm>
                <a:off x="4416" y="3649"/>
                <a:ext cx="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09" name="Line 805"/>
              <p:cNvSpPr>
                <a:spLocks noChangeShapeType="1"/>
              </p:cNvSpPr>
              <p:nvPr/>
            </p:nvSpPr>
            <p:spPr bwMode="auto">
              <a:xfrm>
                <a:off x="4416" y="3649"/>
                <a:ext cx="0" cy="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10" name="Rectangle 806"/>
              <p:cNvSpPr>
                <a:spLocks noChangeArrowheads="1"/>
              </p:cNvSpPr>
              <p:nvPr/>
            </p:nvSpPr>
            <p:spPr bwMode="auto">
              <a:xfrm>
                <a:off x="4420" y="3649"/>
                <a:ext cx="1016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11" name="Line 807"/>
              <p:cNvSpPr>
                <a:spLocks noChangeShapeType="1"/>
              </p:cNvSpPr>
              <p:nvPr/>
            </p:nvSpPr>
            <p:spPr bwMode="auto">
              <a:xfrm>
                <a:off x="4420" y="3649"/>
                <a:ext cx="101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3512" name="Rectangle 808"/>
              <p:cNvSpPr>
                <a:spLocks noChangeArrowheads="1"/>
              </p:cNvSpPr>
              <p:nvPr/>
            </p:nvSpPr>
            <p:spPr bwMode="auto">
              <a:xfrm>
                <a:off x="5436" y="3649"/>
                <a:ext cx="10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73514" name="Line 810"/>
            <p:cNvSpPr>
              <a:spLocks noChangeShapeType="1"/>
            </p:cNvSpPr>
            <p:nvPr/>
          </p:nvSpPr>
          <p:spPr bwMode="auto">
            <a:xfrm>
              <a:off x="5436" y="3649"/>
              <a:ext cx="1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15" name="Rectangle 811"/>
            <p:cNvSpPr>
              <a:spLocks noChangeArrowheads="1"/>
            </p:cNvSpPr>
            <p:nvPr/>
          </p:nvSpPr>
          <p:spPr bwMode="auto">
            <a:xfrm>
              <a:off x="296" y="3652"/>
              <a:ext cx="10" cy="14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16" name="Line 812"/>
            <p:cNvSpPr>
              <a:spLocks noChangeShapeType="1"/>
            </p:cNvSpPr>
            <p:nvPr/>
          </p:nvSpPr>
          <p:spPr bwMode="auto">
            <a:xfrm>
              <a:off x="296" y="3652"/>
              <a:ext cx="0" cy="14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17" name="Rectangle 813"/>
            <p:cNvSpPr>
              <a:spLocks noChangeArrowheads="1"/>
            </p:cNvSpPr>
            <p:nvPr/>
          </p:nvSpPr>
          <p:spPr bwMode="auto">
            <a:xfrm>
              <a:off x="3496" y="3652"/>
              <a:ext cx="3" cy="14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18" name="Line 814"/>
            <p:cNvSpPr>
              <a:spLocks noChangeShapeType="1"/>
            </p:cNvSpPr>
            <p:nvPr/>
          </p:nvSpPr>
          <p:spPr bwMode="auto">
            <a:xfrm>
              <a:off x="3496" y="3652"/>
              <a:ext cx="0" cy="14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19" name="Rectangle 815"/>
            <p:cNvSpPr>
              <a:spLocks noChangeArrowheads="1"/>
            </p:cNvSpPr>
            <p:nvPr/>
          </p:nvSpPr>
          <p:spPr bwMode="auto">
            <a:xfrm>
              <a:off x="4416" y="3652"/>
              <a:ext cx="4" cy="14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20" name="Line 816"/>
            <p:cNvSpPr>
              <a:spLocks noChangeShapeType="1"/>
            </p:cNvSpPr>
            <p:nvPr/>
          </p:nvSpPr>
          <p:spPr bwMode="auto">
            <a:xfrm>
              <a:off x="4416" y="3652"/>
              <a:ext cx="0" cy="14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21" name="Rectangle 817"/>
            <p:cNvSpPr>
              <a:spLocks noChangeArrowheads="1"/>
            </p:cNvSpPr>
            <p:nvPr/>
          </p:nvSpPr>
          <p:spPr bwMode="auto">
            <a:xfrm>
              <a:off x="5436" y="3652"/>
              <a:ext cx="10" cy="14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22" name="Line 818"/>
            <p:cNvSpPr>
              <a:spLocks noChangeShapeType="1"/>
            </p:cNvSpPr>
            <p:nvPr/>
          </p:nvSpPr>
          <p:spPr bwMode="auto">
            <a:xfrm>
              <a:off x="5436" y="3652"/>
              <a:ext cx="0" cy="14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23" name="Rectangle 819"/>
            <p:cNvSpPr>
              <a:spLocks noChangeArrowheads="1"/>
            </p:cNvSpPr>
            <p:nvPr/>
          </p:nvSpPr>
          <p:spPr bwMode="auto">
            <a:xfrm>
              <a:off x="326" y="3824"/>
              <a:ext cx="64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73524" name="Rectangle 820"/>
            <p:cNvSpPr>
              <a:spLocks noChangeArrowheads="1"/>
            </p:cNvSpPr>
            <p:nvPr/>
          </p:nvSpPr>
          <p:spPr bwMode="auto">
            <a:xfrm>
              <a:off x="3522" y="3824"/>
              <a:ext cx="64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73525" name="Rectangle 821"/>
            <p:cNvSpPr>
              <a:spLocks noChangeArrowheads="1"/>
            </p:cNvSpPr>
            <p:nvPr/>
          </p:nvSpPr>
          <p:spPr bwMode="auto">
            <a:xfrm>
              <a:off x="4442" y="3824"/>
              <a:ext cx="64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</a:rPr>
                <a:t> </a:t>
              </a:r>
              <a:endParaRPr lang="de-DE"/>
            </a:p>
          </p:txBody>
        </p:sp>
        <p:sp>
          <p:nvSpPr>
            <p:cNvPr id="73526" name="Rectangle 822"/>
            <p:cNvSpPr>
              <a:spLocks noChangeArrowheads="1"/>
            </p:cNvSpPr>
            <p:nvPr/>
          </p:nvSpPr>
          <p:spPr bwMode="auto">
            <a:xfrm>
              <a:off x="296" y="3797"/>
              <a:ext cx="10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27" name="Line 823"/>
            <p:cNvSpPr>
              <a:spLocks noChangeShapeType="1"/>
            </p:cNvSpPr>
            <p:nvPr/>
          </p:nvSpPr>
          <p:spPr bwMode="auto">
            <a:xfrm>
              <a:off x="296" y="3797"/>
              <a:ext cx="1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28" name="Rectangle 824"/>
            <p:cNvSpPr>
              <a:spLocks noChangeArrowheads="1"/>
            </p:cNvSpPr>
            <p:nvPr/>
          </p:nvSpPr>
          <p:spPr bwMode="auto">
            <a:xfrm>
              <a:off x="306" y="3797"/>
              <a:ext cx="3190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29" name="Line 825"/>
            <p:cNvSpPr>
              <a:spLocks noChangeShapeType="1"/>
            </p:cNvSpPr>
            <p:nvPr/>
          </p:nvSpPr>
          <p:spPr bwMode="auto">
            <a:xfrm>
              <a:off x="306" y="3797"/>
              <a:ext cx="319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0" name="Rectangle 826"/>
            <p:cNvSpPr>
              <a:spLocks noChangeArrowheads="1"/>
            </p:cNvSpPr>
            <p:nvPr/>
          </p:nvSpPr>
          <p:spPr bwMode="auto">
            <a:xfrm>
              <a:off x="3496" y="3797"/>
              <a:ext cx="3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1" name="Line 827"/>
            <p:cNvSpPr>
              <a:spLocks noChangeShapeType="1"/>
            </p:cNvSpPr>
            <p:nvPr/>
          </p:nvSpPr>
          <p:spPr bwMode="auto">
            <a:xfrm>
              <a:off x="3496" y="3797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2" name="Line 828"/>
            <p:cNvSpPr>
              <a:spLocks noChangeShapeType="1"/>
            </p:cNvSpPr>
            <p:nvPr/>
          </p:nvSpPr>
          <p:spPr bwMode="auto">
            <a:xfrm>
              <a:off x="3496" y="379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3" name="Rectangle 829"/>
            <p:cNvSpPr>
              <a:spLocks noChangeArrowheads="1"/>
            </p:cNvSpPr>
            <p:nvPr/>
          </p:nvSpPr>
          <p:spPr bwMode="auto">
            <a:xfrm>
              <a:off x="3499" y="3797"/>
              <a:ext cx="917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4" name="Line 830"/>
            <p:cNvSpPr>
              <a:spLocks noChangeShapeType="1"/>
            </p:cNvSpPr>
            <p:nvPr/>
          </p:nvSpPr>
          <p:spPr bwMode="auto">
            <a:xfrm>
              <a:off x="3499" y="3797"/>
              <a:ext cx="91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5" name="Rectangle 831"/>
            <p:cNvSpPr>
              <a:spLocks noChangeArrowheads="1"/>
            </p:cNvSpPr>
            <p:nvPr/>
          </p:nvSpPr>
          <p:spPr bwMode="auto">
            <a:xfrm>
              <a:off x="4416" y="3797"/>
              <a:ext cx="4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6" name="Line 832"/>
            <p:cNvSpPr>
              <a:spLocks noChangeShapeType="1"/>
            </p:cNvSpPr>
            <p:nvPr/>
          </p:nvSpPr>
          <p:spPr bwMode="auto">
            <a:xfrm>
              <a:off x="4416" y="3797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7" name="Line 833"/>
            <p:cNvSpPr>
              <a:spLocks noChangeShapeType="1"/>
            </p:cNvSpPr>
            <p:nvPr/>
          </p:nvSpPr>
          <p:spPr bwMode="auto">
            <a:xfrm>
              <a:off x="4416" y="3797"/>
              <a:ext cx="0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8" name="Rectangle 834"/>
            <p:cNvSpPr>
              <a:spLocks noChangeArrowheads="1"/>
            </p:cNvSpPr>
            <p:nvPr/>
          </p:nvSpPr>
          <p:spPr bwMode="auto">
            <a:xfrm>
              <a:off x="4420" y="3797"/>
              <a:ext cx="1016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39" name="Line 835"/>
            <p:cNvSpPr>
              <a:spLocks noChangeShapeType="1"/>
            </p:cNvSpPr>
            <p:nvPr/>
          </p:nvSpPr>
          <p:spPr bwMode="auto">
            <a:xfrm>
              <a:off x="4420" y="3797"/>
              <a:ext cx="101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0" name="Rectangle 836"/>
            <p:cNvSpPr>
              <a:spLocks noChangeArrowheads="1"/>
            </p:cNvSpPr>
            <p:nvPr/>
          </p:nvSpPr>
          <p:spPr bwMode="auto">
            <a:xfrm>
              <a:off x="5436" y="3797"/>
              <a:ext cx="10" cy="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1" name="Line 837"/>
            <p:cNvSpPr>
              <a:spLocks noChangeShapeType="1"/>
            </p:cNvSpPr>
            <p:nvPr/>
          </p:nvSpPr>
          <p:spPr bwMode="auto">
            <a:xfrm>
              <a:off x="5436" y="3797"/>
              <a:ext cx="1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2" name="Rectangle 838"/>
            <p:cNvSpPr>
              <a:spLocks noChangeArrowheads="1"/>
            </p:cNvSpPr>
            <p:nvPr/>
          </p:nvSpPr>
          <p:spPr bwMode="auto">
            <a:xfrm>
              <a:off x="296" y="3800"/>
              <a:ext cx="10" cy="14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3" name="Line 839"/>
            <p:cNvSpPr>
              <a:spLocks noChangeShapeType="1"/>
            </p:cNvSpPr>
            <p:nvPr/>
          </p:nvSpPr>
          <p:spPr bwMode="auto">
            <a:xfrm>
              <a:off x="296" y="3800"/>
              <a:ext cx="0" cy="1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4" name="Rectangle 840"/>
            <p:cNvSpPr>
              <a:spLocks noChangeArrowheads="1"/>
            </p:cNvSpPr>
            <p:nvPr/>
          </p:nvSpPr>
          <p:spPr bwMode="auto">
            <a:xfrm>
              <a:off x="296" y="3942"/>
              <a:ext cx="3200" cy="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5" name="Line 841"/>
            <p:cNvSpPr>
              <a:spLocks noChangeShapeType="1"/>
            </p:cNvSpPr>
            <p:nvPr/>
          </p:nvSpPr>
          <p:spPr bwMode="auto">
            <a:xfrm>
              <a:off x="296" y="3942"/>
              <a:ext cx="320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6" name="Rectangle 842"/>
            <p:cNvSpPr>
              <a:spLocks noChangeArrowheads="1"/>
            </p:cNvSpPr>
            <p:nvPr/>
          </p:nvSpPr>
          <p:spPr bwMode="auto">
            <a:xfrm>
              <a:off x="3496" y="3800"/>
              <a:ext cx="3" cy="14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7" name="Line 843"/>
            <p:cNvSpPr>
              <a:spLocks noChangeShapeType="1"/>
            </p:cNvSpPr>
            <p:nvPr/>
          </p:nvSpPr>
          <p:spPr bwMode="auto">
            <a:xfrm>
              <a:off x="3496" y="3800"/>
              <a:ext cx="0" cy="1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8" name="Rectangle 844"/>
            <p:cNvSpPr>
              <a:spLocks noChangeArrowheads="1"/>
            </p:cNvSpPr>
            <p:nvPr/>
          </p:nvSpPr>
          <p:spPr bwMode="auto">
            <a:xfrm>
              <a:off x="3496" y="3942"/>
              <a:ext cx="3" cy="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49" name="Line 845"/>
            <p:cNvSpPr>
              <a:spLocks noChangeShapeType="1"/>
            </p:cNvSpPr>
            <p:nvPr/>
          </p:nvSpPr>
          <p:spPr bwMode="auto">
            <a:xfrm>
              <a:off x="3496" y="3942"/>
              <a:ext cx="3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0" name="Line 846"/>
            <p:cNvSpPr>
              <a:spLocks noChangeShapeType="1"/>
            </p:cNvSpPr>
            <p:nvPr/>
          </p:nvSpPr>
          <p:spPr bwMode="auto">
            <a:xfrm>
              <a:off x="3496" y="394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1" name="Rectangle 847"/>
            <p:cNvSpPr>
              <a:spLocks noChangeArrowheads="1"/>
            </p:cNvSpPr>
            <p:nvPr/>
          </p:nvSpPr>
          <p:spPr bwMode="auto">
            <a:xfrm>
              <a:off x="3499" y="3942"/>
              <a:ext cx="917" cy="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2" name="Line 848"/>
            <p:cNvSpPr>
              <a:spLocks noChangeShapeType="1"/>
            </p:cNvSpPr>
            <p:nvPr/>
          </p:nvSpPr>
          <p:spPr bwMode="auto">
            <a:xfrm>
              <a:off x="3499" y="3942"/>
              <a:ext cx="91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3" name="Rectangle 849"/>
            <p:cNvSpPr>
              <a:spLocks noChangeArrowheads="1"/>
            </p:cNvSpPr>
            <p:nvPr/>
          </p:nvSpPr>
          <p:spPr bwMode="auto">
            <a:xfrm>
              <a:off x="4416" y="3800"/>
              <a:ext cx="4" cy="14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4" name="Line 850"/>
            <p:cNvSpPr>
              <a:spLocks noChangeShapeType="1"/>
            </p:cNvSpPr>
            <p:nvPr/>
          </p:nvSpPr>
          <p:spPr bwMode="auto">
            <a:xfrm>
              <a:off x="4416" y="3800"/>
              <a:ext cx="0" cy="1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5" name="Rectangle 851"/>
            <p:cNvSpPr>
              <a:spLocks noChangeArrowheads="1"/>
            </p:cNvSpPr>
            <p:nvPr/>
          </p:nvSpPr>
          <p:spPr bwMode="auto">
            <a:xfrm>
              <a:off x="4416" y="3942"/>
              <a:ext cx="4" cy="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6" name="Line 852"/>
            <p:cNvSpPr>
              <a:spLocks noChangeShapeType="1"/>
            </p:cNvSpPr>
            <p:nvPr/>
          </p:nvSpPr>
          <p:spPr bwMode="auto">
            <a:xfrm>
              <a:off x="4416" y="3942"/>
              <a:ext cx="4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7" name="Line 853"/>
            <p:cNvSpPr>
              <a:spLocks noChangeShapeType="1"/>
            </p:cNvSpPr>
            <p:nvPr/>
          </p:nvSpPr>
          <p:spPr bwMode="auto">
            <a:xfrm>
              <a:off x="4416" y="3942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8" name="Rectangle 854"/>
            <p:cNvSpPr>
              <a:spLocks noChangeArrowheads="1"/>
            </p:cNvSpPr>
            <p:nvPr/>
          </p:nvSpPr>
          <p:spPr bwMode="auto">
            <a:xfrm>
              <a:off x="4420" y="3942"/>
              <a:ext cx="1016" cy="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59" name="Line 855"/>
            <p:cNvSpPr>
              <a:spLocks noChangeShapeType="1"/>
            </p:cNvSpPr>
            <p:nvPr/>
          </p:nvSpPr>
          <p:spPr bwMode="auto">
            <a:xfrm>
              <a:off x="4420" y="3942"/>
              <a:ext cx="101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60" name="Rectangle 856"/>
            <p:cNvSpPr>
              <a:spLocks noChangeArrowheads="1"/>
            </p:cNvSpPr>
            <p:nvPr/>
          </p:nvSpPr>
          <p:spPr bwMode="auto">
            <a:xfrm>
              <a:off x="5436" y="3800"/>
              <a:ext cx="10" cy="14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61" name="Line 857"/>
            <p:cNvSpPr>
              <a:spLocks noChangeShapeType="1"/>
            </p:cNvSpPr>
            <p:nvPr/>
          </p:nvSpPr>
          <p:spPr bwMode="auto">
            <a:xfrm>
              <a:off x="5436" y="3800"/>
              <a:ext cx="0" cy="14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62" name="Rectangle 858"/>
            <p:cNvSpPr>
              <a:spLocks noChangeArrowheads="1"/>
            </p:cNvSpPr>
            <p:nvPr/>
          </p:nvSpPr>
          <p:spPr bwMode="auto">
            <a:xfrm>
              <a:off x="5436" y="3942"/>
              <a:ext cx="10" cy="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563" name="Line 859"/>
            <p:cNvSpPr>
              <a:spLocks noChangeShapeType="1"/>
            </p:cNvSpPr>
            <p:nvPr/>
          </p:nvSpPr>
          <p:spPr bwMode="auto">
            <a:xfrm>
              <a:off x="5436" y="3942"/>
              <a:ext cx="1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2400" dirty="0" smtClean="0"/>
              <a:t>Software-Life-Cycle </a:t>
            </a:r>
            <a:br>
              <a:rPr lang="de-DE" sz="2400" dirty="0" smtClean="0"/>
            </a:br>
            <a:r>
              <a:rPr lang="de-DE" sz="2400" dirty="0" smtClean="0"/>
              <a:t>(</a:t>
            </a:r>
            <a:r>
              <a:rPr lang="de-DE" sz="2400" dirty="0" err="1"/>
              <a:t>Pomberger</a:t>
            </a:r>
            <a:r>
              <a:rPr lang="de-DE" sz="2400" dirty="0"/>
              <a:t>/</a:t>
            </a:r>
            <a:r>
              <a:rPr lang="de-DE" sz="2400" dirty="0" err="1"/>
              <a:t>Blaschek</a:t>
            </a:r>
            <a:r>
              <a:rPr lang="de-DE" sz="2400" dirty="0"/>
              <a:t>, 1993, S. 218)</a:t>
            </a:r>
          </a:p>
        </p:txBody>
      </p:sp>
      <p:sp>
        <p:nvSpPr>
          <p:cNvPr id="36867" name="Oval 3"/>
          <p:cNvSpPr>
            <a:spLocks noChangeArrowheads="1"/>
          </p:cNvSpPr>
          <p:nvPr/>
        </p:nvSpPr>
        <p:spPr bwMode="auto">
          <a:xfrm>
            <a:off x="2084388" y="1485900"/>
            <a:ext cx="4537075" cy="4454525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5661025" y="1582738"/>
            <a:ext cx="1782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latin typeface="Times New Roman" pitchFamily="18" charset="0"/>
              </a:rPr>
              <a:t>grobe</a:t>
            </a:r>
            <a:r>
              <a:rPr lang="de-DE" sz="1200" b="1">
                <a:latin typeface="Times New Roman" pitchFamily="18" charset="0"/>
              </a:rPr>
              <a:t> Projektidee </a:t>
            </a:r>
            <a:r>
              <a:rPr lang="de-DE" sz="1200">
                <a:latin typeface="Times New Roman" pitchFamily="18" charset="0"/>
              </a:rPr>
              <a:t>mit </a:t>
            </a:r>
            <a:br>
              <a:rPr lang="de-DE" sz="1200">
                <a:latin typeface="Times New Roman" pitchFamily="18" charset="0"/>
              </a:rPr>
            </a:br>
            <a:r>
              <a:rPr lang="de-DE" sz="1200">
                <a:latin typeface="Times New Roman" pitchFamily="18" charset="0"/>
              </a:rPr>
              <a:t>       Problembeschreibung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6715125" y="2725738"/>
            <a:ext cx="23209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Machbarkeitsanalyse </a:t>
            </a:r>
            <a:r>
              <a:rPr lang="de-DE" sz="1200">
                <a:latin typeface="Times New Roman" pitchFamily="18" charset="0"/>
              </a:rPr>
              <a:t>mit grobem</a:t>
            </a:r>
            <a:br>
              <a:rPr lang="de-DE" sz="1200">
                <a:latin typeface="Times New Roman" pitchFamily="18" charset="0"/>
              </a:rPr>
            </a:br>
            <a:r>
              <a:rPr lang="de-DE" sz="1200">
                <a:latin typeface="Times New Roman" pitchFamily="18" charset="0"/>
              </a:rPr>
              <a:t>Lösungskonzept, Benutzer-</a:t>
            </a:r>
            <a:br>
              <a:rPr lang="de-DE" sz="1200">
                <a:latin typeface="Times New Roman" pitchFamily="18" charset="0"/>
              </a:rPr>
            </a:br>
            <a:r>
              <a:rPr lang="de-DE" sz="1200">
                <a:latin typeface="Times New Roman" pitchFamily="18" charset="0"/>
              </a:rPr>
              <a:t>anforderungen, Projekt- und </a:t>
            </a:r>
            <a:br>
              <a:rPr lang="de-DE" sz="1200">
                <a:latin typeface="Times New Roman" pitchFamily="18" charset="0"/>
              </a:rPr>
            </a:br>
            <a:r>
              <a:rPr lang="de-DE" sz="1200">
                <a:latin typeface="Times New Roman" pitchFamily="18" charset="0"/>
              </a:rPr>
              <a:t>Ressourcenplan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6465888" y="4070350"/>
            <a:ext cx="25209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sz="1200" b="1">
                <a:latin typeface="Times New Roman" pitchFamily="18" charset="0"/>
              </a:rPr>
              <a:t>Pflichtenheft </a:t>
            </a:r>
            <a:r>
              <a:rPr lang="de-DE" sz="1200">
                <a:latin typeface="Times New Roman" pitchFamily="18" charset="0"/>
              </a:rPr>
              <a:t>(Spezifikation des </a:t>
            </a:r>
            <a:br>
              <a:rPr lang="de-DE" sz="1200">
                <a:latin typeface="Times New Roman" pitchFamily="18" charset="0"/>
              </a:rPr>
            </a:br>
            <a:r>
              <a:rPr lang="de-DE" sz="1200">
                <a:latin typeface="Times New Roman" pitchFamily="18" charset="0"/>
              </a:rPr>
              <a:t>erforderlichen Funktionsumfangs),</a:t>
            </a:r>
            <a:br>
              <a:rPr lang="de-DE" sz="1200">
                <a:latin typeface="Times New Roman" pitchFamily="18" charset="0"/>
              </a:rPr>
            </a:br>
            <a:r>
              <a:rPr lang="de-DE" sz="1200">
                <a:latin typeface="Times New Roman" pitchFamily="18" charset="0"/>
              </a:rPr>
              <a:t>genauer Projekt- und Ressourcenplan)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5908675" y="5351463"/>
            <a:ext cx="3100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Beschreibung der Systemarchitektur,  </a:t>
            </a:r>
          </a:p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der Modulstruktur und  grobe Datenmodelle</a:t>
            </a: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1019175" y="5624513"/>
            <a:ext cx="23828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sz="1200" b="1">
                <a:latin typeface="Times New Roman" pitchFamily="18" charset="0"/>
              </a:rPr>
              <a:t>Algorithmische Struktur der </a:t>
            </a:r>
          </a:p>
          <a:p>
            <a:pPr algn="ctr" defTabSz="762000" eaLnBrk="0" hangingPunct="0"/>
            <a:r>
              <a:rPr lang="de-DE" sz="1200" b="1">
                <a:latin typeface="Times New Roman" pitchFamily="18" charset="0"/>
              </a:rPr>
              <a:t>Softwaremodule,</a:t>
            </a:r>
            <a:br>
              <a:rPr lang="de-DE" sz="1200" b="1">
                <a:latin typeface="Times New Roman" pitchFamily="18" charset="0"/>
              </a:rPr>
            </a:br>
            <a:r>
              <a:rPr lang="de-DE" sz="1200" b="1">
                <a:latin typeface="Times New Roman" pitchFamily="18" charset="0"/>
              </a:rPr>
              <a:t>detaillierte logische Datenmodelle</a:t>
            </a: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223838" y="4476750"/>
            <a:ext cx="18065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sz="1200" b="1">
                <a:latin typeface="Times New Roman" pitchFamily="18" charset="0"/>
              </a:rPr>
              <a:t>Ausführbare </a:t>
            </a:r>
            <a:r>
              <a:rPr lang="de-DE" sz="1200">
                <a:latin typeface="Times New Roman" pitchFamily="18" charset="0"/>
              </a:rPr>
              <a:t>und einzeln </a:t>
            </a:r>
          </a:p>
          <a:p>
            <a:pPr algn="ctr" defTabSz="762000" eaLnBrk="0" hangingPunct="0"/>
            <a:r>
              <a:rPr lang="de-DE" sz="1200">
                <a:latin typeface="Times New Roman" pitchFamily="18" charset="0"/>
              </a:rPr>
              <a:t>getestete</a:t>
            </a:r>
            <a:r>
              <a:rPr lang="de-DE" sz="1200" b="1">
                <a:latin typeface="Times New Roman" pitchFamily="18" charset="0"/>
              </a:rPr>
              <a:t> Programme </a:t>
            </a:r>
          </a:p>
          <a:p>
            <a:pPr algn="ctr" defTabSz="762000" eaLnBrk="0" hangingPunct="0"/>
            <a:r>
              <a:rPr lang="de-DE" sz="1200">
                <a:latin typeface="Times New Roman" pitchFamily="18" charset="0"/>
              </a:rPr>
              <a:t>incl.</a:t>
            </a:r>
            <a:r>
              <a:rPr lang="de-DE" sz="1200" b="1">
                <a:latin typeface="Times New Roman" pitchFamily="18" charset="0"/>
              </a:rPr>
              <a:t> Dokumentation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92075" y="2898775"/>
            <a:ext cx="1717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Integriertes System </a:t>
            </a:r>
            <a:r>
              <a:rPr lang="de-DE" sz="1200">
                <a:latin typeface="Times New Roman" pitchFamily="18" charset="0"/>
              </a:rPr>
              <a:t>und</a:t>
            </a:r>
            <a:br>
              <a:rPr lang="de-DE" sz="1200">
                <a:latin typeface="Times New Roman" pitchFamily="18" charset="0"/>
              </a:rPr>
            </a:br>
            <a:r>
              <a:rPr lang="de-DE" sz="1200">
                <a:latin typeface="Times New Roman" pitchFamily="18" charset="0"/>
              </a:rPr>
              <a:t>qualitätsgesicherte </a:t>
            </a:r>
          </a:p>
          <a:p>
            <a:pPr defTabSz="762000" eaLnBrk="0" hangingPunct="0"/>
            <a:r>
              <a:rPr lang="de-DE" sz="1200">
                <a:latin typeface="Times New Roman" pitchFamily="18" charset="0"/>
              </a:rPr>
              <a:t>Programme und </a:t>
            </a:r>
          </a:p>
          <a:p>
            <a:pPr defTabSz="762000" eaLnBrk="0" hangingPunct="0"/>
            <a:r>
              <a:rPr lang="de-DE" sz="1200">
                <a:latin typeface="Times New Roman" pitchFamily="18" charset="0"/>
              </a:rPr>
              <a:t>Dokumentation</a:t>
            </a: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971550" y="1635125"/>
            <a:ext cx="2111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sz="1200" b="1">
                <a:latin typeface="Times New Roman" pitchFamily="18" charset="0"/>
              </a:rPr>
              <a:t>Fehler,  neue Anforderungen </a:t>
            </a:r>
          </a:p>
          <a:p>
            <a:pPr algn="ctr" defTabSz="762000" eaLnBrk="0" hangingPunct="0"/>
            <a:r>
              <a:rPr lang="de-DE" sz="1200" b="1">
                <a:latin typeface="Times New Roman" pitchFamily="18" charset="0"/>
              </a:rPr>
              <a:t>der Anwender</a:t>
            </a:r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5570538" y="2154238"/>
            <a:ext cx="1697037" cy="552450"/>
          </a:xfrm>
          <a:prstGeom prst="roundRect">
            <a:avLst>
              <a:gd name="adj" fmla="val 12486"/>
            </a:avLst>
          </a:prstGeom>
          <a:solidFill>
            <a:srgbClr val="F1F2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de-DE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5805488" y="3490913"/>
            <a:ext cx="1697037" cy="549275"/>
          </a:xfrm>
          <a:prstGeom prst="roundRect">
            <a:avLst>
              <a:gd name="adj" fmla="val 12486"/>
            </a:avLst>
          </a:prstGeom>
          <a:solidFill>
            <a:srgbClr val="F1F2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de-DE"/>
          </a:p>
        </p:txBody>
      </p:sp>
      <p:sp>
        <p:nvSpPr>
          <p:cNvPr id="36878" name="AutoShape 14"/>
          <p:cNvSpPr>
            <a:spLocks noChangeArrowheads="1"/>
          </p:cNvSpPr>
          <p:nvPr/>
        </p:nvSpPr>
        <p:spPr bwMode="auto">
          <a:xfrm>
            <a:off x="5138738" y="4741863"/>
            <a:ext cx="1697037" cy="550862"/>
          </a:xfrm>
          <a:prstGeom prst="roundRect">
            <a:avLst>
              <a:gd name="adj" fmla="val 12486"/>
            </a:avLst>
          </a:prstGeom>
          <a:solidFill>
            <a:srgbClr val="F1F2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de-DE"/>
          </a:p>
        </p:txBody>
      </p:sp>
      <p:sp>
        <p:nvSpPr>
          <p:cNvPr id="36879" name="AutoShape 15"/>
          <p:cNvSpPr>
            <a:spLocks noChangeArrowheads="1"/>
          </p:cNvSpPr>
          <p:nvPr/>
        </p:nvSpPr>
        <p:spPr bwMode="auto">
          <a:xfrm>
            <a:off x="3424238" y="5621338"/>
            <a:ext cx="1698625" cy="550862"/>
          </a:xfrm>
          <a:prstGeom prst="roundRect">
            <a:avLst>
              <a:gd name="adj" fmla="val 12486"/>
            </a:avLst>
          </a:prstGeom>
          <a:solidFill>
            <a:srgbClr val="F1F2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de-DE"/>
          </a:p>
        </p:txBody>
      </p:sp>
      <p:sp>
        <p:nvSpPr>
          <p:cNvPr id="36880" name="AutoShape 16"/>
          <p:cNvSpPr>
            <a:spLocks noChangeArrowheads="1"/>
          </p:cNvSpPr>
          <p:nvPr/>
        </p:nvSpPr>
        <p:spPr bwMode="auto">
          <a:xfrm>
            <a:off x="1470025" y="2154238"/>
            <a:ext cx="1697038" cy="552450"/>
          </a:xfrm>
          <a:prstGeom prst="roundRect">
            <a:avLst>
              <a:gd name="adj" fmla="val 12486"/>
            </a:avLst>
          </a:prstGeom>
          <a:solidFill>
            <a:srgbClr val="F1F2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de-DE"/>
          </a:p>
        </p:txBody>
      </p:sp>
      <p:sp>
        <p:nvSpPr>
          <p:cNvPr id="36881" name="AutoShape 17"/>
          <p:cNvSpPr>
            <a:spLocks noChangeArrowheads="1"/>
          </p:cNvSpPr>
          <p:nvPr/>
        </p:nvSpPr>
        <p:spPr bwMode="auto">
          <a:xfrm>
            <a:off x="1216025" y="3490913"/>
            <a:ext cx="1697038" cy="549275"/>
          </a:xfrm>
          <a:prstGeom prst="roundRect">
            <a:avLst>
              <a:gd name="adj" fmla="val 12486"/>
            </a:avLst>
          </a:prstGeom>
          <a:solidFill>
            <a:srgbClr val="F1F2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de-DE"/>
          </a:p>
        </p:txBody>
      </p:sp>
      <p:sp>
        <p:nvSpPr>
          <p:cNvPr id="36882" name="AutoShape 18"/>
          <p:cNvSpPr>
            <a:spLocks noChangeArrowheads="1"/>
          </p:cNvSpPr>
          <p:nvPr/>
        </p:nvSpPr>
        <p:spPr bwMode="auto">
          <a:xfrm>
            <a:off x="1866900" y="4741863"/>
            <a:ext cx="1698625" cy="550862"/>
          </a:xfrm>
          <a:prstGeom prst="roundRect">
            <a:avLst>
              <a:gd name="adj" fmla="val 12486"/>
            </a:avLst>
          </a:prstGeom>
          <a:solidFill>
            <a:srgbClr val="F1F2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de-DE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5892800" y="2070100"/>
            <a:ext cx="117475" cy="93663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 flipH="1">
            <a:off x="5138738" y="5734050"/>
            <a:ext cx="149225" cy="6508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6885" name="Line 21"/>
          <p:cNvSpPr>
            <a:spLocks noChangeShapeType="1"/>
          </p:cNvSpPr>
          <p:nvPr/>
        </p:nvSpPr>
        <p:spPr bwMode="auto">
          <a:xfrm>
            <a:off x="6597650" y="3333750"/>
            <a:ext cx="17463" cy="17303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6886" name="Line 22"/>
          <p:cNvSpPr>
            <a:spLocks noChangeShapeType="1"/>
          </p:cNvSpPr>
          <p:nvPr/>
        </p:nvSpPr>
        <p:spPr bwMode="auto">
          <a:xfrm flipH="1">
            <a:off x="6370638" y="4591050"/>
            <a:ext cx="58737" cy="1397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 flipV="1">
            <a:off x="3641725" y="1546225"/>
            <a:ext cx="103188" cy="4127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6888" name="Line 24"/>
          <p:cNvSpPr>
            <a:spLocks noChangeShapeType="1"/>
          </p:cNvSpPr>
          <p:nvPr/>
        </p:nvSpPr>
        <p:spPr bwMode="auto">
          <a:xfrm flipH="1" flipV="1">
            <a:off x="2786063" y="5284788"/>
            <a:ext cx="76200" cy="8413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6889" name="Line 25"/>
          <p:cNvSpPr>
            <a:spLocks noChangeShapeType="1"/>
          </p:cNvSpPr>
          <p:nvPr/>
        </p:nvSpPr>
        <p:spPr bwMode="auto">
          <a:xfrm flipH="1" flipV="1">
            <a:off x="2097088" y="4022725"/>
            <a:ext cx="33337" cy="144463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6890" name="Line 26"/>
          <p:cNvSpPr>
            <a:spLocks noChangeShapeType="1"/>
          </p:cNvSpPr>
          <p:nvPr/>
        </p:nvSpPr>
        <p:spPr bwMode="auto">
          <a:xfrm flipV="1">
            <a:off x="2286000" y="2706688"/>
            <a:ext cx="38100" cy="8731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6891" name="Rectangle 27"/>
          <p:cNvSpPr>
            <a:spLocks noChangeArrowheads="1"/>
          </p:cNvSpPr>
          <p:nvPr/>
        </p:nvSpPr>
        <p:spPr bwMode="auto">
          <a:xfrm>
            <a:off x="1636713" y="2130425"/>
            <a:ext cx="134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Betrieb und</a:t>
            </a:r>
          </a:p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Wartung</a:t>
            </a:r>
          </a:p>
        </p:txBody>
      </p:sp>
      <p:sp>
        <p:nvSpPr>
          <p:cNvPr id="36892" name="Rectangle 28"/>
          <p:cNvSpPr>
            <a:spLocks noChangeArrowheads="1"/>
          </p:cNvSpPr>
          <p:nvPr/>
        </p:nvSpPr>
        <p:spPr bwMode="auto">
          <a:xfrm>
            <a:off x="1760538" y="3587750"/>
            <a:ext cx="60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b="1">
                <a:latin typeface="Times New Roman" pitchFamily="18" charset="0"/>
              </a:rPr>
              <a:t>Test</a:t>
            </a:r>
          </a:p>
        </p:txBody>
      </p:sp>
      <p:sp>
        <p:nvSpPr>
          <p:cNvPr id="36893" name="Rectangle 29"/>
          <p:cNvSpPr>
            <a:spLocks noChangeArrowheads="1"/>
          </p:cNvSpPr>
          <p:nvPr/>
        </p:nvSpPr>
        <p:spPr bwMode="auto">
          <a:xfrm>
            <a:off x="2112963" y="4702175"/>
            <a:ext cx="125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Implemen-</a:t>
            </a:r>
          </a:p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tierung</a:t>
            </a:r>
          </a:p>
        </p:txBody>
      </p:sp>
      <p:sp>
        <p:nvSpPr>
          <p:cNvPr id="36894" name="Rectangle 30"/>
          <p:cNvSpPr>
            <a:spLocks noChangeArrowheads="1"/>
          </p:cNvSpPr>
          <p:nvPr/>
        </p:nvSpPr>
        <p:spPr bwMode="auto">
          <a:xfrm>
            <a:off x="5913438" y="2120900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Problem-</a:t>
            </a:r>
          </a:p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analyse</a:t>
            </a:r>
          </a:p>
        </p:txBody>
      </p:sp>
      <p:sp>
        <p:nvSpPr>
          <p:cNvPr id="36895" name="Rectangle 31"/>
          <p:cNvSpPr>
            <a:spLocks noChangeArrowheads="1"/>
          </p:cNvSpPr>
          <p:nvPr/>
        </p:nvSpPr>
        <p:spPr bwMode="auto">
          <a:xfrm>
            <a:off x="5846763" y="3463925"/>
            <a:ext cx="163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Anforderungs-</a:t>
            </a:r>
          </a:p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definition</a:t>
            </a:r>
          </a:p>
        </p:txBody>
      </p:sp>
      <p:sp>
        <p:nvSpPr>
          <p:cNvPr id="36896" name="Rectangle 32"/>
          <p:cNvSpPr>
            <a:spLocks noChangeArrowheads="1"/>
          </p:cNvSpPr>
          <p:nvPr/>
        </p:nvSpPr>
        <p:spPr bwMode="auto">
          <a:xfrm>
            <a:off x="5551488" y="4692650"/>
            <a:ext cx="958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System-</a:t>
            </a:r>
          </a:p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entwurf</a:t>
            </a:r>
          </a:p>
        </p:txBody>
      </p:sp>
      <p:sp>
        <p:nvSpPr>
          <p:cNvPr id="36897" name="Rectangle 33"/>
          <p:cNvSpPr>
            <a:spLocks noChangeArrowheads="1"/>
          </p:cNvSpPr>
          <p:nvPr/>
        </p:nvSpPr>
        <p:spPr bwMode="auto">
          <a:xfrm>
            <a:off x="3798888" y="5586413"/>
            <a:ext cx="958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Modul-</a:t>
            </a:r>
          </a:p>
          <a:p>
            <a:pPr algn="ctr" defTabSz="762000" eaLnBrk="0" hangingPunct="0"/>
            <a:r>
              <a:rPr lang="de-DE" b="1">
                <a:latin typeface="Times New Roman" pitchFamily="18" charset="0"/>
              </a:rPr>
              <a:t>entwurf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3552825" y="1052513"/>
            <a:ext cx="1852613" cy="855662"/>
            <a:chOff x="2193" y="734"/>
            <a:chExt cx="1167" cy="539"/>
          </a:xfrm>
        </p:grpSpPr>
        <p:sp>
          <p:nvSpPr>
            <p:cNvPr id="36899" name="Freeform 35"/>
            <p:cNvSpPr>
              <a:spLocks/>
            </p:cNvSpPr>
            <p:nvPr/>
          </p:nvSpPr>
          <p:spPr bwMode="auto">
            <a:xfrm>
              <a:off x="2193" y="734"/>
              <a:ext cx="1167" cy="539"/>
            </a:xfrm>
            <a:custGeom>
              <a:avLst/>
              <a:gdLst/>
              <a:ahLst/>
              <a:cxnLst>
                <a:cxn ang="0">
                  <a:pos x="20" y="124"/>
                </a:cxn>
                <a:cxn ang="0">
                  <a:pos x="384" y="35"/>
                </a:cxn>
                <a:cxn ang="0">
                  <a:pos x="642" y="94"/>
                </a:cxn>
                <a:cxn ang="0">
                  <a:pos x="984" y="0"/>
                </a:cxn>
                <a:cxn ang="0">
                  <a:pos x="1166" y="118"/>
                </a:cxn>
                <a:cxn ang="0">
                  <a:pos x="1054" y="283"/>
                </a:cxn>
                <a:cxn ang="0">
                  <a:pos x="1166" y="443"/>
                </a:cxn>
                <a:cxn ang="0">
                  <a:pos x="656" y="538"/>
                </a:cxn>
                <a:cxn ang="0">
                  <a:pos x="376" y="443"/>
                </a:cxn>
                <a:cxn ang="0">
                  <a:pos x="0" y="532"/>
                </a:cxn>
                <a:cxn ang="0">
                  <a:pos x="146" y="283"/>
                </a:cxn>
                <a:cxn ang="0">
                  <a:pos x="20" y="124"/>
                </a:cxn>
              </a:cxnLst>
              <a:rect l="0" t="0" r="r" b="b"/>
              <a:pathLst>
                <a:path w="1167" h="539">
                  <a:moveTo>
                    <a:pt x="20" y="124"/>
                  </a:moveTo>
                  <a:lnTo>
                    <a:pt x="384" y="35"/>
                  </a:lnTo>
                  <a:lnTo>
                    <a:pt x="642" y="94"/>
                  </a:lnTo>
                  <a:lnTo>
                    <a:pt x="984" y="0"/>
                  </a:lnTo>
                  <a:lnTo>
                    <a:pt x="1166" y="118"/>
                  </a:lnTo>
                  <a:lnTo>
                    <a:pt x="1054" y="283"/>
                  </a:lnTo>
                  <a:lnTo>
                    <a:pt x="1166" y="443"/>
                  </a:lnTo>
                  <a:lnTo>
                    <a:pt x="656" y="538"/>
                  </a:lnTo>
                  <a:lnTo>
                    <a:pt x="376" y="443"/>
                  </a:lnTo>
                  <a:lnTo>
                    <a:pt x="0" y="532"/>
                  </a:lnTo>
                  <a:lnTo>
                    <a:pt x="146" y="283"/>
                  </a:lnTo>
                  <a:lnTo>
                    <a:pt x="20" y="124"/>
                  </a:lnTo>
                </a:path>
              </a:pathLst>
            </a:custGeom>
            <a:solidFill>
              <a:srgbClr val="F1F2FF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de-DE"/>
            </a:p>
          </p:txBody>
        </p:sp>
        <p:sp>
          <p:nvSpPr>
            <p:cNvPr id="36900" name="Rectangle 36"/>
            <p:cNvSpPr>
              <a:spLocks noChangeArrowheads="1"/>
            </p:cNvSpPr>
            <p:nvPr/>
          </p:nvSpPr>
          <p:spPr bwMode="auto">
            <a:xfrm>
              <a:off x="2461" y="811"/>
              <a:ext cx="69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defTabSz="762000" eaLnBrk="0" hangingPunct="0"/>
              <a:r>
                <a:rPr lang="de-DE" b="1">
                  <a:latin typeface="Times New Roman" pitchFamily="18" charset="0"/>
                </a:rPr>
                <a:t>Problem-</a:t>
              </a:r>
            </a:p>
            <a:p>
              <a:pPr algn="ctr" defTabSz="762000" eaLnBrk="0" hangingPunct="0"/>
              <a:r>
                <a:rPr lang="de-DE" b="1">
                  <a:latin typeface="Times New Roman" pitchFamily="18" charset="0"/>
                </a:rPr>
                <a:t>stellung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 smtClean="0"/>
              <a:t>Wasserfallmodell </a:t>
            </a:r>
            <a:br>
              <a:rPr lang="de-DE" sz="2800" dirty="0" smtClean="0"/>
            </a:br>
            <a:r>
              <a:rPr lang="de-DE" sz="2800" dirty="0" smtClean="0"/>
              <a:t>(</a:t>
            </a:r>
            <a:r>
              <a:rPr lang="de-DE" sz="2800" dirty="0" err="1"/>
              <a:t>Pomberger</a:t>
            </a:r>
            <a:r>
              <a:rPr lang="de-DE" sz="2800" dirty="0"/>
              <a:t>/</a:t>
            </a:r>
            <a:r>
              <a:rPr lang="de-DE" sz="2800" dirty="0" err="1"/>
              <a:t>Blaschek</a:t>
            </a:r>
            <a:r>
              <a:rPr lang="de-DE" sz="2800" dirty="0"/>
              <a:t> 1993, S. 23)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39850" y="1460500"/>
            <a:ext cx="1552575" cy="457200"/>
            <a:chOff x="708" y="1127"/>
            <a:chExt cx="978" cy="288"/>
          </a:xfrm>
        </p:grpSpPr>
        <p:sp>
          <p:nvSpPr>
            <p:cNvPr id="37892" name="Rectangle 4"/>
            <p:cNvSpPr>
              <a:spLocks noChangeArrowheads="1"/>
            </p:cNvSpPr>
            <p:nvPr/>
          </p:nvSpPr>
          <p:spPr bwMode="auto">
            <a:xfrm>
              <a:off x="709" y="1129"/>
              <a:ext cx="977" cy="28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893" name="Line 5"/>
            <p:cNvSpPr>
              <a:spLocks noChangeShapeType="1"/>
            </p:cNvSpPr>
            <p:nvPr/>
          </p:nvSpPr>
          <p:spPr bwMode="auto">
            <a:xfrm flipV="1">
              <a:off x="708" y="1127"/>
              <a:ext cx="978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1274763" y="1412875"/>
            <a:ext cx="11604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Problemanalyse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2039938" y="1690688"/>
            <a:ext cx="914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r"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Validierung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936750" y="2038350"/>
            <a:ext cx="1552575" cy="457200"/>
            <a:chOff x="1084" y="1491"/>
            <a:chExt cx="978" cy="288"/>
          </a:xfrm>
        </p:grpSpPr>
        <p:sp>
          <p:nvSpPr>
            <p:cNvPr id="37897" name="Rectangle 9"/>
            <p:cNvSpPr>
              <a:spLocks noChangeArrowheads="1"/>
            </p:cNvSpPr>
            <p:nvPr/>
          </p:nvSpPr>
          <p:spPr bwMode="auto">
            <a:xfrm>
              <a:off x="1085" y="1493"/>
              <a:ext cx="977" cy="28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898" name="Line 10"/>
            <p:cNvSpPr>
              <a:spLocks noChangeShapeType="1"/>
            </p:cNvSpPr>
            <p:nvPr/>
          </p:nvSpPr>
          <p:spPr bwMode="auto">
            <a:xfrm flipV="1">
              <a:off x="1084" y="1491"/>
              <a:ext cx="978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1871663" y="1990725"/>
            <a:ext cx="109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Systemspezifi-</a:t>
            </a:r>
          </a:p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kation</a:t>
            </a:r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2659063" y="2274888"/>
            <a:ext cx="914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r"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Validierung</a:t>
            </a:r>
          </a:p>
        </p:txBody>
      </p:sp>
      <p:sp>
        <p:nvSpPr>
          <p:cNvPr id="37901" name="Arc 13"/>
          <p:cNvSpPr>
            <a:spLocks/>
          </p:cNvSpPr>
          <p:nvPr/>
        </p:nvSpPr>
        <p:spPr bwMode="auto">
          <a:xfrm>
            <a:off x="2901950" y="1689100"/>
            <a:ext cx="325438" cy="355600"/>
          </a:xfrm>
          <a:custGeom>
            <a:avLst/>
            <a:gdLst>
              <a:gd name="G0" fmla="+- 106 0 0"/>
              <a:gd name="G1" fmla="+- 21600 0 0"/>
              <a:gd name="G2" fmla="+- 21600 0 0"/>
              <a:gd name="T0" fmla="*/ 0 w 21706"/>
              <a:gd name="T1" fmla="*/ 0 h 21995"/>
              <a:gd name="T2" fmla="*/ 21702 w 21706"/>
              <a:gd name="T3" fmla="*/ 21995 h 21995"/>
              <a:gd name="T4" fmla="*/ 106 w 21706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06" h="21995" fill="none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</a:path>
              <a:path w="21706" h="21995" stroke="0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  <a:lnTo>
                  <a:pt x="106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7902" name="Arc 14"/>
          <p:cNvSpPr>
            <a:spLocks/>
          </p:cNvSpPr>
          <p:nvPr/>
        </p:nvSpPr>
        <p:spPr bwMode="auto">
          <a:xfrm rot="10800000">
            <a:off x="1614488" y="1938338"/>
            <a:ext cx="323850" cy="355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995"/>
              <a:gd name="T2" fmla="*/ 21596 w 21600"/>
              <a:gd name="T3" fmla="*/ 21995 h 21995"/>
              <a:gd name="T4" fmla="*/ 0 w 21600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9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</a:path>
              <a:path w="21600" h="2199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2527300" y="2609850"/>
            <a:ext cx="1552575" cy="457200"/>
            <a:chOff x="1456" y="1851"/>
            <a:chExt cx="978" cy="288"/>
          </a:xfrm>
        </p:grpSpPr>
        <p:sp>
          <p:nvSpPr>
            <p:cNvPr id="37904" name="Rectangle 16"/>
            <p:cNvSpPr>
              <a:spLocks noChangeArrowheads="1"/>
            </p:cNvSpPr>
            <p:nvPr/>
          </p:nvSpPr>
          <p:spPr bwMode="auto">
            <a:xfrm>
              <a:off x="1457" y="1853"/>
              <a:ext cx="977" cy="28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905" name="Line 17"/>
            <p:cNvSpPr>
              <a:spLocks noChangeShapeType="1"/>
            </p:cNvSpPr>
            <p:nvPr/>
          </p:nvSpPr>
          <p:spPr bwMode="auto">
            <a:xfrm flipV="1">
              <a:off x="1456" y="1851"/>
              <a:ext cx="978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2462213" y="2562225"/>
            <a:ext cx="971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Grobentwurf</a:t>
            </a: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3249613" y="2846388"/>
            <a:ext cx="914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r"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Validierung</a:t>
            </a:r>
          </a:p>
        </p:txBody>
      </p:sp>
      <p:sp>
        <p:nvSpPr>
          <p:cNvPr id="37908" name="Arc 20"/>
          <p:cNvSpPr>
            <a:spLocks/>
          </p:cNvSpPr>
          <p:nvPr/>
        </p:nvSpPr>
        <p:spPr bwMode="auto">
          <a:xfrm>
            <a:off x="3492500" y="2262188"/>
            <a:ext cx="325438" cy="355600"/>
          </a:xfrm>
          <a:custGeom>
            <a:avLst/>
            <a:gdLst>
              <a:gd name="G0" fmla="+- 106 0 0"/>
              <a:gd name="G1" fmla="+- 21600 0 0"/>
              <a:gd name="G2" fmla="+- 21600 0 0"/>
              <a:gd name="T0" fmla="*/ 0 w 21706"/>
              <a:gd name="T1" fmla="*/ 0 h 21995"/>
              <a:gd name="T2" fmla="*/ 21702 w 21706"/>
              <a:gd name="T3" fmla="*/ 21995 h 21995"/>
              <a:gd name="T4" fmla="*/ 106 w 21706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06" h="21995" fill="none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</a:path>
              <a:path w="21706" h="21995" stroke="0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  <a:lnTo>
                  <a:pt x="106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7909" name="Arc 21"/>
          <p:cNvSpPr>
            <a:spLocks/>
          </p:cNvSpPr>
          <p:nvPr/>
        </p:nvSpPr>
        <p:spPr bwMode="auto">
          <a:xfrm rot="10800000">
            <a:off x="2205038" y="2509838"/>
            <a:ext cx="323850" cy="355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995"/>
              <a:gd name="T2" fmla="*/ 21596 w 21600"/>
              <a:gd name="T3" fmla="*/ 21995 h 21995"/>
              <a:gd name="T4" fmla="*/ 0 w 21600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9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</a:path>
              <a:path w="21600" h="2199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3117850" y="3181350"/>
            <a:ext cx="1552575" cy="457200"/>
            <a:chOff x="1828" y="2211"/>
            <a:chExt cx="978" cy="288"/>
          </a:xfrm>
        </p:grpSpPr>
        <p:sp>
          <p:nvSpPr>
            <p:cNvPr id="37911" name="Rectangle 23"/>
            <p:cNvSpPr>
              <a:spLocks noChangeArrowheads="1"/>
            </p:cNvSpPr>
            <p:nvPr/>
          </p:nvSpPr>
          <p:spPr bwMode="auto">
            <a:xfrm>
              <a:off x="1829" y="2213"/>
              <a:ext cx="977" cy="28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912" name="Line 24"/>
            <p:cNvSpPr>
              <a:spLocks noChangeShapeType="1"/>
            </p:cNvSpPr>
            <p:nvPr/>
          </p:nvSpPr>
          <p:spPr bwMode="auto">
            <a:xfrm flipV="1">
              <a:off x="1828" y="2211"/>
              <a:ext cx="978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7913" name="Rectangle 25"/>
          <p:cNvSpPr>
            <a:spLocks noChangeArrowheads="1"/>
          </p:cNvSpPr>
          <p:nvPr/>
        </p:nvSpPr>
        <p:spPr bwMode="auto">
          <a:xfrm>
            <a:off x="3052763" y="3133725"/>
            <a:ext cx="9302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Feinentwurf</a:t>
            </a:r>
          </a:p>
        </p:txBody>
      </p:sp>
      <p:sp>
        <p:nvSpPr>
          <p:cNvPr id="37914" name="Rectangle 26"/>
          <p:cNvSpPr>
            <a:spLocks noChangeArrowheads="1"/>
          </p:cNvSpPr>
          <p:nvPr/>
        </p:nvSpPr>
        <p:spPr bwMode="auto">
          <a:xfrm>
            <a:off x="3840163" y="3417888"/>
            <a:ext cx="914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r"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Validierung</a:t>
            </a:r>
          </a:p>
        </p:txBody>
      </p:sp>
      <p:sp>
        <p:nvSpPr>
          <p:cNvPr id="37915" name="Arc 27"/>
          <p:cNvSpPr>
            <a:spLocks/>
          </p:cNvSpPr>
          <p:nvPr/>
        </p:nvSpPr>
        <p:spPr bwMode="auto">
          <a:xfrm>
            <a:off x="4083050" y="2833688"/>
            <a:ext cx="325438" cy="355600"/>
          </a:xfrm>
          <a:custGeom>
            <a:avLst/>
            <a:gdLst>
              <a:gd name="G0" fmla="+- 106 0 0"/>
              <a:gd name="G1" fmla="+- 21600 0 0"/>
              <a:gd name="G2" fmla="+- 21600 0 0"/>
              <a:gd name="T0" fmla="*/ 0 w 21706"/>
              <a:gd name="T1" fmla="*/ 0 h 21995"/>
              <a:gd name="T2" fmla="*/ 21702 w 21706"/>
              <a:gd name="T3" fmla="*/ 21995 h 21995"/>
              <a:gd name="T4" fmla="*/ 106 w 21706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06" h="21995" fill="none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</a:path>
              <a:path w="21706" h="21995" stroke="0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  <a:lnTo>
                  <a:pt x="106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7916" name="Arc 28"/>
          <p:cNvSpPr>
            <a:spLocks/>
          </p:cNvSpPr>
          <p:nvPr/>
        </p:nvSpPr>
        <p:spPr bwMode="auto">
          <a:xfrm rot="10800000">
            <a:off x="2795588" y="3081338"/>
            <a:ext cx="323850" cy="355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995"/>
              <a:gd name="T2" fmla="*/ 21596 w 21600"/>
              <a:gd name="T3" fmla="*/ 21995 h 21995"/>
              <a:gd name="T4" fmla="*/ 0 w 21600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9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</a:path>
              <a:path w="21600" h="2199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3708400" y="3752850"/>
            <a:ext cx="1552575" cy="457200"/>
            <a:chOff x="2200" y="2571"/>
            <a:chExt cx="978" cy="288"/>
          </a:xfrm>
        </p:grpSpPr>
        <p:sp>
          <p:nvSpPr>
            <p:cNvPr id="37918" name="Rectangle 30"/>
            <p:cNvSpPr>
              <a:spLocks noChangeArrowheads="1"/>
            </p:cNvSpPr>
            <p:nvPr/>
          </p:nvSpPr>
          <p:spPr bwMode="auto">
            <a:xfrm>
              <a:off x="2201" y="2573"/>
              <a:ext cx="977" cy="28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919" name="Line 31"/>
            <p:cNvSpPr>
              <a:spLocks noChangeShapeType="1"/>
            </p:cNvSpPr>
            <p:nvPr/>
          </p:nvSpPr>
          <p:spPr bwMode="auto">
            <a:xfrm flipV="1">
              <a:off x="2200" y="2571"/>
              <a:ext cx="978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7920" name="Rectangle 32"/>
          <p:cNvSpPr>
            <a:spLocks noChangeArrowheads="1"/>
          </p:cNvSpPr>
          <p:nvPr/>
        </p:nvSpPr>
        <p:spPr bwMode="auto">
          <a:xfrm>
            <a:off x="3643313" y="3705225"/>
            <a:ext cx="12382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Implementierung</a:t>
            </a:r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4083050" y="3989388"/>
            <a:ext cx="12620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r"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Komponententest</a:t>
            </a:r>
          </a:p>
        </p:txBody>
      </p:sp>
      <p:sp>
        <p:nvSpPr>
          <p:cNvPr id="37922" name="Arc 34"/>
          <p:cNvSpPr>
            <a:spLocks/>
          </p:cNvSpPr>
          <p:nvPr/>
        </p:nvSpPr>
        <p:spPr bwMode="auto">
          <a:xfrm>
            <a:off x="4673600" y="3405188"/>
            <a:ext cx="325438" cy="355600"/>
          </a:xfrm>
          <a:custGeom>
            <a:avLst/>
            <a:gdLst>
              <a:gd name="G0" fmla="+- 106 0 0"/>
              <a:gd name="G1" fmla="+- 21600 0 0"/>
              <a:gd name="G2" fmla="+- 21600 0 0"/>
              <a:gd name="T0" fmla="*/ 0 w 21706"/>
              <a:gd name="T1" fmla="*/ 0 h 21995"/>
              <a:gd name="T2" fmla="*/ 21702 w 21706"/>
              <a:gd name="T3" fmla="*/ 21995 h 21995"/>
              <a:gd name="T4" fmla="*/ 106 w 21706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06" h="21995" fill="none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</a:path>
              <a:path w="21706" h="21995" stroke="0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  <a:lnTo>
                  <a:pt x="106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7923" name="Arc 35"/>
          <p:cNvSpPr>
            <a:spLocks/>
          </p:cNvSpPr>
          <p:nvPr/>
        </p:nvSpPr>
        <p:spPr bwMode="auto">
          <a:xfrm rot="10800000">
            <a:off x="3386138" y="3652838"/>
            <a:ext cx="323850" cy="355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995"/>
              <a:gd name="T2" fmla="*/ 21596 w 21600"/>
              <a:gd name="T3" fmla="*/ 21995 h 21995"/>
              <a:gd name="T4" fmla="*/ 0 w 21600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9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</a:path>
              <a:path w="21600" h="2199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7" name="Group 36"/>
          <p:cNvGrpSpPr>
            <a:grpSpLocks/>
          </p:cNvGrpSpPr>
          <p:nvPr/>
        </p:nvGrpSpPr>
        <p:grpSpPr bwMode="auto">
          <a:xfrm>
            <a:off x="4298950" y="4324350"/>
            <a:ext cx="1552575" cy="457200"/>
            <a:chOff x="2572" y="2931"/>
            <a:chExt cx="978" cy="288"/>
          </a:xfrm>
        </p:grpSpPr>
        <p:sp>
          <p:nvSpPr>
            <p:cNvPr id="37925" name="Rectangle 37"/>
            <p:cNvSpPr>
              <a:spLocks noChangeArrowheads="1"/>
            </p:cNvSpPr>
            <p:nvPr/>
          </p:nvSpPr>
          <p:spPr bwMode="auto">
            <a:xfrm>
              <a:off x="2573" y="2933"/>
              <a:ext cx="977" cy="28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926" name="Line 38"/>
            <p:cNvSpPr>
              <a:spLocks noChangeShapeType="1"/>
            </p:cNvSpPr>
            <p:nvPr/>
          </p:nvSpPr>
          <p:spPr bwMode="auto">
            <a:xfrm flipV="1">
              <a:off x="2572" y="2931"/>
              <a:ext cx="978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4233863" y="4276725"/>
            <a:ext cx="8556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Integration</a:t>
            </a:r>
          </a:p>
        </p:txBody>
      </p:sp>
      <p:sp>
        <p:nvSpPr>
          <p:cNvPr id="37928" name="Rectangle 40"/>
          <p:cNvSpPr>
            <a:spLocks noChangeArrowheads="1"/>
          </p:cNvSpPr>
          <p:nvPr/>
        </p:nvSpPr>
        <p:spPr bwMode="auto">
          <a:xfrm>
            <a:off x="4808538" y="4560888"/>
            <a:ext cx="1127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r"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Integrationstest</a:t>
            </a:r>
          </a:p>
        </p:txBody>
      </p:sp>
      <p:sp>
        <p:nvSpPr>
          <p:cNvPr id="37929" name="Arc 41"/>
          <p:cNvSpPr>
            <a:spLocks/>
          </p:cNvSpPr>
          <p:nvPr/>
        </p:nvSpPr>
        <p:spPr bwMode="auto">
          <a:xfrm>
            <a:off x="5264150" y="3976688"/>
            <a:ext cx="325438" cy="355600"/>
          </a:xfrm>
          <a:custGeom>
            <a:avLst/>
            <a:gdLst>
              <a:gd name="G0" fmla="+- 106 0 0"/>
              <a:gd name="G1" fmla="+- 21600 0 0"/>
              <a:gd name="G2" fmla="+- 21600 0 0"/>
              <a:gd name="T0" fmla="*/ 0 w 21706"/>
              <a:gd name="T1" fmla="*/ 0 h 21995"/>
              <a:gd name="T2" fmla="*/ 21702 w 21706"/>
              <a:gd name="T3" fmla="*/ 21995 h 21995"/>
              <a:gd name="T4" fmla="*/ 106 w 21706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06" h="21995" fill="none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</a:path>
              <a:path w="21706" h="21995" stroke="0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  <a:lnTo>
                  <a:pt x="106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7930" name="Arc 42"/>
          <p:cNvSpPr>
            <a:spLocks/>
          </p:cNvSpPr>
          <p:nvPr/>
        </p:nvSpPr>
        <p:spPr bwMode="auto">
          <a:xfrm rot="10800000">
            <a:off x="3976688" y="4224338"/>
            <a:ext cx="323850" cy="355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995"/>
              <a:gd name="T2" fmla="*/ 21596 w 21600"/>
              <a:gd name="T3" fmla="*/ 21995 h 21995"/>
              <a:gd name="T4" fmla="*/ 0 w 21600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9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</a:path>
              <a:path w="21600" h="2199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8" name="Group 43"/>
          <p:cNvGrpSpPr>
            <a:grpSpLocks/>
          </p:cNvGrpSpPr>
          <p:nvPr/>
        </p:nvGrpSpPr>
        <p:grpSpPr bwMode="auto">
          <a:xfrm>
            <a:off x="4889500" y="4895850"/>
            <a:ext cx="1552575" cy="457200"/>
            <a:chOff x="2944" y="3291"/>
            <a:chExt cx="978" cy="288"/>
          </a:xfrm>
        </p:grpSpPr>
        <p:sp>
          <p:nvSpPr>
            <p:cNvPr id="37932" name="Rectangle 44"/>
            <p:cNvSpPr>
              <a:spLocks noChangeArrowheads="1"/>
            </p:cNvSpPr>
            <p:nvPr/>
          </p:nvSpPr>
          <p:spPr bwMode="auto">
            <a:xfrm>
              <a:off x="2945" y="3293"/>
              <a:ext cx="977" cy="28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933" name="Line 45"/>
            <p:cNvSpPr>
              <a:spLocks noChangeShapeType="1"/>
            </p:cNvSpPr>
            <p:nvPr/>
          </p:nvSpPr>
          <p:spPr bwMode="auto">
            <a:xfrm flipV="1">
              <a:off x="2944" y="3291"/>
              <a:ext cx="978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4824413" y="4848225"/>
            <a:ext cx="8731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Installation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5680075" y="5132388"/>
            <a:ext cx="8461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r"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Systemtest</a:t>
            </a:r>
          </a:p>
        </p:txBody>
      </p:sp>
      <p:sp>
        <p:nvSpPr>
          <p:cNvPr id="37936" name="Arc 48"/>
          <p:cNvSpPr>
            <a:spLocks/>
          </p:cNvSpPr>
          <p:nvPr/>
        </p:nvSpPr>
        <p:spPr bwMode="auto">
          <a:xfrm>
            <a:off x="5854700" y="4548188"/>
            <a:ext cx="325438" cy="355600"/>
          </a:xfrm>
          <a:custGeom>
            <a:avLst/>
            <a:gdLst>
              <a:gd name="G0" fmla="+- 106 0 0"/>
              <a:gd name="G1" fmla="+- 21600 0 0"/>
              <a:gd name="G2" fmla="+- 21600 0 0"/>
              <a:gd name="T0" fmla="*/ 0 w 21706"/>
              <a:gd name="T1" fmla="*/ 0 h 21995"/>
              <a:gd name="T2" fmla="*/ 21702 w 21706"/>
              <a:gd name="T3" fmla="*/ 21995 h 21995"/>
              <a:gd name="T4" fmla="*/ 106 w 21706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06" h="21995" fill="none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</a:path>
              <a:path w="21706" h="21995" stroke="0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  <a:lnTo>
                  <a:pt x="106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7937" name="Arc 49"/>
          <p:cNvSpPr>
            <a:spLocks/>
          </p:cNvSpPr>
          <p:nvPr/>
        </p:nvSpPr>
        <p:spPr bwMode="auto">
          <a:xfrm rot="10800000">
            <a:off x="4567238" y="4795838"/>
            <a:ext cx="323850" cy="355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995"/>
              <a:gd name="T2" fmla="*/ 21596 w 21600"/>
              <a:gd name="T3" fmla="*/ 21995 h 21995"/>
              <a:gd name="T4" fmla="*/ 0 w 21600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9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</a:path>
              <a:path w="21600" h="2199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5480050" y="5467350"/>
            <a:ext cx="1552575" cy="457200"/>
            <a:chOff x="3316" y="3651"/>
            <a:chExt cx="978" cy="288"/>
          </a:xfrm>
        </p:grpSpPr>
        <p:sp>
          <p:nvSpPr>
            <p:cNvPr id="37939" name="Rectangle 51"/>
            <p:cNvSpPr>
              <a:spLocks noChangeArrowheads="1"/>
            </p:cNvSpPr>
            <p:nvPr/>
          </p:nvSpPr>
          <p:spPr bwMode="auto">
            <a:xfrm>
              <a:off x="3317" y="3653"/>
              <a:ext cx="977" cy="28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940" name="Line 52"/>
            <p:cNvSpPr>
              <a:spLocks noChangeShapeType="1"/>
            </p:cNvSpPr>
            <p:nvPr/>
          </p:nvSpPr>
          <p:spPr bwMode="auto">
            <a:xfrm flipV="1">
              <a:off x="3316" y="3651"/>
              <a:ext cx="978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7941" name="Rectangle 53"/>
          <p:cNvSpPr>
            <a:spLocks noChangeArrowheads="1"/>
          </p:cNvSpPr>
          <p:nvPr/>
        </p:nvSpPr>
        <p:spPr bwMode="auto">
          <a:xfrm>
            <a:off x="5414963" y="5419725"/>
            <a:ext cx="113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Betrieb u. War-</a:t>
            </a:r>
          </a:p>
          <a:p>
            <a:pPr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tung</a:t>
            </a:r>
          </a:p>
        </p:txBody>
      </p:sp>
      <p:sp>
        <p:nvSpPr>
          <p:cNvPr id="37942" name="Rectangle 54"/>
          <p:cNvSpPr>
            <a:spLocks noChangeArrowheads="1"/>
          </p:cNvSpPr>
          <p:nvPr/>
        </p:nvSpPr>
        <p:spPr bwMode="auto">
          <a:xfrm>
            <a:off x="5981700" y="5703888"/>
            <a:ext cx="11350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r" defTabSz="762000" eaLnBrk="0" hangingPunct="0"/>
            <a:r>
              <a:rPr lang="de-DE" sz="1200">
                <a:solidFill>
                  <a:srgbClr val="737CFF"/>
                </a:solidFill>
                <a:latin typeface="Times New Roman" pitchFamily="18" charset="0"/>
              </a:rPr>
              <a:t>Re-Validierung</a:t>
            </a:r>
          </a:p>
        </p:txBody>
      </p:sp>
      <p:sp>
        <p:nvSpPr>
          <p:cNvPr id="37943" name="Arc 55"/>
          <p:cNvSpPr>
            <a:spLocks/>
          </p:cNvSpPr>
          <p:nvPr/>
        </p:nvSpPr>
        <p:spPr bwMode="auto">
          <a:xfrm>
            <a:off x="6445250" y="5119688"/>
            <a:ext cx="325438" cy="355600"/>
          </a:xfrm>
          <a:custGeom>
            <a:avLst/>
            <a:gdLst>
              <a:gd name="G0" fmla="+- 106 0 0"/>
              <a:gd name="G1" fmla="+- 21600 0 0"/>
              <a:gd name="G2" fmla="+- 21600 0 0"/>
              <a:gd name="T0" fmla="*/ 0 w 21706"/>
              <a:gd name="T1" fmla="*/ 0 h 21995"/>
              <a:gd name="T2" fmla="*/ 21702 w 21706"/>
              <a:gd name="T3" fmla="*/ 21995 h 21995"/>
              <a:gd name="T4" fmla="*/ 106 w 21706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06" h="21995" fill="none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</a:path>
              <a:path w="21706" h="21995" stroke="0" extrusionOk="0">
                <a:moveTo>
                  <a:pt x="0" y="0"/>
                </a:moveTo>
                <a:cubicBezTo>
                  <a:pt x="35" y="0"/>
                  <a:pt x="70" y="-1"/>
                  <a:pt x="106" y="0"/>
                </a:cubicBezTo>
                <a:cubicBezTo>
                  <a:pt x="12035" y="0"/>
                  <a:pt x="21706" y="9670"/>
                  <a:pt x="21706" y="21600"/>
                </a:cubicBezTo>
                <a:cubicBezTo>
                  <a:pt x="21706" y="21731"/>
                  <a:pt x="21704" y="21863"/>
                  <a:pt x="21702" y="21995"/>
                </a:cubicBezTo>
                <a:lnTo>
                  <a:pt x="106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7944" name="Arc 56"/>
          <p:cNvSpPr>
            <a:spLocks/>
          </p:cNvSpPr>
          <p:nvPr/>
        </p:nvSpPr>
        <p:spPr bwMode="auto">
          <a:xfrm rot="10800000">
            <a:off x="5157788" y="5367338"/>
            <a:ext cx="323850" cy="355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995"/>
              <a:gd name="T2" fmla="*/ 21596 w 21600"/>
              <a:gd name="T3" fmla="*/ 21995 h 21995"/>
              <a:gd name="T4" fmla="*/ 0 w 21600"/>
              <a:gd name="T5" fmla="*/ 21600 h 2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9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</a:path>
              <a:path w="21600" h="2199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1"/>
                  <a:pt x="21598" y="21863"/>
                  <a:pt x="21596" y="21995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7945" name="Rectangle 57"/>
          <p:cNvSpPr>
            <a:spLocks noChangeArrowheads="1"/>
          </p:cNvSpPr>
          <p:nvPr/>
        </p:nvSpPr>
        <p:spPr bwMode="auto">
          <a:xfrm>
            <a:off x="3190875" y="1763713"/>
            <a:ext cx="17113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 dirty="0">
                <a:latin typeface="Times New Roman" pitchFamily="18" charset="0"/>
              </a:rPr>
              <a:t>Projektauftrag, </a:t>
            </a:r>
            <a:r>
              <a:rPr lang="de-DE" sz="1200" dirty="0" err="1">
                <a:latin typeface="Times New Roman" pitchFamily="18" charset="0"/>
              </a:rPr>
              <a:t>Grobplan</a:t>
            </a:r>
            <a:endParaRPr lang="de-DE" sz="1200" dirty="0">
              <a:latin typeface="Times New Roman" pitchFamily="18" charset="0"/>
            </a:endParaRPr>
          </a:p>
        </p:txBody>
      </p:sp>
      <p:sp>
        <p:nvSpPr>
          <p:cNvPr id="37946" name="Rectangle 58"/>
          <p:cNvSpPr>
            <a:spLocks noChangeArrowheads="1"/>
          </p:cNvSpPr>
          <p:nvPr/>
        </p:nvSpPr>
        <p:spPr bwMode="auto">
          <a:xfrm>
            <a:off x="3778250" y="2332038"/>
            <a:ext cx="23542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latin typeface="Times New Roman" pitchFamily="18" charset="0"/>
              </a:rPr>
              <a:t>Systemspezifikation (Pflichtenheft)</a:t>
            </a:r>
          </a:p>
        </p:txBody>
      </p:sp>
      <p:sp>
        <p:nvSpPr>
          <p:cNvPr id="37947" name="Rectangle 59"/>
          <p:cNvSpPr>
            <a:spLocks noChangeArrowheads="1"/>
          </p:cNvSpPr>
          <p:nvPr/>
        </p:nvSpPr>
        <p:spPr bwMode="auto">
          <a:xfrm>
            <a:off x="4373563" y="2900363"/>
            <a:ext cx="21637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latin typeface="Times New Roman" pitchFamily="18" charset="0"/>
              </a:rPr>
              <a:t>Datenmodell, Systemarchitektur</a:t>
            </a:r>
          </a:p>
        </p:txBody>
      </p:sp>
      <p:sp>
        <p:nvSpPr>
          <p:cNvPr id="37948" name="Rectangle 60"/>
          <p:cNvSpPr>
            <a:spLocks noChangeArrowheads="1"/>
          </p:cNvSpPr>
          <p:nvPr/>
        </p:nvSpPr>
        <p:spPr bwMode="auto">
          <a:xfrm>
            <a:off x="4959350" y="3470275"/>
            <a:ext cx="31845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latin typeface="Times New Roman" pitchFamily="18" charset="0"/>
              </a:rPr>
              <a:t>algorithmische Struktur der Systemkomponenten</a:t>
            </a:r>
          </a:p>
        </p:txBody>
      </p:sp>
      <p:sp>
        <p:nvSpPr>
          <p:cNvPr id="37949" name="Rectangle 61"/>
          <p:cNvSpPr>
            <a:spLocks noChangeArrowheads="1"/>
          </p:cNvSpPr>
          <p:nvPr/>
        </p:nvSpPr>
        <p:spPr bwMode="auto">
          <a:xfrm>
            <a:off x="5538788" y="4037013"/>
            <a:ext cx="21526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latin typeface="Times New Roman" pitchFamily="18" charset="0"/>
              </a:rPr>
              <a:t>Programme und Dokumentation</a:t>
            </a:r>
          </a:p>
        </p:txBody>
      </p:sp>
      <p:sp>
        <p:nvSpPr>
          <p:cNvPr id="37950" name="Rectangle 62"/>
          <p:cNvSpPr>
            <a:spLocks noChangeArrowheads="1"/>
          </p:cNvSpPr>
          <p:nvPr/>
        </p:nvSpPr>
        <p:spPr bwMode="auto">
          <a:xfrm>
            <a:off x="6132513" y="4614863"/>
            <a:ext cx="9048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latin typeface="Times New Roman" pitchFamily="18" charset="0"/>
              </a:rPr>
              <a:t>Endprodukt</a:t>
            </a:r>
          </a:p>
        </p:txBody>
      </p:sp>
      <p:sp>
        <p:nvSpPr>
          <p:cNvPr id="37951" name="Rectangle 63"/>
          <p:cNvSpPr>
            <a:spLocks noChangeArrowheads="1"/>
          </p:cNvSpPr>
          <p:nvPr/>
        </p:nvSpPr>
        <p:spPr bwMode="auto">
          <a:xfrm>
            <a:off x="6729413" y="5186363"/>
            <a:ext cx="20208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>
                <a:latin typeface="Times New Roman" pitchFamily="18" charset="0"/>
              </a:rPr>
              <a:t>betriebsfähige Produktversion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2800" dirty="0" smtClean="0"/>
              <a:t>V-Modell </a:t>
            </a:r>
            <a:r>
              <a:rPr lang="de-DE" sz="2800" dirty="0"/>
              <a:t>(angepasst)</a:t>
            </a:r>
          </a:p>
        </p:txBody>
      </p:sp>
      <p:sp>
        <p:nvSpPr>
          <p:cNvPr id="38915" name="AutoShape 3"/>
          <p:cNvSpPr>
            <a:spLocks noChangeArrowheads="1"/>
          </p:cNvSpPr>
          <p:nvPr/>
        </p:nvSpPr>
        <p:spPr bwMode="auto">
          <a:xfrm rot="-10800000">
            <a:off x="5372100" y="4364038"/>
            <a:ext cx="1511300" cy="576262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endParaRPr lang="de-DE" sz="1200" b="1">
              <a:latin typeface="Frutiger 45 Light" pitchFamily="34" charset="0"/>
            </a:endParaRPr>
          </a:p>
        </p:txBody>
      </p:sp>
      <p:sp>
        <p:nvSpPr>
          <p:cNvPr id="38916" name="AutoShape 4"/>
          <p:cNvSpPr>
            <a:spLocks noChangeArrowheads="1"/>
          </p:cNvSpPr>
          <p:nvPr/>
        </p:nvSpPr>
        <p:spPr bwMode="auto">
          <a:xfrm rot="-10800000">
            <a:off x="5284788" y="4652963"/>
            <a:ext cx="1511300" cy="576262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endParaRPr lang="de-DE" sz="1200" b="1">
              <a:latin typeface="Frutiger 45 Light" pitchFamily="34" charset="0"/>
            </a:endParaRPr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 rot="10800000" flipH="1">
            <a:off x="971550" y="1700213"/>
            <a:ext cx="1511300" cy="576262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r>
              <a:rPr lang="de-DE" sz="1200" b="1">
                <a:latin typeface="Frutiger 45 Light" pitchFamily="34" charset="0"/>
              </a:rPr>
              <a:t>Ist-</a:t>
            </a:r>
          </a:p>
          <a:p>
            <a:pPr algn="ctr" eaLnBrk="0" hangingPunct="0"/>
            <a:r>
              <a:rPr lang="de-DE" sz="1200" b="1">
                <a:latin typeface="Frutiger 45 Light" pitchFamily="34" charset="0"/>
              </a:rPr>
              <a:t>Analyse</a:t>
            </a:r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auto">
          <a:xfrm rot="10800000" flipH="1">
            <a:off x="1157288" y="2347913"/>
            <a:ext cx="1511300" cy="576262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r>
              <a:rPr lang="de-DE" sz="1200" b="1">
                <a:latin typeface="Frutiger 45 Light" pitchFamily="34" charset="0"/>
              </a:rPr>
              <a:t>Anforderungs-</a:t>
            </a:r>
          </a:p>
          <a:p>
            <a:pPr algn="ctr" eaLnBrk="0" hangingPunct="0"/>
            <a:r>
              <a:rPr lang="de-DE" sz="1200" b="1">
                <a:latin typeface="Frutiger 45 Light" pitchFamily="34" charset="0"/>
              </a:rPr>
              <a:t>Analyse</a:t>
            </a:r>
          </a:p>
        </p:txBody>
      </p:sp>
      <p:sp>
        <p:nvSpPr>
          <p:cNvPr id="38919" name="AutoShape 7"/>
          <p:cNvSpPr>
            <a:spLocks noChangeArrowheads="1"/>
          </p:cNvSpPr>
          <p:nvPr/>
        </p:nvSpPr>
        <p:spPr bwMode="auto">
          <a:xfrm rot="10800000" flipH="1">
            <a:off x="1331913" y="2997200"/>
            <a:ext cx="1511300" cy="576263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r>
              <a:rPr lang="de-DE" sz="1200" b="1">
                <a:latin typeface="Frutiger 45 Light" pitchFamily="34" charset="0"/>
              </a:rPr>
              <a:t>Fachl.+techn.</a:t>
            </a:r>
            <a:br>
              <a:rPr lang="de-DE" sz="1200" b="1">
                <a:latin typeface="Frutiger 45 Light" pitchFamily="34" charset="0"/>
              </a:rPr>
            </a:br>
            <a:r>
              <a:rPr lang="de-DE" sz="1200" b="1">
                <a:latin typeface="Frutiger 45 Light" pitchFamily="34" charset="0"/>
              </a:rPr>
              <a:t>Anforderungen</a:t>
            </a:r>
          </a:p>
        </p:txBody>
      </p:sp>
      <p:sp>
        <p:nvSpPr>
          <p:cNvPr id="38920" name="AutoShape 8"/>
          <p:cNvSpPr>
            <a:spLocks noChangeArrowheads="1"/>
          </p:cNvSpPr>
          <p:nvPr/>
        </p:nvSpPr>
        <p:spPr bwMode="auto">
          <a:xfrm rot="10800000" flipH="1">
            <a:off x="1547813" y="3644900"/>
            <a:ext cx="1511300" cy="576263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r>
              <a:rPr lang="de-DE" sz="1200" b="1">
                <a:latin typeface="Frutiger 45 Light" pitchFamily="34" charset="0"/>
              </a:rPr>
              <a:t>Fachliche</a:t>
            </a:r>
            <a:br>
              <a:rPr lang="de-DE" sz="1200" b="1">
                <a:latin typeface="Frutiger 45 Light" pitchFamily="34" charset="0"/>
              </a:rPr>
            </a:br>
            <a:r>
              <a:rPr lang="de-DE" sz="1200" b="1">
                <a:latin typeface="Frutiger 45 Light" pitchFamily="34" charset="0"/>
              </a:rPr>
              <a:t>Feinkonzeption</a:t>
            </a:r>
          </a:p>
        </p:txBody>
      </p:sp>
      <p:sp>
        <p:nvSpPr>
          <p:cNvPr id="38921" name="AutoShape 9"/>
          <p:cNvSpPr>
            <a:spLocks noChangeArrowheads="1"/>
          </p:cNvSpPr>
          <p:nvPr/>
        </p:nvSpPr>
        <p:spPr bwMode="auto">
          <a:xfrm rot="10800000" flipH="1">
            <a:off x="1765300" y="4364038"/>
            <a:ext cx="1511300" cy="576262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r>
              <a:rPr lang="de-DE" sz="1200" b="1">
                <a:latin typeface="Frutiger 45 Light" pitchFamily="34" charset="0"/>
              </a:rPr>
              <a:t>DV-techn.</a:t>
            </a:r>
            <a:br>
              <a:rPr lang="de-DE" sz="1200" b="1">
                <a:latin typeface="Frutiger 45 Light" pitchFamily="34" charset="0"/>
              </a:rPr>
            </a:br>
            <a:r>
              <a:rPr lang="de-DE" sz="1200" b="1">
                <a:latin typeface="Frutiger 45 Light" pitchFamily="34" charset="0"/>
              </a:rPr>
              <a:t>Feinkonzeption</a:t>
            </a:r>
          </a:p>
        </p:txBody>
      </p:sp>
      <p:sp>
        <p:nvSpPr>
          <p:cNvPr id="38922" name="AutoShape 10"/>
          <p:cNvSpPr>
            <a:spLocks noChangeArrowheads="1"/>
          </p:cNvSpPr>
          <p:nvPr/>
        </p:nvSpPr>
        <p:spPr bwMode="auto">
          <a:xfrm rot="-10800000">
            <a:off x="6175375" y="1700213"/>
            <a:ext cx="1511300" cy="576262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r>
              <a:rPr lang="de-DE" sz="1200" b="1">
                <a:latin typeface="Frutiger 45 Light" pitchFamily="34" charset="0"/>
              </a:rPr>
              <a:t>Verfahrens-</a:t>
            </a:r>
            <a:br>
              <a:rPr lang="de-DE" sz="1200" b="1">
                <a:latin typeface="Frutiger 45 Light" pitchFamily="34" charset="0"/>
              </a:rPr>
            </a:br>
            <a:r>
              <a:rPr lang="de-DE" sz="1200" b="1">
                <a:latin typeface="Frutiger 45 Light" pitchFamily="34" charset="0"/>
              </a:rPr>
              <a:t>einführung</a:t>
            </a:r>
          </a:p>
        </p:txBody>
      </p:sp>
      <p:sp>
        <p:nvSpPr>
          <p:cNvPr id="38923" name="AutoShape 11"/>
          <p:cNvSpPr>
            <a:spLocks noChangeArrowheads="1"/>
          </p:cNvSpPr>
          <p:nvPr/>
        </p:nvSpPr>
        <p:spPr bwMode="auto">
          <a:xfrm rot="-10800000">
            <a:off x="5986463" y="2347913"/>
            <a:ext cx="1511300" cy="576262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r>
              <a:rPr lang="de-DE" sz="1200" b="1">
                <a:latin typeface="Frutiger 45 Light" pitchFamily="34" charset="0"/>
              </a:rPr>
              <a:t>Einführungs-</a:t>
            </a:r>
            <a:br>
              <a:rPr lang="de-DE" sz="1200" b="1">
                <a:latin typeface="Frutiger 45 Light" pitchFamily="34" charset="0"/>
              </a:rPr>
            </a:br>
            <a:r>
              <a:rPr lang="de-DE" sz="1200" b="1">
                <a:latin typeface="Frutiger 45 Light" pitchFamily="34" charset="0"/>
              </a:rPr>
              <a:t>vorbereitung</a:t>
            </a:r>
          </a:p>
        </p:txBody>
      </p:sp>
      <p:sp>
        <p:nvSpPr>
          <p:cNvPr id="38924" name="AutoShape 12"/>
          <p:cNvSpPr>
            <a:spLocks noChangeArrowheads="1"/>
          </p:cNvSpPr>
          <p:nvPr/>
        </p:nvSpPr>
        <p:spPr bwMode="auto">
          <a:xfrm rot="-10800000">
            <a:off x="5797550" y="2997200"/>
            <a:ext cx="1511300" cy="576263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r>
              <a:rPr lang="de-DE" sz="1200" b="1">
                <a:latin typeface="Frutiger 45 Light" pitchFamily="34" charset="0"/>
              </a:rPr>
              <a:t>System-</a:t>
            </a:r>
            <a:br>
              <a:rPr lang="de-DE" sz="1200" b="1">
                <a:latin typeface="Frutiger 45 Light" pitchFamily="34" charset="0"/>
              </a:rPr>
            </a:br>
            <a:r>
              <a:rPr lang="de-DE" sz="1200" b="1">
                <a:latin typeface="Frutiger 45 Light" pitchFamily="34" charset="0"/>
              </a:rPr>
              <a:t>test</a:t>
            </a:r>
          </a:p>
        </p:txBody>
      </p:sp>
      <p:sp>
        <p:nvSpPr>
          <p:cNvPr id="38925" name="AutoShape 13"/>
          <p:cNvSpPr>
            <a:spLocks noChangeArrowheads="1"/>
          </p:cNvSpPr>
          <p:nvPr/>
        </p:nvSpPr>
        <p:spPr bwMode="auto">
          <a:xfrm rot="-10800000">
            <a:off x="5592763" y="3644900"/>
            <a:ext cx="1511300" cy="576263"/>
          </a:xfrm>
          <a:prstGeom prst="parallelogram">
            <a:avLst>
              <a:gd name="adj" fmla="val 28436"/>
            </a:avLst>
          </a:pr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rot="10800000" wrap="none" anchor="ctr"/>
          <a:lstStyle/>
          <a:p>
            <a:pPr algn="ctr" eaLnBrk="0" hangingPunct="0"/>
            <a:r>
              <a:rPr lang="de-DE" sz="1200" b="1">
                <a:latin typeface="Frutiger 45 Light" pitchFamily="34" charset="0"/>
              </a:rPr>
              <a:t>Produkt-</a:t>
            </a:r>
            <a:br>
              <a:rPr lang="de-DE" sz="1200" b="1">
                <a:latin typeface="Frutiger 45 Light" pitchFamily="34" charset="0"/>
              </a:rPr>
            </a:br>
            <a:r>
              <a:rPr lang="de-DE" sz="1200" b="1">
                <a:latin typeface="Frutiger 45 Light" pitchFamily="34" charset="0"/>
              </a:rPr>
              <a:t>test</a:t>
            </a:r>
          </a:p>
        </p:txBody>
      </p:sp>
      <p:sp>
        <p:nvSpPr>
          <p:cNvPr id="38926" name="AutoShape 14"/>
          <p:cNvSpPr>
            <a:spLocks noChangeArrowheads="1"/>
          </p:cNvSpPr>
          <p:nvPr/>
        </p:nvSpPr>
        <p:spPr bwMode="auto">
          <a:xfrm>
            <a:off x="1979613" y="5084763"/>
            <a:ext cx="4681537" cy="647700"/>
          </a:xfrm>
          <a:custGeom>
            <a:avLst/>
            <a:gdLst>
              <a:gd name="G0" fmla="+- 828 0 0"/>
              <a:gd name="G1" fmla="+- 21600 0 828"/>
              <a:gd name="G2" fmla="*/ 828 1 2"/>
              <a:gd name="G3" fmla="+- 21600 0 G2"/>
              <a:gd name="G4" fmla="+/ 828 21600 2"/>
              <a:gd name="G5" fmla="+/ G1 0 2"/>
              <a:gd name="G6" fmla="*/ 21600 21600 828"/>
              <a:gd name="G7" fmla="*/ G6 1 2"/>
              <a:gd name="G8" fmla="+- 21600 0 G7"/>
              <a:gd name="G9" fmla="*/ 21600 1 2"/>
              <a:gd name="G10" fmla="+- 828 0 G9"/>
              <a:gd name="G11" fmla="?: G10 G8 0"/>
              <a:gd name="G12" fmla="?: G10 G7 21600"/>
              <a:gd name="T0" fmla="*/ 21186 w 21600"/>
              <a:gd name="T1" fmla="*/ 10800 h 21600"/>
              <a:gd name="T2" fmla="*/ 10800 w 21600"/>
              <a:gd name="T3" fmla="*/ 21600 h 21600"/>
              <a:gd name="T4" fmla="*/ 414 w 21600"/>
              <a:gd name="T5" fmla="*/ 10800 h 21600"/>
              <a:gd name="T6" fmla="*/ 10800 w 21600"/>
              <a:gd name="T7" fmla="*/ 0 h 21600"/>
              <a:gd name="T8" fmla="*/ 2214 w 21600"/>
              <a:gd name="T9" fmla="*/ 2214 h 21600"/>
              <a:gd name="T10" fmla="*/ 19386 w 21600"/>
              <a:gd name="T11" fmla="*/ 193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828" y="21600"/>
                </a:lnTo>
                <a:lnTo>
                  <a:pt x="207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E3E5FF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E3E5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 eaLnBrk="0" hangingPunct="0"/>
            <a:r>
              <a:rPr lang="de-DE" sz="1400" b="1">
                <a:latin typeface="Frutiger 45 Light" pitchFamily="34" charset="0"/>
              </a:rPr>
              <a:t>Realisierung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2800" dirty="0" smtClean="0"/>
              <a:t>Spiralmodell </a:t>
            </a:r>
            <a:br>
              <a:rPr lang="de-DE" sz="2800" dirty="0" smtClean="0"/>
            </a:br>
            <a:r>
              <a:rPr lang="de-DE" sz="2800" dirty="0" smtClean="0"/>
              <a:t>(</a:t>
            </a:r>
            <a:r>
              <a:rPr lang="de-DE" sz="2800" dirty="0" err="1"/>
              <a:t>Pomberger</a:t>
            </a:r>
            <a:r>
              <a:rPr lang="de-DE" sz="2800" dirty="0"/>
              <a:t>/</a:t>
            </a:r>
            <a:r>
              <a:rPr lang="de-DE" sz="2800" dirty="0" err="1"/>
              <a:t>Blaschek</a:t>
            </a:r>
            <a:r>
              <a:rPr lang="de-DE" sz="2800" dirty="0"/>
              <a:t> 1993, S. 27)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4859338" y="5157788"/>
            <a:ext cx="490537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In-</a:t>
            </a:r>
          </a:p>
          <a:p>
            <a:pPr defTabSz="762000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stall-</a:t>
            </a:r>
          </a:p>
          <a:p>
            <a:pPr defTabSz="762000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ation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6465888" y="1474788"/>
            <a:ext cx="143033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50" tIns="34925" rIns="69850" bIns="34925">
            <a:spAutoFit/>
          </a:bodyPr>
          <a:lstStyle/>
          <a:p>
            <a:pPr algn="r"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Erarbeitung </a:t>
            </a:r>
          </a:p>
          <a:p>
            <a:pPr algn="r"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und Beurteilung von Lösungs-</a:t>
            </a:r>
          </a:p>
          <a:p>
            <a:pPr algn="r"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varianten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1870075" y="5427663"/>
            <a:ext cx="1117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50" tIns="34925" rIns="69850" bIns="34925">
            <a:spAutoFit/>
          </a:bodyPr>
          <a:lstStyle/>
          <a:p>
            <a:pPr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Planung 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der nächsten Phasen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323013" y="5427663"/>
            <a:ext cx="1597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50" tIns="34925" rIns="69850" bIns="34925">
            <a:spAutoFit/>
          </a:bodyPr>
          <a:lstStyle/>
          <a:p>
            <a:pPr algn="r"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Entwicklung und</a:t>
            </a:r>
          </a:p>
          <a:p>
            <a:pPr algn="r"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Validierung der </a:t>
            </a:r>
          </a:p>
          <a:p>
            <a:pPr algn="r"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nächsten  Stufe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1844675" y="2239963"/>
            <a:ext cx="968375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9850" tIns="34925" rIns="69850" bIns="34925">
            <a:spAutoFit/>
          </a:bodyPr>
          <a:lstStyle/>
          <a:p>
            <a:pPr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Identifika-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tion von Zielen und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Lösungs-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 b="1">
                <a:latin typeface="Times New Roman" pitchFamily="18" charset="0"/>
              </a:rPr>
              <a:t>varianten</a:t>
            </a:r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>
            <a:off x="1870075" y="3844925"/>
            <a:ext cx="5997575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45" name="Arc 9"/>
          <p:cNvSpPr>
            <a:spLocks/>
          </p:cNvSpPr>
          <p:nvPr/>
        </p:nvSpPr>
        <p:spPr bwMode="auto">
          <a:xfrm>
            <a:off x="3686175" y="2676525"/>
            <a:ext cx="1114425" cy="11747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0 w 21600"/>
              <a:gd name="T1" fmla="*/ 21600 h 21600"/>
              <a:gd name="T2" fmla="*/ 21569 w 21600"/>
              <a:gd name="T3" fmla="*/ 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21600"/>
                </a:moveTo>
                <a:cubicBezTo>
                  <a:pt x="0" y="9682"/>
                  <a:pt x="9651" y="17"/>
                  <a:pt x="21569" y="0"/>
                </a:cubicBezTo>
              </a:path>
              <a:path w="21600" h="21600" stroke="0" extrusionOk="0">
                <a:moveTo>
                  <a:pt x="0" y="21600"/>
                </a:moveTo>
                <a:cubicBezTo>
                  <a:pt x="0" y="9682"/>
                  <a:pt x="9651" y="17"/>
                  <a:pt x="21569" y="0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46" name="Arc 10"/>
          <p:cNvSpPr>
            <a:spLocks/>
          </p:cNvSpPr>
          <p:nvPr/>
        </p:nvSpPr>
        <p:spPr bwMode="auto">
          <a:xfrm>
            <a:off x="4806950" y="2668588"/>
            <a:ext cx="1133475" cy="1177925"/>
          </a:xfrm>
          <a:custGeom>
            <a:avLst/>
            <a:gdLst>
              <a:gd name="G0" fmla="+- 30 0 0"/>
              <a:gd name="G1" fmla="+- 21600 0 0"/>
              <a:gd name="G2" fmla="+- 21600 0 0"/>
              <a:gd name="T0" fmla="*/ 0 w 21630"/>
              <a:gd name="T1" fmla="*/ 0 h 21600"/>
              <a:gd name="T2" fmla="*/ 21630 w 21630"/>
              <a:gd name="T3" fmla="*/ 21571 h 21600"/>
              <a:gd name="T4" fmla="*/ 30 w 2163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30" h="21600" fill="none" extrusionOk="0">
                <a:moveTo>
                  <a:pt x="0" y="0"/>
                </a:moveTo>
                <a:cubicBezTo>
                  <a:pt x="10" y="0"/>
                  <a:pt x="20" y="-1"/>
                  <a:pt x="30" y="0"/>
                </a:cubicBezTo>
                <a:cubicBezTo>
                  <a:pt x="11948" y="0"/>
                  <a:pt x="21613" y="9652"/>
                  <a:pt x="21629" y="21571"/>
                </a:cubicBezTo>
              </a:path>
              <a:path w="21630" h="21600" stroke="0" extrusionOk="0">
                <a:moveTo>
                  <a:pt x="0" y="0"/>
                </a:moveTo>
                <a:cubicBezTo>
                  <a:pt x="10" y="0"/>
                  <a:pt x="20" y="-1"/>
                  <a:pt x="30" y="0"/>
                </a:cubicBezTo>
                <a:cubicBezTo>
                  <a:pt x="11948" y="0"/>
                  <a:pt x="21613" y="9652"/>
                  <a:pt x="21629" y="21571"/>
                </a:cubicBezTo>
                <a:lnTo>
                  <a:pt x="3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4116388" y="3260725"/>
            <a:ext cx="1184275" cy="600075"/>
            <a:chOff x="2593" y="2054"/>
            <a:chExt cx="746" cy="378"/>
          </a:xfrm>
        </p:grpSpPr>
        <p:sp>
          <p:nvSpPr>
            <p:cNvPr id="39948" name="Arc 12"/>
            <p:cNvSpPr>
              <a:spLocks/>
            </p:cNvSpPr>
            <p:nvPr/>
          </p:nvSpPr>
          <p:spPr bwMode="auto">
            <a:xfrm>
              <a:off x="2593" y="2054"/>
              <a:ext cx="373" cy="378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43 h 21600"/>
                <a:gd name="T2" fmla="*/ 21542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43"/>
                  </a:moveTo>
                  <a:cubicBezTo>
                    <a:pt x="31" y="9658"/>
                    <a:pt x="9657" y="31"/>
                    <a:pt x="21542" y="0"/>
                  </a:cubicBezTo>
                </a:path>
                <a:path w="21600" h="21600" stroke="0" extrusionOk="0">
                  <a:moveTo>
                    <a:pt x="0" y="21543"/>
                  </a:moveTo>
                  <a:cubicBezTo>
                    <a:pt x="31" y="9658"/>
                    <a:pt x="9657" y="31"/>
                    <a:pt x="21542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39949" name="Arc 13"/>
            <p:cNvSpPr>
              <a:spLocks/>
            </p:cNvSpPr>
            <p:nvPr/>
          </p:nvSpPr>
          <p:spPr bwMode="auto">
            <a:xfrm>
              <a:off x="2967" y="2054"/>
              <a:ext cx="372" cy="378"/>
            </a:xfrm>
            <a:custGeom>
              <a:avLst/>
              <a:gdLst>
                <a:gd name="G0" fmla="+- 58 0 0"/>
                <a:gd name="G1" fmla="+- 21600 0 0"/>
                <a:gd name="G2" fmla="+- 21600 0 0"/>
                <a:gd name="T0" fmla="*/ 0 w 21658"/>
                <a:gd name="T1" fmla="*/ 0 h 21600"/>
                <a:gd name="T2" fmla="*/ 21658 w 21658"/>
                <a:gd name="T3" fmla="*/ 21543 h 21600"/>
                <a:gd name="T4" fmla="*/ 58 w 21658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58" h="21600" fill="none" extrusionOk="0">
                  <a:moveTo>
                    <a:pt x="0" y="0"/>
                  </a:moveTo>
                  <a:cubicBezTo>
                    <a:pt x="19" y="0"/>
                    <a:pt x="38" y="-1"/>
                    <a:pt x="58" y="0"/>
                  </a:cubicBezTo>
                  <a:cubicBezTo>
                    <a:pt x="11965" y="0"/>
                    <a:pt x="21626" y="9635"/>
                    <a:pt x="21657" y="21543"/>
                  </a:cubicBezTo>
                </a:path>
                <a:path w="21658" h="21600" stroke="0" extrusionOk="0">
                  <a:moveTo>
                    <a:pt x="0" y="0"/>
                  </a:moveTo>
                  <a:cubicBezTo>
                    <a:pt x="19" y="0"/>
                    <a:pt x="38" y="-1"/>
                    <a:pt x="58" y="0"/>
                  </a:cubicBezTo>
                  <a:cubicBezTo>
                    <a:pt x="11965" y="0"/>
                    <a:pt x="21626" y="9635"/>
                    <a:pt x="21657" y="21543"/>
                  </a:cubicBezTo>
                  <a:lnTo>
                    <a:pt x="58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3678238" y="3863975"/>
            <a:ext cx="1622425" cy="841375"/>
            <a:chOff x="2317" y="2434"/>
            <a:chExt cx="1022" cy="530"/>
          </a:xfrm>
        </p:grpSpPr>
        <p:sp>
          <p:nvSpPr>
            <p:cNvPr id="39951" name="Arc 15"/>
            <p:cNvSpPr>
              <a:spLocks/>
            </p:cNvSpPr>
            <p:nvPr/>
          </p:nvSpPr>
          <p:spPr bwMode="auto">
            <a:xfrm rot="10800000">
              <a:off x="2317" y="2434"/>
              <a:ext cx="511" cy="530"/>
            </a:xfrm>
            <a:custGeom>
              <a:avLst/>
              <a:gdLst>
                <a:gd name="G0" fmla="+- 42 0 0"/>
                <a:gd name="G1" fmla="+- 21600 0 0"/>
                <a:gd name="G2" fmla="+- 21600 0 0"/>
                <a:gd name="T0" fmla="*/ 0 w 21642"/>
                <a:gd name="T1" fmla="*/ 0 h 21600"/>
                <a:gd name="T2" fmla="*/ 21642 w 21642"/>
                <a:gd name="T3" fmla="*/ 21559 h 21600"/>
                <a:gd name="T4" fmla="*/ 42 w 2164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42" h="21600" fill="none" extrusionOk="0">
                  <a:moveTo>
                    <a:pt x="0" y="0"/>
                  </a:moveTo>
                  <a:cubicBezTo>
                    <a:pt x="14" y="0"/>
                    <a:pt x="28" y="-1"/>
                    <a:pt x="42" y="0"/>
                  </a:cubicBezTo>
                  <a:cubicBezTo>
                    <a:pt x="11955" y="0"/>
                    <a:pt x="21619" y="9645"/>
                    <a:pt x="21641" y="21559"/>
                  </a:cubicBezTo>
                </a:path>
                <a:path w="21642" h="21600" stroke="0" extrusionOk="0">
                  <a:moveTo>
                    <a:pt x="0" y="0"/>
                  </a:moveTo>
                  <a:cubicBezTo>
                    <a:pt x="14" y="0"/>
                    <a:pt x="28" y="-1"/>
                    <a:pt x="42" y="0"/>
                  </a:cubicBezTo>
                  <a:cubicBezTo>
                    <a:pt x="11955" y="0"/>
                    <a:pt x="21619" y="9645"/>
                    <a:pt x="21641" y="21559"/>
                  </a:cubicBezTo>
                  <a:lnTo>
                    <a:pt x="42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39952" name="Arc 16"/>
            <p:cNvSpPr>
              <a:spLocks/>
            </p:cNvSpPr>
            <p:nvPr/>
          </p:nvSpPr>
          <p:spPr bwMode="auto">
            <a:xfrm rot="10800000">
              <a:off x="2829" y="2434"/>
              <a:ext cx="510" cy="53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9 h 21600"/>
                <a:gd name="T2" fmla="*/ 21558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9"/>
                  </a:moveTo>
                  <a:cubicBezTo>
                    <a:pt x="22" y="9662"/>
                    <a:pt x="9661" y="23"/>
                    <a:pt x="21558" y="0"/>
                  </a:cubicBezTo>
                </a:path>
                <a:path w="21600" h="21600" stroke="0" extrusionOk="0">
                  <a:moveTo>
                    <a:pt x="0" y="21559"/>
                  </a:moveTo>
                  <a:cubicBezTo>
                    <a:pt x="22" y="9662"/>
                    <a:pt x="9661" y="23"/>
                    <a:pt x="21558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178175" y="3821113"/>
            <a:ext cx="2760663" cy="1370012"/>
            <a:chOff x="2002" y="2407"/>
            <a:chExt cx="1739" cy="863"/>
          </a:xfrm>
        </p:grpSpPr>
        <p:sp>
          <p:nvSpPr>
            <p:cNvPr id="39954" name="Arc 18"/>
            <p:cNvSpPr>
              <a:spLocks/>
            </p:cNvSpPr>
            <p:nvPr/>
          </p:nvSpPr>
          <p:spPr bwMode="auto">
            <a:xfrm rot="10800000">
              <a:off x="2002" y="2407"/>
              <a:ext cx="869" cy="863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75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19" y="0"/>
                    <a:pt x="21586" y="9655"/>
                    <a:pt x="21599" y="21575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19" y="0"/>
                    <a:pt x="21586" y="9655"/>
                    <a:pt x="21599" y="2157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39955" name="Arc 19"/>
            <p:cNvSpPr>
              <a:spLocks/>
            </p:cNvSpPr>
            <p:nvPr/>
          </p:nvSpPr>
          <p:spPr bwMode="auto">
            <a:xfrm rot="10800000">
              <a:off x="2875" y="2407"/>
              <a:ext cx="866" cy="86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75 h 21600"/>
                <a:gd name="T2" fmla="*/ 21575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75"/>
                  </a:moveTo>
                  <a:cubicBezTo>
                    <a:pt x="13" y="9665"/>
                    <a:pt x="9665" y="13"/>
                    <a:pt x="21575" y="0"/>
                  </a:cubicBezTo>
                </a:path>
                <a:path w="21600" h="21600" stroke="0" extrusionOk="0">
                  <a:moveTo>
                    <a:pt x="0" y="21575"/>
                  </a:moveTo>
                  <a:cubicBezTo>
                    <a:pt x="13" y="9665"/>
                    <a:pt x="9665" y="13"/>
                    <a:pt x="21575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3163888" y="2168525"/>
            <a:ext cx="3370262" cy="1701800"/>
            <a:chOff x="1993" y="1366"/>
            <a:chExt cx="2123" cy="1072"/>
          </a:xfrm>
        </p:grpSpPr>
        <p:sp>
          <p:nvSpPr>
            <p:cNvPr id="39957" name="Arc 21"/>
            <p:cNvSpPr>
              <a:spLocks/>
            </p:cNvSpPr>
            <p:nvPr/>
          </p:nvSpPr>
          <p:spPr bwMode="auto">
            <a:xfrm>
              <a:off x="1993" y="1366"/>
              <a:ext cx="1063" cy="107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80 h 21600"/>
                <a:gd name="T2" fmla="*/ 2158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80"/>
                  </a:moveTo>
                  <a:cubicBezTo>
                    <a:pt x="11" y="9666"/>
                    <a:pt x="9666" y="11"/>
                    <a:pt x="21580" y="0"/>
                  </a:cubicBezTo>
                </a:path>
                <a:path w="21600" h="21600" stroke="0" extrusionOk="0">
                  <a:moveTo>
                    <a:pt x="0" y="21580"/>
                  </a:moveTo>
                  <a:cubicBezTo>
                    <a:pt x="11" y="9666"/>
                    <a:pt x="9666" y="11"/>
                    <a:pt x="21580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39958" name="Arc 22"/>
            <p:cNvSpPr>
              <a:spLocks/>
            </p:cNvSpPr>
            <p:nvPr/>
          </p:nvSpPr>
          <p:spPr bwMode="auto">
            <a:xfrm>
              <a:off x="3057" y="1366"/>
              <a:ext cx="1059" cy="1072"/>
            </a:xfrm>
            <a:custGeom>
              <a:avLst/>
              <a:gdLst>
                <a:gd name="G0" fmla="+- 20 0 0"/>
                <a:gd name="G1" fmla="+- 21600 0 0"/>
                <a:gd name="G2" fmla="+- 21600 0 0"/>
                <a:gd name="T0" fmla="*/ 0 w 21620"/>
                <a:gd name="T1" fmla="*/ 0 h 21600"/>
                <a:gd name="T2" fmla="*/ 21620 w 21620"/>
                <a:gd name="T3" fmla="*/ 21580 h 21600"/>
                <a:gd name="T4" fmla="*/ 20 w 2162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20" h="21600" fill="none" extrusionOk="0">
                  <a:moveTo>
                    <a:pt x="0" y="0"/>
                  </a:moveTo>
                  <a:cubicBezTo>
                    <a:pt x="6" y="0"/>
                    <a:pt x="13" y="-1"/>
                    <a:pt x="20" y="0"/>
                  </a:cubicBezTo>
                  <a:cubicBezTo>
                    <a:pt x="11941" y="0"/>
                    <a:pt x="21608" y="9658"/>
                    <a:pt x="21619" y="21580"/>
                  </a:cubicBezTo>
                </a:path>
                <a:path w="21620" h="21600" stroke="0" extrusionOk="0">
                  <a:moveTo>
                    <a:pt x="0" y="0"/>
                  </a:moveTo>
                  <a:cubicBezTo>
                    <a:pt x="6" y="0"/>
                    <a:pt x="13" y="-1"/>
                    <a:pt x="20" y="0"/>
                  </a:cubicBezTo>
                  <a:cubicBezTo>
                    <a:pt x="11941" y="0"/>
                    <a:pt x="21608" y="9658"/>
                    <a:pt x="21619" y="21580"/>
                  </a:cubicBezTo>
                  <a:lnTo>
                    <a:pt x="2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9959" name="Line 23"/>
          <p:cNvSpPr>
            <a:spLocks noChangeShapeType="1"/>
          </p:cNvSpPr>
          <p:nvPr/>
        </p:nvSpPr>
        <p:spPr bwMode="auto">
          <a:xfrm flipV="1">
            <a:off x="4697413" y="1266825"/>
            <a:ext cx="0" cy="488473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60" name="Rectangle 24"/>
          <p:cNvSpPr>
            <a:spLocks noChangeArrowheads="1"/>
          </p:cNvSpPr>
          <p:nvPr/>
        </p:nvSpPr>
        <p:spPr bwMode="auto">
          <a:xfrm>
            <a:off x="4933950" y="2270125"/>
            <a:ext cx="67468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Risiko-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analyse</a:t>
            </a:r>
          </a:p>
        </p:txBody>
      </p:sp>
      <p:sp>
        <p:nvSpPr>
          <p:cNvPr id="39961" name="Rectangle 25"/>
          <p:cNvSpPr>
            <a:spLocks noChangeArrowheads="1"/>
          </p:cNvSpPr>
          <p:nvPr/>
        </p:nvSpPr>
        <p:spPr bwMode="auto">
          <a:xfrm>
            <a:off x="5162550" y="1735138"/>
            <a:ext cx="67468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Risiko-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analyse</a:t>
            </a:r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2651125" y="3875088"/>
            <a:ext cx="3903663" cy="1839912"/>
            <a:chOff x="1670" y="2441"/>
            <a:chExt cx="2459" cy="1159"/>
          </a:xfrm>
        </p:grpSpPr>
        <p:sp>
          <p:nvSpPr>
            <p:cNvPr id="39963" name="Arc 27"/>
            <p:cNvSpPr>
              <a:spLocks/>
            </p:cNvSpPr>
            <p:nvPr/>
          </p:nvSpPr>
          <p:spPr bwMode="auto">
            <a:xfrm rot="10800000">
              <a:off x="1670" y="2441"/>
              <a:ext cx="1230" cy="115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39964" name="Arc 28"/>
            <p:cNvSpPr>
              <a:spLocks/>
            </p:cNvSpPr>
            <p:nvPr/>
          </p:nvSpPr>
          <p:spPr bwMode="auto">
            <a:xfrm rot="10800000">
              <a:off x="2904" y="2441"/>
              <a:ext cx="1225" cy="1159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600 h 21600"/>
                <a:gd name="T2" fmla="*/ 21582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600"/>
                  </a:moveTo>
                  <a:cubicBezTo>
                    <a:pt x="0" y="9677"/>
                    <a:pt x="9659" y="9"/>
                    <a:pt x="21582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677"/>
                    <a:pt x="9659" y="9"/>
                    <a:pt x="21582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2619375" y="1552575"/>
            <a:ext cx="4454525" cy="2320925"/>
            <a:chOff x="1650" y="978"/>
            <a:chExt cx="2806" cy="1462"/>
          </a:xfrm>
        </p:grpSpPr>
        <p:sp>
          <p:nvSpPr>
            <p:cNvPr id="39966" name="Arc 30"/>
            <p:cNvSpPr>
              <a:spLocks/>
            </p:cNvSpPr>
            <p:nvPr/>
          </p:nvSpPr>
          <p:spPr bwMode="auto">
            <a:xfrm>
              <a:off x="1650" y="978"/>
              <a:ext cx="1404" cy="146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85 h 21600"/>
                <a:gd name="T2" fmla="*/ 21585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85"/>
                  </a:moveTo>
                  <a:cubicBezTo>
                    <a:pt x="8" y="9667"/>
                    <a:pt x="9667" y="8"/>
                    <a:pt x="21585" y="0"/>
                  </a:cubicBezTo>
                </a:path>
                <a:path w="21600" h="21600" stroke="0" extrusionOk="0">
                  <a:moveTo>
                    <a:pt x="0" y="21585"/>
                  </a:moveTo>
                  <a:cubicBezTo>
                    <a:pt x="8" y="9667"/>
                    <a:pt x="9667" y="8"/>
                    <a:pt x="21585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39967" name="Arc 31"/>
            <p:cNvSpPr>
              <a:spLocks/>
            </p:cNvSpPr>
            <p:nvPr/>
          </p:nvSpPr>
          <p:spPr bwMode="auto">
            <a:xfrm>
              <a:off x="3057" y="978"/>
              <a:ext cx="1399" cy="1462"/>
            </a:xfrm>
            <a:custGeom>
              <a:avLst/>
              <a:gdLst>
                <a:gd name="G0" fmla="+- 15 0 0"/>
                <a:gd name="G1" fmla="+- 21600 0 0"/>
                <a:gd name="G2" fmla="+- 21600 0 0"/>
                <a:gd name="T0" fmla="*/ 0 w 21615"/>
                <a:gd name="T1" fmla="*/ 0 h 21600"/>
                <a:gd name="T2" fmla="*/ 21615 w 21615"/>
                <a:gd name="T3" fmla="*/ 21585 h 21600"/>
                <a:gd name="T4" fmla="*/ 15 w 2161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15" h="21600" fill="none" extrusionOk="0">
                  <a:moveTo>
                    <a:pt x="0" y="0"/>
                  </a:moveTo>
                  <a:cubicBezTo>
                    <a:pt x="5" y="0"/>
                    <a:pt x="10" y="-1"/>
                    <a:pt x="15" y="0"/>
                  </a:cubicBezTo>
                  <a:cubicBezTo>
                    <a:pt x="11938" y="0"/>
                    <a:pt x="21606" y="9661"/>
                    <a:pt x="21614" y="21585"/>
                  </a:cubicBezTo>
                </a:path>
                <a:path w="21615" h="21600" stroke="0" extrusionOk="0">
                  <a:moveTo>
                    <a:pt x="0" y="0"/>
                  </a:moveTo>
                  <a:cubicBezTo>
                    <a:pt x="5" y="0"/>
                    <a:pt x="10" y="-1"/>
                    <a:pt x="15" y="0"/>
                  </a:cubicBezTo>
                  <a:cubicBezTo>
                    <a:pt x="11938" y="0"/>
                    <a:pt x="21606" y="9661"/>
                    <a:pt x="21614" y="21585"/>
                  </a:cubicBezTo>
                  <a:lnTo>
                    <a:pt x="15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9968" name="Arc 32"/>
          <p:cNvSpPr>
            <a:spLocks/>
          </p:cNvSpPr>
          <p:nvPr/>
        </p:nvSpPr>
        <p:spPr bwMode="auto">
          <a:xfrm rot="10800000">
            <a:off x="4741863" y="3836988"/>
            <a:ext cx="2352675" cy="232092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0 w 21600"/>
              <a:gd name="T1" fmla="*/ 21585 h 21600"/>
              <a:gd name="T2" fmla="*/ 21585 w 21600"/>
              <a:gd name="T3" fmla="*/ 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21585"/>
                </a:moveTo>
                <a:cubicBezTo>
                  <a:pt x="8" y="9667"/>
                  <a:pt x="9667" y="8"/>
                  <a:pt x="21585" y="0"/>
                </a:cubicBezTo>
              </a:path>
              <a:path w="21600" h="21600" stroke="0" extrusionOk="0">
                <a:moveTo>
                  <a:pt x="0" y="21585"/>
                </a:moveTo>
                <a:cubicBezTo>
                  <a:pt x="8" y="9667"/>
                  <a:pt x="9667" y="8"/>
                  <a:pt x="21585" y="0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69" name="Rectangle 33"/>
          <p:cNvSpPr>
            <a:spLocks noChangeArrowheads="1"/>
          </p:cNvSpPr>
          <p:nvPr/>
        </p:nvSpPr>
        <p:spPr bwMode="auto">
          <a:xfrm>
            <a:off x="4754563" y="2790825"/>
            <a:ext cx="674687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Risiko-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analyse</a:t>
            </a:r>
          </a:p>
        </p:txBody>
      </p:sp>
      <p:sp>
        <p:nvSpPr>
          <p:cNvPr id="39970" name="Rectangle 34"/>
          <p:cNvSpPr>
            <a:spLocks noChangeArrowheads="1"/>
          </p:cNvSpPr>
          <p:nvPr/>
        </p:nvSpPr>
        <p:spPr bwMode="auto">
          <a:xfrm>
            <a:off x="4679950" y="3413125"/>
            <a:ext cx="5826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Proto-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typ 1</a:t>
            </a:r>
          </a:p>
        </p:txBody>
      </p:sp>
      <p:sp>
        <p:nvSpPr>
          <p:cNvPr id="39971" name="Rectangle 35"/>
          <p:cNvSpPr>
            <a:spLocks noChangeArrowheads="1"/>
          </p:cNvSpPr>
          <p:nvPr/>
        </p:nvSpPr>
        <p:spPr bwMode="auto">
          <a:xfrm>
            <a:off x="5303838" y="3413125"/>
            <a:ext cx="5826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Proto-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typ 2</a:t>
            </a:r>
          </a:p>
        </p:txBody>
      </p:sp>
      <p:sp>
        <p:nvSpPr>
          <p:cNvPr id="39972" name="Rectangle 36"/>
          <p:cNvSpPr>
            <a:spLocks noChangeArrowheads="1"/>
          </p:cNvSpPr>
          <p:nvPr/>
        </p:nvSpPr>
        <p:spPr bwMode="auto">
          <a:xfrm>
            <a:off x="5942013" y="3413125"/>
            <a:ext cx="5826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Proto-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typ 3</a:t>
            </a:r>
          </a:p>
        </p:txBody>
      </p:sp>
      <p:sp>
        <p:nvSpPr>
          <p:cNvPr id="39973" name="Rectangle 37"/>
          <p:cNvSpPr>
            <a:spLocks noChangeArrowheads="1"/>
          </p:cNvSpPr>
          <p:nvPr/>
        </p:nvSpPr>
        <p:spPr bwMode="auto">
          <a:xfrm>
            <a:off x="6332538" y="3033713"/>
            <a:ext cx="7810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operatio-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   naler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    Proto-</a:t>
            </a:r>
          </a:p>
          <a:p>
            <a:pPr defTabSz="428625" eaLnBrk="0" hangingPunct="0">
              <a:lnSpc>
                <a:spcPct val="90000"/>
              </a:lnSpc>
            </a:pPr>
            <a:r>
              <a:rPr lang="de-DE" sz="1400">
                <a:solidFill>
                  <a:srgbClr val="737CFF"/>
                </a:solidFill>
                <a:latin typeface="Times New Roman" pitchFamily="18" charset="0"/>
              </a:rPr>
              <a:t>    typ</a:t>
            </a:r>
          </a:p>
        </p:txBody>
      </p:sp>
      <p:sp>
        <p:nvSpPr>
          <p:cNvPr id="39974" name="Line 38"/>
          <p:cNvSpPr>
            <a:spLocks noChangeShapeType="1"/>
          </p:cNvSpPr>
          <p:nvPr/>
        </p:nvSpPr>
        <p:spPr bwMode="auto">
          <a:xfrm flipV="1">
            <a:off x="5156200" y="2782888"/>
            <a:ext cx="1647825" cy="66040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75" name="Rectangle 39"/>
          <p:cNvSpPr>
            <a:spLocks noChangeArrowheads="1"/>
          </p:cNvSpPr>
          <p:nvPr/>
        </p:nvSpPr>
        <p:spPr bwMode="auto">
          <a:xfrm>
            <a:off x="4659313" y="3897313"/>
            <a:ext cx="66516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Vorge-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hensmo-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dell</a:t>
            </a:r>
          </a:p>
        </p:txBody>
      </p:sp>
      <p:sp>
        <p:nvSpPr>
          <p:cNvPr id="39976" name="Rectangle 40"/>
          <p:cNvSpPr>
            <a:spLocks noChangeArrowheads="1"/>
          </p:cNvSpPr>
          <p:nvPr/>
        </p:nvSpPr>
        <p:spPr bwMode="auto">
          <a:xfrm>
            <a:off x="5091113" y="4121150"/>
            <a:ext cx="79216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  System-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spezifi-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kation</a:t>
            </a:r>
          </a:p>
        </p:txBody>
      </p:sp>
      <p:sp>
        <p:nvSpPr>
          <p:cNvPr id="39977" name="Rectangle 41"/>
          <p:cNvSpPr>
            <a:spLocks noChangeArrowheads="1"/>
          </p:cNvSpPr>
          <p:nvPr/>
        </p:nvSpPr>
        <p:spPr bwMode="auto">
          <a:xfrm>
            <a:off x="6491288" y="3900488"/>
            <a:ext cx="61436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Fein-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entwurf</a:t>
            </a:r>
          </a:p>
        </p:txBody>
      </p:sp>
      <p:sp>
        <p:nvSpPr>
          <p:cNvPr id="39978" name="Rectangle 42"/>
          <p:cNvSpPr>
            <a:spLocks noChangeArrowheads="1"/>
          </p:cNvSpPr>
          <p:nvPr/>
        </p:nvSpPr>
        <p:spPr bwMode="auto">
          <a:xfrm>
            <a:off x="5646738" y="4308475"/>
            <a:ext cx="72866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   Archi-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tektur-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entwurf</a:t>
            </a:r>
          </a:p>
        </p:txBody>
      </p:sp>
      <p:sp>
        <p:nvSpPr>
          <p:cNvPr id="39979" name="Rectangle 43"/>
          <p:cNvSpPr>
            <a:spLocks noChangeArrowheads="1"/>
          </p:cNvSpPr>
          <p:nvPr/>
        </p:nvSpPr>
        <p:spPr bwMode="auto">
          <a:xfrm>
            <a:off x="6375400" y="4313238"/>
            <a:ext cx="6699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 Codie-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rung</a:t>
            </a:r>
          </a:p>
        </p:txBody>
      </p:sp>
      <p:sp>
        <p:nvSpPr>
          <p:cNvPr id="39980" name="Rectangle 44"/>
          <p:cNvSpPr>
            <a:spLocks noChangeArrowheads="1"/>
          </p:cNvSpPr>
          <p:nvPr/>
        </p:nvSpPr>
        <p:spPr bwMode="auto">
          <a:xfrm>
            <a:off x="6029325" y="4749800"/>
            <a:ext cx="8763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    Kompo-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 nenten-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test</a:t>
            </a:r>
          </a:p>
        </p:txBody>
      </p:sp>
      <p:sp>
        <p:nvSpPr>
          <p:cNvPr id="39981" name="Rectangle 45"/>
          <p:cNvSpPr>
            <a:spLocks noChangeArrowheads="1"/>
          </p:cNvSpPr>
          <p:nvPr/>
        </p:nvSpPr>
        <p:spPr bwMode="auto">
          <a:xfrm>
            <a:off x="5076825" y="5661025"/>
            <a:ext cx="54768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Ab-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nahme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test</a:t>
            </a: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>
            <a:off x="5413375" y="5321300"/>
            <a:ext cx="111601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     Integration 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und Integra-</a:t>
            </a:r>
          </a:p>
          <a:p>
            <a:pPr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tionstest</a:t>
            </a:r>
          </a:p>
        </p:txBody>
      </p:sp>
      <p:sp>
        <p:nvSpPr>
          <p:cNvPr id="39983" name="Line 47"/>
          <p:cNvSpPr>
            <a:spLocks noChangeShapeType="1"/>
          </p:cNvSpPr>
          <p:nvPr/>
        </p:nvSpPr>
        <p:spPr bwMode="auto">
          <a:xfrm>
            <a:off x="6507163" y="4238625"/>
            <a:ext cx="511175" cy="79375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84" name="Line 48"/>
          <p:cNvSpPr>
            <a:spLocks noChangeShapeType="1"/>
          </p:cNvSpPr>
          <p:nvPr/>
        </p:nvSpPr>
        <p:spPr bwMode="auto">
          <a:xfrm>
            <a:off x="6357938" y="4654550"/>
            <a:ext cx="527050" cy="9525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85" name="Line 49"/>
          <p:cNvSpPr>
            <a:spLocks noChangeShapeType="1"/>
          </p:cNvSpPr>
          <p:nvPr/>
        </p:nvSpPr>
        <p:spPr bwMode="auto">
          <a:xfrm>
            <a:off x="6003925" y="5140325"/>
            <a:ext cx="503238" cy="20320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86" name="Line 50"/>
          <p:cNvSpPr>
            <a:spLocks noChangeShapeType="1"/>
          </p:cNvSpPr>
          <p:nvPr/>
        </p:nvSpPr>
        <p:spPr bwMode="auto">
          <a:xfrm>
            <a:off x="5313363" y="5573713"/>
            <a:ext cx="385762" cy="371475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87" name="Line 51"/>
          <p:cNvSpPr>
            <a:spLocks noChangeShapeType="1"/>
          </p:cNvSpPr>
          <p:nvPr/>
        </p:nvSpPr>
        <p:spPr bwMode="auto">
          <a:xfrm>
            <a:off x="5032375" y="5659438"/>
            <a:ext cx="88900" cy="460375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39988" name="Rectangle 52"/>
          <p:cNvSpPr>
            <a:spLocks noChangeArrowheads="1"/>
          </p:cNvSpPr>
          <p:nvPr/>
        </p:nvSpPr>
        <p:spPr bwMode="auto">
          <a:xfrm>
            <a:off x="3587750" y="5278438"/>
            <a:ext cx="10779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algn="r"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     Integration</a:t>
            </a:r>
          </a:p>
          <a:p>
            <a:pPr algn="r"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und Test</a:t>
            </a:r>
          </a:p>
        </p:txBody>
      </p:sp>
      <p:sp>
        <p:nvSpPr>
          <p:cNvPr id="39989" name="Rectangle 53"/>
          <p:cNvSpPr>
            <a:spLocks noChangeArrowheads="1"/>
          </p:cNvSpPr>
          <p:nvPr/>
        </p:nvSpPr>
        <p:spPr bwMode="auto">
          <a:xfrm>
            <a:off x="3368675" y="4729163"/>
            <a:ext cx="129698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algn="r"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     Entwicklungs-</a:t>
            </a:r>
          </a:p>
          <a:p>
            <a:pPr algn="r"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plan</a:t>
            </a:r>
          </a:p>
        </p:txBody>
      </p:sp>
      <p:sp>
        <p:nvSpPr>
          <p:cNvPr id="39990" name="Rectangle 54"/>
          <p:cNvSpPr>
            <a:spLocks noChangeArrowheads="1"/>
          </p:cNvSpPr>
          <p:nvPr/>
        </p:nvSpPr>
        <p:spPr bwMode="auto">
          <a:xfrm>
            <a:off x="3544888" y="3940175"/>
            <a:ext cx="11207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algn="r"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       Life-Cycle-</a:t>
            </a:r>
          </a:p>
          <a:p>
            <a:pPr algn="r" defTabSz="428625" eaLnBrk="0" hangingPunct="0">
              <a:lnSpc>
                <a:spcPct val="75000"/>
              </a:lnSpc>
            </a:pPr>
            <a:r>
              <a:rPr lang="de-DE" sz="1200">
                <a:latin typeface="Times New Roman" pitchFamily="18" charset="0"/>
              </a:rPr>
              <a:t>Plan</a:t>
            </a:r>
          </a:p>
        </p:txBody>
      </p:sp>
      <p:sp>
        <p:nvSpPr>
          <p:cNvPr id="39991" name="Rectangle 55"/>
          <p:cNvSpPr>
            <a:spLocks noChangeArrowheads="1"/>
          </p:cNvSpPr>
          <p:nvPr/>
        </p:nvSpPr>
        <p:spPr bwMode="auto">
          <a:xfrm>
            <a:off x="4767263" y="1316038"/>
            <a:ext cx="14065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/>
            <a:r>
              <a:rPr lang="de-DE" sz="1200" b="1">
                <a:latin typeface="Times New Roman" pitchFamily="18" charset="0"/>
              </a:rPr>
              <a:t>Kumulative Kosten</a:t>
            </a:r>
          </a:p>
        </p:txBody>
      </p:sp>
      <p:sp>
        <p:nvSpPr>
          <p:cNvPr id="39992" name="Rectangle 56"/>
          <p:cNvSpPr>
            <a:spLocks noChangeArrowheads="1"/>
          </p:cNvSpPr>
          <p:nvPr/>
        </p:nvSpPr>
        <p:spPr bwMode="auto">
          <a:xfrm>
            <a:off x="7053263" y="3582988"/>
            <a:ext cx="8096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9850" tIns="34925" rIns="69850" bIns="34925">
            <a:spAutoFit/>
          </a:bodyPr>
          <a:lstStyle/>
          <a:p>
            <a:pPr defTabSz="428625" eaLnBrk="0" hangingPunct="0">
              <a:lnSpc>
                <a:spcPct val="125000"/>
              </a:lnSpc>
            </a:pPr>
            <a:r>
              <a:rPr lang="de-DE" sz="1200" b="1">
                <a:latin typeface="Times New Roman" pitchFamily="18" charset="0"/>
              </a:rPr>
              <a:t>Projekt-</a:t>
            </a:r>
          </a:p>
          <a:p>
            <a:pPr defTabSz="428625" eaLnBrk="0" hangingPunct="0">
              <a:lnSpc>
                <a:spcPct val="125000"/>
              </a:lnSpc>
            </a:pPr>
            <a:r>
              <a:rPr lang="de-DE" sz="1200" b="1">
                <a:latin typeface="Times New Roman" pitchFamily="18" charset="0"/>
              </a:rPr>
              <a:t>fortschritt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50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41AB802-E0E6-4F8C-BEFC-1D619DB48943}" type="slidenum">
              <a:rPr lang="de-DE"/>
              <a:pPr defTabSz="762000"/>
              <a:t>17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Positionierung der IT-Abteilung bei einem Automobilzulieferer</a:t>
            </a:r>
          </a:p>
        </p:txBody>
      </p:sp>
      <p:pic>
        <p:nvPicPr>
          <p:cNvPr id="2150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2688" y="1709738"/>
            <a:ext cx="6778625" cy="43703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44450"/>
            <a:ext cx="8642350" cy="1143000"/>
          </a:xfrm>
        </p:spPr>
        <p:txBody>
          <a:bodyPr/>
          <a:lstStyle/>
          <a:p>
            <a:r>
              <a:rPr lang="de-DE" sz="2800" dirty="0" err="1" smtClean="0"/>
              <a:t>Prototyping</a:t>
            </a:r>
            <a:r>
              <a:rPr lang="de-DE" sz="2800" dirty="0" smtClean="0"/>
              <a:t> </a:t>
            </a:r>
            <a:r>
              <a:rPr lang="de-DE" sz="2800" dirty="0"/>
              <a:t>orientierter Ansatz (</a:t>
            </a:r>
            <a:r>
              <a:rPr lang="de-DE" sz="2800" dirty="0" err="1"/>
              <a:t>Pomberger</a:t>
            </a:r>
            <a:r>
              <a:rPr lang="de-DE" sz="2800" dirty="0"/>
              <a:t>/</a:t>
            </a:r>
            <a:r>
              <a:rPr lang="de-DE" sz="2800" dirty="0" err="1"/>
              <a:t>Blaschek</a:t>
            </a:r>
            <a:r>
              <a:rPr lang="de-DE" sz="2800" dirty="0"/>
              <a:t> 1993, S. 27)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00113" y="1341438"/>
            <a:ext cx="1836737" cy="879475"/>
            <a:chOff x="625" y="1103"/>
            <a:chExt cx="1157" cy="554"/>
          </a:xfrm>
        </p:grpSpPr>
        <p:sp>
          <p:nvSpPr>
            <p:cNvPr id="40964" name="AutoShape 4"/>
            <p:cNvSpPr>
              <a:spLocks noChangeArrowheads="1"/>
            </p:cNvSpPr>
            <p:nvPr/>
          </p:nvSpPr>
          <p:spPr bwMode="auto">
            <a:xfrm>
              <a:off x="631" y="1122"/>
              <a:ext cx="1052" cy="535"/>
            </a:xfrm>
            <a:prstGeom prst="roundRect">
              <a:avLst>
                <a:gd name="adj" fmla="val 12495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965" name="Rectangle 5"/>
            <p:cNvSpPr>
              <a:spLocks noChangeArrowheads="1"/>
            </p:cNvSpPr>
            <p:nvPr/>
          </p:nvSpPr>
          <p:spPr bwMode="auto">
            <a:xfrm>
              <a:off x="625" y="1103"/>
              <a:ext cx="115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Problemanalyse</a:t>
              </a:r>
            </a:p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und Grobplanung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247775" y="1876425"/>
            <a:ext cx="1722438" cy="847725"/>
            <a:chOff x="844" y="1440"/>
            <a:chExt cx="1085" cy="534"/>
          </a:xfrm>
        </p:grpSpPr>
        <p:sp>
          <p:nvSpPr>
            <p:cNvPr id="40967" name="AutoShape 7"/>
            <p:cNvSpPr>
              <a:spLocks noChangeArrowheads="1"/>
            </p:cNvSpPr>
            <p:nvPr/>
          </p:nvSpPr>
          <p:spPr bwMode="auto">
            <a:xfrm>
              <a:off x="844" y="1440"/>
              <a:ext cx="1049" cy="534"/>
            </a:xfrm>
            <a:prstGeom prst="roundRect">
              <a:avLst>
                <a:gd name="adj" fmla="val 12495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968" name="Rectangle 8"/>
            <p:cNvSpPr>
              <a:spLocks noChangeArrowheads="1"/>
            </p:cNvSpPr>
            <p:nvPr/>
          </p:nvSpPr>
          <p:spPr bwMode="auto">
            <a:xfrm>
              <a:off x="861" y="1443"/>
              <a:ext cx="106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System</a:t>
              </a:r>
            </a:p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spezifikation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619250" y="2420938"/>
            <a:ext cx="1722438" cy="847725"/>
            <a:chOff x="1090" y="1744"/>
            <a:chExt cx="1085" cy="534"/>
          </a:xfrm>
        </p:grpSpPr>
        <p:sp>
          <p:nvSpPr>
            <p:cNvPr id="40970" name="AutoShape 10"/>
            <p:cNvSpPr>
              <a:spLocks noChangeArrowheads="1"/>
            </p:cNvSpPr>
            <p:nvPr/>
          </p:nvSpPr>
          <p:spPr bwMode="auto">
            <a:xfrm>
              <a:off x="1090" y="1744"/>
              <a:ext cx="1051" cy="534"/>
            </a:xfrm>
            <a:prstGeom prst="roundRect">
              <a:avLst>
                <a:gd name="adj" fmla="val 12495"/>
              </a:avLst>
            </a:prstGeom>
            <a:solidFill>
              <a:srgbClr val="E3E5F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971" name="Rectangle 11"/>
            <p:cNvSpPr>
              <a:spLocks noChangeArrowheads="1"/>
            </p:cNvSpPr>
            <p:nvPr/>
          </p:nvSpPr>
          <p:spPr bwMode="auto">
            <a:xfrm>
              <a:off x="1106" y="1747"/>
              <a:ext cx="1069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User-Interface</a:t>
              </a:r>
            </a:p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Prototyping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3189288" y="3017838"/>
            <a:ext cx="1724025" cy="849312"/>
            <a:chOff x="2067" y="2159"/>
            <a:chExt cx="1086" cy="535"/>
          </a:xfrm>
        </p:grpSpPr>
        <p:sp>
          <p:nvSpPr>
            <p:cNvPr id="40973" name="AutoShape 13"/>
            <p:cNvSpPr>
              <a:spLocks noChangeArrowheads="1"/>
            </p:cNvSpPr>
            <p:nvPr/>
          </p:nvSpPr>
          <p:spPr bwMode="auto">
            <a:xfrm>
              <a:off x="2067" y="2159"/>
              <a:ext cx="1052" cy="535"/>
            </a:xfrm>
            <a:prstGeom prst="roundRect">
              <a:avLst>
                <a:gd name="adj" fmla="val 12495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974" name="Rectangle 14"/>
            <p:cNvSpPr>
              <a:spLocks noChangeArrowheads="1"/>
            </p:cNvSpPr>
            <p:nvPr/>
          </p:nvSpPr>
          <p:spPr bwMode="auto">
            <a:xfrm>
              <a:off x="2084" y="2162"/>
              <a:ext cx="106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Entwurf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3543300" y="3484563"/>
            <a:ext cx="1722438" cy="849312"/>
            <a:chOff x="2290" y="2453"/>
            <a:chExt cx="1085" cy="535"/>
          </a:xfrm>
        </p:grpSpPr>
        <p:sp>
          <p:nvSpPr>
            <p:cNvPr id="40976" name="AutoShape 16"/>
            <p:cNvSpPr>
              <a:spLocks noChangeArrowheads="1"/>
            </p:cNvSpPr>
            <p:nvPr/>
          </p:nvSpPr>
          <p:spPr bwMode="auto">
            <a:xfrm>
              <a:off x="2290" y="2453"/>
              <a:ext cx="1052" cy="535"/>
            </a:xfrm>
            <a:prstGeom prst="roundRect">
              <a:avLst>
                <a:gd name="adj" fmla="val 12495"/>
              </a:avLst>
            </a:prstGeom>
            <a:solidFill>
              <a:srgbClr val="E3E5F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977" name="Rectangle 17"/>
            <p:cNvSpPr>
              <a:spLocks noChangeArrowheads="1"/>
            </p:cNvSpPr>
            <p:nvPr/>
          </p:nvSpPr>
          <p:spPr bwMode="auto">
            <a:xfrm>
              <a:off x="2307" y="2456"/>
              <a:ext cx="1068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Architektur- und</a:t>
              </a:r>
            </a:p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Komponenten-</a:t>
              </a:r>
            </a:p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Prototyping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4773613" y="4027488"/>
            <a:ext cx="1722437" cy="849312"/>
            <a:chOff x="3065" y="2795"/>
            <a:chExt cx="1085" cy="535"/>
          </a:xfrm>
        </p:grpSpPr>
        <p:sp>
          <p:nvSpPr>
            <p:cNvPr id="40979" name="AutoShape 19"/>
            <p:cNvSpPr>
              <a:spLocks noChangeArrowheads="1"/>
            </p:cNvSpPr>
            <p:nvPr/>
          </p:nvSpPr>
          <p:spPr bwMode="auto">
            <a:xfrm>
              <a:off x="3065" y="2795"/>
              <a:ext cx="1051" cy="535"/>
            </a:xfrm>
            <a:prstGeom prst="roundRect">
              <a:avLst>
                <a:gd name="adj" fmla="val 12495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980" name="Rectangle 20"/>
            <p:cNvSpPr>
              <a:spLocks noChangeArrowheads="1"/>
            </p:cNvSpPr>
            <p:nvPr/>
          </p:nvSpPr>
          <p:spPr bwMode="auto">
            <a:xfrm>
              <a:off x="3082" y="2799"/>
              <a:ext cx="106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Implemen-tierung</a:t>
              </a:r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5148263" y="4581525"/>
            <a:ext cx="1722437" cy="849313"/>
            <a:chOff x="3288" y="3113"/>
            <a:chExt cx="1085" cy="535"/>
          </a:xfrm>
        </p:grpSpPr>
        <p:sp>
          <p:nvSpPr>
            <p:cNvPr id="40982" name="AutoShape 22"/>
            <p:cNvSpPr>
              <a:spLocks noChangeArrowheads="1"/>
            </p:cNvSpPr>
            <p:nvPr/>
          </p:nvSpPr>
          <p:spPr bwMode="auto">
            <a:xfrm>
              <a:off x="3288" y="3113"/>
              <a:ext cx="1053" cy="535"/>
            </a:xfrm>
            <a:prstGeom prst="roundRect">
              <a:avLst>
                <a:gd name="adj" fmla="val 12495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983" name="Rectangle 23"/>
            <p:cNvSpPr>
              <a:spLocks noChangeArrowheads="1"/>
            </p:cNvSpPr>
            <p:nvPr/>
          </p:nvSpPr>
          <p:spPr bwMode="auto">
            <a:xfrm>
              <a:off x="3307" y="3116"/>
              <a:ext cx="106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Systemtest</a:t>
              </a:r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6997700" y="5046663"/>
            <a:ext cx="1720850" cy="849312"/>
            <a:chOff x="4466" y="3437"/>
            <a:chExt cx="1084" cy="535"/>
          </a:xfrm>
        </p:grpSpPr>
        <p:sp>
          <p:nvSpPr>
            <p:cNvPr id="40985" name="AutoShape 25"/>
            <p:cNvSpPr>
              <a:spLocks noChangeArrowheads="1"/>
            </p:cNvSpPr>
            <p:nvPr/>
          </p:nvSpPr>
          <p:spPr bwMode="auto">
            <a:xfrm>
              <a:off x="4466" y="3437"/>
              <a:ext cx="1052" cy="535"/>
            </a:xfrm>
            <a:prstGeom prst="roundRect">
              <a:avLst>
                <a:gd name="adj" fmla="val 12495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986" name="Rectangle 26"/>
            <p:cNvSpPr>
              <a:spLocks noChangeArrowheads="1"/>
            </p:cNvSpPr>
            <p:nvPr/>
          </p:nvSpPr>
          <p:spPr bwMode="auto">
            <a:xfrm>
              <a:off x="4483" y="3440"/>
              <a:ext cx="106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Betrieb und</a:t>
              </a:r>
            </a:p>
            <a:p>
              <a:pPr defTabSz="762000" eaLnBrk="0" hangingPunct="0"/>
              <a:r>
                <a:rPr lang="de-DE" sz="1600" b="1">
                  <a:solidFill>
                    <a:srgbClr val="737CFF"/>
                  </a:solidFill>
                  <a:latin typeface="Times New Roman" pitchFamily="18" charset="0"/>
                </a:rPr>
                <a:t>Wartung</a:t>
              </a:r>
            </a:p>
          </p:txBody>
        </p:sp>
      </p:grpSp>
      <p:sp>
        <p:nvSpPr>
          <p:cNvPr id="40987" name="Freeform 27"/>
          <p:cNvSpPr>
            <a:spLocks/>
          </p:cNvSpPr>
          <p:nvPr/>
        </p:nvSpPr>
        <p:spPr bwMode="auto">
          <a:xfrm>
            <a:off x="2587625" y="1619250"/>
            <a:ext cx="134938" cy="2587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0"/>
              </a:cxn>
              <a:cxn ang="0">
                <a:pos x="84" y="162"/>
              </a:cxn>
            </a:cxnLst>
            <a:rect l="0" t="0" r="r" b="b"/>
            <a:pathLst>
              <a:path w="85" h="163">
                <a:moveTo>
                  <a:pt x="0" y="0"/>
                </a:moveTo>
                <a:lnTo>
                  <a:pt x="84" y="0"/>
                </a:lnTo>
                <a:lnTo>
                  <a:pt x="84" y="162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2913063" y="2130425"/>
            <a:ext cx="1244600" cy="887413"/>
            <a:chOff x="1893" y="1600"/>
            <a:chExt cx="784" cy="559"/>
          </a:xfrm>
        </p:grpSpPr>
        <p:sp>
          <p:nvSpPr>
            <p:cNvPr id="40989" name="Freeform 29"/>
            <p:cNvSpPr>
              <a:spLocks/>
            </p:cNvSpPr>
            <p:nvPr/>
          </p:nvSpPr>
          <p:spPr bwMode="auto">
            <a:xfrm>
              <a:off x="1893" y="1600"/>
              <a:ext cx="782" cy="5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0"/>
                </a:cxn>
                <a:cxn ang="0">
                  <a:pos x="781" y="0"/>
                </a:cxn>
                <a:cxn ang="0">
                  <a:pos x="781" y="558"/>
                </a:cxn>
              </a:cxnLst>
              <a:rect l="0" t="0" r="r" b="b"/>
              <a:pathLst>
                <a:path w="782" h="559">
                  <a:moveTo>
                    <a:pt x="0" y="0"/>
                  </a:moveTo>
                  <a:lnTo>
                    <a:pt x="18" y="0"/>
                  </a:lnTo>
                  <a:lnTo>
                    <a:pt x="781" y="0"/>
                  </a:lnTo>
                  <a:lnTo>
                    <a:pt x="781" y="558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40990" name="Line 30"/>
            <p:cNvSpPr>
              <a:spLocks noChangeShapeType="1"/>
            </p:cNvSpPr>
            <p:nvPr/>
          </p:nvSpPr>
          <p:spPr bwMode="auto">
            <a:xfrm>
              <a:off x="2148" y="1902"/>
              <a:ext cx="52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1041400" y="2227263"/>
            <a:ext cx="1541463" cy="1168400"/>
            <a:chOff x="714" y="1661"/>
            <a:chExt cx="971" cy="736"/>
          </a:xfrm>
        </p:grpSpPr>
        <p:sp>
          <p:nvSpPr>
            <p:cNvPr id="40992" name="Freeform 32"/>
            <p:cNvSpPr>
              <a:spLocks/>
            </p:cNvSpPr>
            <p:nvPr/>
          </p:nvSpPr>
          <p:spPr bwMode="auto">
            <a:xfrm>
              <a:off x="714" y="1661"/>
              <a:ext cx="971" cy="734"/>
            </a:xfrm>
            <a:custGeom>
              <a:avLst/>
              <a:gdLst/>
              <a:ahLst/>
              <a:cxnLst>
                <a:cxn ang="0">
                  <a:pos x="970" y="620"/>
                </a:cxn>
                <a:cxn ang="0">
                  <a:pos x="970" y="733"/>
                </a:cxn>
                <a:cxn ang="0">
                  <a:pos x="0" y="733"/>
                </a:cxn>
                <a:cxn ang="0">
                  <a:pos x="0" y="0"/>
                </a:cxn>
              </a:cxnLst>
              <a:rect l="0" t="0" r="r" b="b"/>
              <a:pathLst>
                <a:path w="971" h="734">
                  <a:moveTo>
                    <a:pt x="970" y="620"/>
                  </a:moveTo>
                  <a:lnTo>
                    <a:pt x="970" y="733"/>
                  </a:lnTo>
                  <a:lnTo>
                    <a:pt x="0" y="73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40993" name="Line 33"/>
            <p:cNvSpPr>
              <a:spLocks noChangeShapeType="1"/>
            </p:cNvSpPr>
            <p:nvPr/>
          </p:nvSpPr>
          <p:spPr bwMode="auto">
            <a:xfrm flipV="1">
              <a:off x="980" y="1974"/>
              <a:ext cx="0" cy="42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40994" name="Freeform 34"/>
          <p:cNvSpPr>
            <a:spLocks/>
          </p:cNvSpPr>
          <p:nvPr/>
        </p:nvSpPr>
        <p:spPr bwMode="auto">
          <a:xfrm>
            <a:off x="3421063" y="3870325"/>
            <a:ext cx="909637" cy="785813"/>
          </a:xfrm>
          <a:custGeom>
            <a:avLst/>
            <a:gdLst/>
            <a:ahLst/>
            <a:cxnLst>
              <a:cxn ang="0">
                <a:pos x="572" y="293"/>
              </a:cxn>
              <a:cxn ang="0">
                <a:pos x="572" y="494"/>
              </a:cxn>
              <a:cxn ang="0">
                <a:pos x="551" y="494"/>
              </a:cxn>
              <a:cxn ang="0">
                <a:pos x="0" y="494"/>
              </a:cxn>
              <a:cxn ang="0">
                <a:pos x="0" y="474"/>
              </a:cxn>
              <a:cxn ang="0">
                <a:pos x="0" y="466"/>
              </a:cxn>
              <a:cxn ang="0">
                <a:pos x="0" y="411"/>
              </a:cxn>
              <a:cxn ang="0">
                <a:pos x="0" y="0"/>
              </a:cxn>
            </a:cxnLst>
            <a:rect l="0" t="0" r="r" b="b"/>
            <a:pathLst>
              <a:path w="573" h="495">
                <a:moveTo>
                  <a:pt x="572" y="293"/>
                </a:moveTo>
                <a:lnTo>
                  <a:pt x="572" y="494"/>
                </a:lnTo>
                <a:lnTo>
                  <a:pt x="551" y="494"/>
                </a:lnTo>
                <a:lnTo>
                  <a:pt x="0" y="494"/>
                </a:lnTo>
                <a:lnTo>
                  <a:pt x="0" y="474"/>
                </a:lnTo>
                <a:lnTo>
                  <a:pt x="0" y="466"/>
                </a:lnTo>
                <a:lnTo>
                  <a:pt x="0" y="411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grpSp>
        <p:nvGrpSpPr>
          <p:cNvPr id="12" name="Group 35"/>
          <p:cNvGrpSpPr>
            <a:grpSpLocks/>
          </p:cNvGrpSpPr>
          <p:nvPr/>
        </p:nvGrpSpPr>
        <p:grpSpPr bwMode="auto">
          <a:xfrm>
            <a:off x="4859338" y="3278188"/>
            <a:ext cx="982662" cy="746125"/>
            <a:chOff x="3119" y="2323"/>
            <a:chExt cx="619" cy="470"/>
          </a:xfrm>
        </p:grpSpPr>
        <p:sp>
          <p:nvSpPr>
            <p:cNvPr id="40996" name="Freeform 36"/>
            <p:cNvSpPr>
              <a:spLocks/>
            </p:cNvSpPr>
            <p:nvPr/>
          </p:nvSpPr>
          <p:spPr bwMode="auto">
            <a:xfrm>
              <a:off x="3119" y="2323"/>
              <a:ext cx="619" cy="4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63" y="0"/>
                </a:cxn>
                <a:cxn ang="0">
                  <a:pos x="618" y="0"/>
                </a:cxn>
                <a:cxn ang="0">
                  <a:pos x="618" y="469"/>
                </a:cxn>
              </a:cxnLst>
              <a:rect l="0" t="0" r="r" b="b"/>
              <a:pathLst>
                <a:path w="619" h="470">
                  <a:moveTo>
                    <a:pt x="0" y="0"/>
                  </a:moveTo>
                  <a:lnTo>
                    <a:pt x="22" y="0"/>
                  </a:lnTo>
                  <a:lnTo>
                    <a:pt x="63" y="0"/>
                  </a:lnTo>
                  <a:lnTo>
                    <a:pt x="618" y="0"/>
                  </a:lnTo>
                  <a:lnTo>
                    <a:pt x="618" y="469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40997" name="Line 37"/>
            <p:cNvSpPr>
              <a:spLocks noChangeShapeType="1"/>
            </p:cNvSpPr>
            <p:nvPr/>
          </p:nvSpPr>
          <p:spPr bwMode="auto">
            <a:xfrm>
              <a:off x="3347" y="2619"/>
              <a:ext cx="38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40998" name="Freeform 38"/>
          <p:cNvSpPr>
            <a:spLocks/>
          </p:cNvSpPr>
          <p:nvPr/>
        </p:nvSpPr>
        <p:spPr bwMode="auto">
          <a:xfrm>
            <a:off x="6448425" y="4279900"/>
            <a:ext cx="161925" cy="250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1" y="0"/>
              </a:cxn>
              <a:cxn ang="0">
                <a:pos x="101" y="157"/>
              </a:cxn>
            </a:cxnLst>
            <a:rect l="0" t="0" r="r" b="b"/>
            <a:pathLst>
              <a:path w="102" h="158">
                <a:moveTo>
                  <a:pt x="0" y="0"/>
                </a:moveTo>
                <a:lnTo>
                  <a:pt x="101" y="0"/>
                </a:lnTo>
                <a:lnTo>
                  <a:pt x="101" y="157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0999" name="Freeform 39"/>
          <p:cNvSpPr>
            <a:spLocks/>
          </p:cNvSpPr>
          <p:nvPr/>
        </p:nvSpPr>
        <p:spPr bwMode="auto">
          <a:xfrm>
            <a:off x="6800850" y="4873625"/>
            <a:ext cx="1046163" cy="1666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58" y="0"/>
              </a:cxn>
              <a:cxn ang="0">
                <a:pos x="658" y="104"/>
              </a:cxn>
            </a:cxnLst>
            <a:rect l="0" t="0" r="r" b="b"/>
            <a:pathLst>
              <a:path w="659" h="105">
                <a:moveTo>
                  <a:pt x="0" y="0"/>
                </a:moveTo>
                <a:lnTo>
                  <a:pt x="658" y="0"/>
                </a:lnTo>
                <a:lnTo>
                  <a:pt x="658" y="104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med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2784475" y="1493838"/>
            <a:ext cx="36353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 b="1" dirty="0">
                <a:latin typeface="Times New Roman" pitchFamily="18" charset="0"/>
              </a:rPr>
              <a:t>Ist-Zustandsbeschreibung, Projektauftrag, </a:t>
            </a:r>
            <a:r>
              <a:rPr lang="de-DE" sz="1200" b="1" dirty="0" err="1">
                <a:latin typeface="Times New Roman" pitchFamily="18" charset="0"/>
              </a:rPr>
              <a:t>Grobplan</a:t>
            </a:r>
            <a:endParaRPr lang="de-DE" sz="1200" b="1" dirty="0">
              <a:latin typeface="Times New Roman" pitchFamily="18" charset="0"/>
            </a:endParaRPr>
          </a:p>
        </p:txBody>
      </p:sp>
      <p:sp>
        <p:nvSpPr>
          <p:cNvPr id="41001" name="Rectangle 41"/>
          <p:cNvSpPr>
            <a:spLocks noChangeArrowheads="1"/>
          </p:cNvSpPr>
          <p:nvPr/>
        </p:nvSpPr>
        <p:spPr bwMode="auto">
          <a:xfrm>
            <a:off x="4208463" y="2027238"/>
            <a:ext cx="3443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Systemspezifikation, Projektplan, Systemprototyp</a:t>
            </a:r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5800725" y="3063875"/>
            <a:ext cx="3019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Systemarchitektur, Komponentenstruktur, </a:t>
            </a:r>
          </a:p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Architektur- und Komponentenprototypen</a:t>
            </a:r>
          </a:p>
        </p:txBody>
      </p:sp>
      <p:sp>
        <p:nvSpPr>
          <p:cNvPr id="41003" name="Rectangle 43"/>
          <p:cNvSpPr>
            <a:spLocks noChangeArrowheads="1"/>
          </p:cNvSpPr>
          <p:nvPr/>
        </p:nvSpPr>
        <p:spPr bwMode="auto">
          <a:xfrm>
            <a:off x="6632575" y="4154488"/>
            <a:ext cx="1768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Systemimplementierung</a:t>
            </a:r>
          </a:p>
        </p:txBody>
      </p:sp>
      <p:sp>
        <p:nvSpPr>
          <p:cNvPr id="41004" name="Rectangle 44"/>
          <p:cNvSpPr>
            <a:spLocks noChangeArrowheads="1"/>
          </p:cNvSpPr>
          <p:nvPr/>
        </p:nvSpPr>
        <p:spPr bwMode="auto">
          <a:xfrm>
            <a:off x="7891463" y="4641850"/>
            <a:ext cx="725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fertiges </a:t>
            </a:r>
          </a:p>
          <a:p>
            <a:pPr defTabSz="762000" eaLnBrk="0" hangingPunct="0"/>
            <a:r>
              <a:rPr lang="de-DE" sz="1200" b="1">
                <a:latin typeface="Times New Roman" pitchFamily="18" charset="0"/>
              </a:rPr>
              <a:t>Produkt</a:t>
            </a:r>
          </a:p>
        </p:txBody>
      </p:sp>
      <p:grpSp>
        <p:nvGrpSpPr>
          <p:cNvPr id="13" name="Group 45"/>
          <p:cNvGrpSpPr>
            <a:grpSpLocks/>
          </p:cNvGrpSpPr>
          <p:nvPr/>
        </p:nvGrpSpPr>
        <p:grpSpPr bwMode="auto">
          <a:xfrm>
            <a:off x="1355725" y="2730500"/>
            <a:ext cx="6511925" cy="3290888"/>
            <a:chOff x="912" y="1978"/>
            <a:chExt cx="4102" cy="2073"/>
          </a:xfrm>
        </p:grpSpPr>
        <p:sp>
          <p:nvSpPr>
            <p:cNvPr id="41006" name="Freeform 46"/>
            <p:cNvSpPr>
              <a:spLocks/>
            </p:cNvSpPr>
            <p:nvPr/>
          </p:nvSpPr>
          <p:spPr bwMode="auto">
            <a:xfrm>
              <a:off x="912" y="1978"/>
              <a:ext cx="4102" cy="2073"/>
            </a:xfrm>
            <a:custGeom>
              <a:avLst/>
              <a:gdLst/>
              <a:ahLst/>
              <a:cxnLst>
                <a:cxn ang="0">
                  <a:pos x="4101" y="2009"/>
                </a:cxn>
                <a:cxn ang="0">
                  <a:pos x="4101" y="2072"/>
                </a:cxn>
                <a:cxn ang="0">
                  <a:pos x="0" y="2072"/>
                </a:cxn>
                <a:cxn ang="0">
                  <a:pos x="0" y="2040"/>
                </a:cxn>
                <a:cxn ang="0">
                  <a:pos x="0" y="0"/>
                </a:cxn>
              </a:cxnLst>
              <a:rect l="0" t="0" r="r" b="b"/>
              <a:pathLst>
                <a:path w="4102" h="2073">
                  <a:moveTo>
                    <a:pt x="4101" y="2009"/>
                  </a:moveTo>
                  <a:lnTo>
                    <a:pt x="4101" y="2072"/>
                  </a:lnTo>
                  <a:lnTo>
                    <a:pt x="0" y="2072"/>
                  </a:lnTo>
                  <a:lnTo>
                    <a:pt x="0" y="204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ysDot"/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41007" name="Line 47"/>
            <p:cNvSpPr>
              <a:spLocks noChangeShapeType="1"/>
            </p:cNvSpPr>
            <p:nvPr/>
          </p:nvSpPr>
          <p:spPr bwMode="auto">
            <a:xfrm flipV="1">
              <a:off x="3583" y="3645"/>
              <a:ext cx="0" cy="3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41008" name="Line 48"/>
            <p:cNvSpPr>
              <a:spLocks noChangeShapeType="1"/>
            </p:cNvSpPr>
            <p:nvPr/>
          </p:nvSpPr>
          <p:spPr bwMode="auto">
            <a:xfrm flipV="1">
              <a:off x="2130" y="2703"/>
              <a:ext cx="0" cy="13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none" w="sm" len="sm"/>
              <a:tailEnd type="stealth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15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B4DA599-B28B-4F84-9D3A-C37031E079D9}" type="slidenum">
              <a:rPr lang="de-DE"/>
              <a:pPr defTabSz="762000"/>
              <a:t>171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15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IT-Controllerdienst im Standardsoftwareeinführungsprozess.</a:t>
            </a:r>
          </a:p>
        </p:txBody>
      </p:sp>
      <p:pic>
        <p:nvPicPr>
          <p:cNvPr id="15155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744663"/>
            <a:ext cx="7966075" cy="43005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20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A44F862-F2BA-40A7-8B0D-BDDD8FA8F4CD}" type="slidenum">
              <a:rPr lang="de-DE"/>
              <a:pPr defTabSz="762000"/>
              <a:t>172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21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Erfahrungskurven der Function-Point-Methode</a:t>
            </a:r>
          </a:p>
        </p:txBody>
      </p:sp>
      <p:pic>
        <p:nvPicPr>
          <p:cNvPr id="13210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787525"/>
            <a:ext cx="7966075" cy="42148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31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45F105F-F41F-4480-BED3-0CEB550BD5F7}" type="slidenum">
              <a:rPr lang="de-DE"/>
              <a:pPr defTabSz="762000"/>
              <a:t>173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31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Projektkostenplan (Eigenentwicklung)</a:t>
            </a:r>
          </a:p>
        </p:txBody>
      </p:sp>
      <p:pic>
        <p:nvPicPr>
          <p:cNvPr id="13312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223"/>
          <a:stretch>
            <a:fillRect/>
          </a:stretch>
        </p:blipFill>
        <p:spPr>
          <a:xfrm>
            <a:off x="588963" y="2473325"/>
            <a:ext cx="7966075" cy="2844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414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E388387-E4F2-4A6C-96F2-3563C102F914}" type="slidenum">
              <a:rPr lang="de-DE"/>
              <a:pPr defTabSz="762000"/>
              <a:t>174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414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Projektkostenplan (Einführung Standardsoftware)</a:t>
            </a:r>
          </a:p>
        </p:txBody>
      </p:sp>
      <p:pic>
        <p:nvPicPr>
          <p:cNvPr id="13414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190"/>
          <a:stretch>
            <a:fillRect/>
          </a:stretch>
        </p:blipFill>
        <p:spPr>
          <a:xfrm>
            <a:off x="588963" y="2273300"/>
            <a:ext cx="7966075" cy="3244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517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E89E0DD-34F9-44C6-84A8-1941919B17D8}" type="slidenum">
              <a:rPr lang="de-DE"/>
              <a:pPr defTabSz="762000"/>
              <a:t>175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51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Projektkostenartenplan (vgl. Tiemeyer, 2005a, S. 118, modifiziert)</a:t>
            </a:r>
          </a:p>
        </p:txBody>
      </p:sp>
      <p:graphicFrame>
        <p:nvGraphicFramePr>
          <p:cNvPr id="722051" name="Group 131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3"/>
        </p:xfrm>
        <a:graphic>
          <a:graphicData uri="http://schemas.openxmlformats.org/drawingml/2006/table">
            <a:tbl>
              <a:tblPr/>
              <a:tblGrid>
                <a:gridCol w="2049462"/>
                <a:gridCol w="5916613"/>
              </a:tblGrid>
              <a:tr h="50482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Projektkostenart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Beispiele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 gridSpan="2"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Projekteinzelkosten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111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Gehälter, Prämien, Aus- und Weiterbildung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Büromaterial, Moderationsmaterial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Reisekosten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Kilometergeld, Bahn- und Flugreisen, Mietwagen, Spesen, Übernachtung, Gästebewirtung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Fremdleistungen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Beratung, Spezielle Seminare (z.B. Projektmanagementtechniken), Software-Lizenzen (z.B. Projektmanagement­software)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Versicherungen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Unfallversicherungen, Haftpflichtversicherungen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 gridSpan="2"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Gemeinkosten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5032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Verwaltungskosten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Geräteumlagen (Kopierer, Computer), Kommuni­kations­kosten (Telefon, Fax), Büros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Raumkosten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Miete für Projektbüro, Lagerräume, Schulungsräume, etc.; Heizkosten, Strom, ggf. Nebenkosten für Bewachung etc.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Personalmanagement, Finanz- und Rechnungswesen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61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60EB71D-4C47-4C4C-9F78-D10E4A0EBF83}" type="slidenum">
              <a:rPr lang="de-DE"/>
              <a:pPr defTabSz="762000"/>
              <a:t>176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61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Kapitalwertformel </a:t>
            </a:r>
          </a:p>
        </p:txBody>
      </p:sp>
      <p:pic>
        <p:nvPicPr>
          <p:cNvPr id="13619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8138" y="2665413"/>
            <a:ext cx="5927725" cy="24606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72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F145F19-97DF-43B8-A845-380666FC4592}" type="slidenum">
              <a:rPr lang="de-DE"/>
              <a:pPr defTabSz="762000"/>
              <a:t>177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72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Berechnung des Kapitalwertes für ein IT-Projekt</a:t>
            </a:r>
          </a:p>
        </p:txBody>
      </p:sp>
      <p:pic>
        <p:nvPicPr>
          <p:cNvPr id="13722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7240"/>
          <a:stretch>
            <a:fillRect/>
          </a:stretch>
        </p:blipFill>
        <p:spPr>
          <a:xfrm>
            <a:off x="647700" y="2932113"/>
            <a:ext cx="7848600" cy="19256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82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44DC33A-098C-4CE1-84BF-4263BF4D37B7}" type="slidenum">
              <a:rPr lang="de-DE"/>
              <a:pPr defTabSz="762000"/>
              <a:t>178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82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Beispiel einer Nutzwertanalyse (Systemauswahl)</a:t>
            </a:r>
          </a:p>
        </p:txBody>
      </p:sp>
      <p:pic>
        <p:nvPicPr>
          <p:cNvPr id="13824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2154238"/>
            <a:ext cx="7966075" cy="34813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92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BC67860-D736-443F-A2D4-ED48C86156D9}" type="slidenum">
              <a:rPr lang="de-DE"/>
              <a:pPr defTabSz="762000"/>
              <a:t>179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92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Risikoportfolio (Henrich 2002)</a:t>
            </a:r>
          </a:p>
        </p:txBody>
      </p:sp>
      <p:pic>
        <p:nvPicPr>
          <p:cNvPr id="13926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22513" y="1638300"/>
            <a:ext cx="4497387" cy="4514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53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EDA6D1E4-5DAD-4114-A9EE-9ECE8658E08F}" type="slidenum">
              <a:rPr lang="de-DE"/>
              <a:pPr defTabSz="762000"/>
              <a:t>18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Schnelltest IT-Controlling (vgl. Höhnel et al. 2005, S. 157-158, modifiziert)</a:t>
            </a:r>
          </a:p>
        </p:txBody>
      </p:sp>
      <p:graphicFrame>
        <p:nvGraphicFramePr>
          <p:cNvPr id="454819" name="Group 163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1"/>
        </p:xfrm>
        <a:graphic>
          <a:graphicData uri="http://schemas.openxmlformats.org/drawingml/2006/table">
            <a:tbl>
              <a:tblPr/>
              <a:tblGrid>
                <a:gridCol w="1089025"/>
                <a:gridCol w="942975"/>
                <a:gridCol w="1892300"/>
                <a:gridCol w="2287587"/>
                <a:gridCol w="1754188"/>
              </a:tblGrid>
              <a:tr h="430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IT-Prozesse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IT-Planung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IT-Entwicklung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IT-Betrieb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4275">
                <a:tc rowSpan="3"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IT-Res­sourcen und IT-Leis­tungen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IT-Infra­struktur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Die Unternehmens-planung ist bekannt?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…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Die Kosten der Infrastruktur sind bekannt?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Die IT-Kenn­zahlen werden regelmäßig berichtet.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2075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IT-Anwendungen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Ist die Altersstruk­tur der An­wendungen be­kannt?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Werden Anwen­dungen vor dem Einsatz systematisch getestet?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Werden berichtete Fehler einer Anwendung systematisch überwacht?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4275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IT-Mitarbeiter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Gibt es Stellenbeschreibungen für jeden IT-Mitarbeiter?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Sind die Mitarbeiter entsprechend ihrer Aufgabenstellung angemessen ausgebildet? 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Kennen die IT-Mitarbeiter ihre Kunden? 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029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A3CC129-7B3B-48AB-AEC1-11A1D5D52829}" type="slidenum">
              <a:rPr lang="de-DE"/>
              <a:pPr defTabSz="762000"/>
              <a:t>180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02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Risikobereiche im Projektcontrolling</a:t>
            </a:r>
          </a:p>
        </p:txBody>
      </p:sp>
      <p:pic>
        <p:nvPicPr>
          <p:cNvPr id="1402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731963"/>
            <a:ext cx="7966075" cy="4327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131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679F868-53AC-4D32-B052-D66EA1DB53F7}" type="slidenum">
              <a:rPr lang="de-DE"/>
              <a:pPr defTabSz="762000"/>
              <a:t>181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131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Liste zur Überwachung von Projektrisiken </a:t>
            </a:r>
          </a:p>
        </p:txBody>
      </p:sp>
      <p:pic>
        <p:nvPicPr>
          <p:cNvPr id="14131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5963" y="2316163"/>
            <a:ext cx="7712075" cy="31591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233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5A7E55B-1131-47E1-ABFE-75F7BD1A2205}" type="slidenum">
              <a:rPr lang="de-DE"/>
              <a:pPr defTabSz="762000"/>
              <a:t>182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234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Schema zur NPV-Berechnung (Fiedler 2001)</a:t>
            </a:r>
          </a:p>
        </p:txBody>
      </p:sp>
      <p:pic>
        <p:nvPicPr>
          <p:cNvPr id="14234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2251075"/>
            <a:ext cx="7966075" cy="3289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336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1D396F5-866B-47BF-AAF4-1C20FE556A10}" type="slidenum">
              <a:rPr lang="de-DE"/>
              <a:pPr defTabSz="762000"/>
              <a:t>183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33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Daten zur NPV-Berechnung (Fiedler 2001)</a:t>
            </a:r>
          </a:p>
        </p:txBody>
      </p:sp>
      <p:pic>
        <p:nvPicPr>
          <p:cNvPr id="14336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98500" y="2025650"/>
            <a:ext cx="7747000" cy="37401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438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108A201-8028-4446-9CDE-6526FB6AB31E}" type="slidenum">
              <a:rPr lang="de-DE"/>
              <a:pPr defTabSz="762000"/>
              <a:t>184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43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Beispiel zur NPV-Berechnung (Fiedler 2001)</a:t>
            </a:r>
          </a:p>
        </p:txBody>
      </p:sp>
      <p:pic>
        <p:nvPicPr>
          <p:cNvPr id="14438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2251075"/>
            <a:ext cx="7966075" cy="3289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541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F8215FE-C085-41F0-AAB1-163BF6D172C5}" type="slidenum">
              <a:rPr lang="de-DE"/>
              <a:pPr defTabSz="762000"/>
              <a:t>185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54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Software-Life-Cycle (Pomberger/Blaschek, 1993, S. 218)</a:t>
            </a:r>
          </a:p>
        </p:txBody>
      </p:sp>
      <p:pic>
        <p:nvPicPr>
          <p:cNvPr id="14541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7700" y="1600200"/>
            <a:ext cx="784860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643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B710CAE-30D6-4310-B5D8-BEFC16C2ABC0}" type="slidenum">
              <a:rPr lang="de-DE"/>
              <a:pPr defTabSz="762000"/>
              <a:t>186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643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Wasserfallmodell (Pomberger/Blaschek 1993, S. 23).</a:t>
            </a:r>
          </a:p>
        </p:txBody>
      </p:sp>
      <p:pic>
        <p:nvPicPr>
          <p:cNvPr id="14643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62025" y="1676400"/>
            <a:ext cx="7323138" cy="45005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745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866B257-EF18-46DE-826D-D518CA9F6AA6}" type="slidenum">
              <a:rPr lang="de-DE"/>
              <a:pPr defTabSz="762000"/>
              <a:t>187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746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V-Modell (angepasst)</a:t>
            </a:r>
          </a:p>
        </p:txBody>
      </p:sp>
      <p:pic>
        <p:nvPicPr>
          <p:cNvPr id="14746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95388" y="1860550"/>
            <a:ext cx="6753225" cy="40703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848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67CE19C-0A95-49E2-A19F-D706BC7EF936}" type="slidenum">
              <a:rPr lang="de-DE"/>
              <a:pPr defTabSz="762000"/>
              <a:t>188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848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Spiralmodell (Pomberger/Blaschek 1993, S. 27)</a:t>
            </a:r>
          </a:p>
        </p:txBody>
      </p:sp>
      <p:pic>
        <p:nvPicPr>
          <p:cNvPr id="14848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44650" y="1603375"/>
            <a:ext cx="5738813" cy="46783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4950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397E3B6-6B12-4194-B203-7B624B94A126}" type="slidenum">
              <a:rPr lang="de-DE"/>
              <a:pPr defTabSz="762000"/>
              <a:t>189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495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Prototyping orientierter Ansatz</a:t>
            </a:r>
          </a:p>
        </p:txBody>
      </p:sp>
      <p:pic>
        <p:nvPicPr>
          <p:cNvPr id="14950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9925" y="1600200"/>
            <a:ext cx="780256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5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74C471A-5731-4FA0-9B5F-5C1C05688439}" type="slidenum">
              <a:rPr lang="de-DE"/>
              <a:pPr defTabSz="762000"/>
              <a:t>19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IT-Controlling im Kontext betriebswirtschaftlicher Disziplinen</a:t>
            </a:r>
          </a:p>
        </p:txBody>
      </p:sp>
      <p:pic>
        <p:nvPicPr>
          <p:cNvPr id="2355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57375" y="2154238"/>
            <a:ext cx="5427663" cy="3482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053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A084493-136C-414A-95A9-8CE0B0D08176}" type="slidenum">
              <a:rPr lang="de-DE"/>
              <a:pPr defTabSz="762000"/>
              <a:t>190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053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Vorgehensmodell der Deutschen Telekom (Ganser 1996)</a:t>
            </a:r>
          </a:p>
        </p:txBody>
      </p:sp>
      <p:pic>
        <p:nvPicPr>
          <p:cNvPr id="15053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4225" y="1652588"/>
            <a:ext cx="6302375" cy="4686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257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623A0A4-6011-425A-956D-C69DC0AB3DD7}" type="slidenum">
              <a:rPr lang="de-DE"/>
              <a:pPr defTabSz="762000"/>
              <a:t>191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25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Integriertes Prozess-Management</a:t>
            </a:r>
          </a:p>
        </p:txBody>
      </p:sp>
      <p:pic>
        <p:nvPicPr>
          <p:cNvPr id="15258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1113" y="1625600"/>
            <a:ext cx="6580187" cy="45386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IT-Sourcing-</a:t>
            </a:r>
            <a:r>
              <a:rPr lang="de-DE" dirty="0" err="1" smtClean="0"/>
              <a:t>Map</a:t>
            </a:r>
            <a:r>
              <a:rPr lang="de-DE" dirty="0" smtClean="0"/>
              <a:t> (von </a:t>
            </a:r>
            <a:r>
              <a:rPr lang="de-DE" dirty="0" err="1" smtClean="0"/>
              <a:t>Jouanne</a:t>
            </a:r>
            <a:r>
              <a:rPr lang="de-DE" dirty="0" smtClean="0"/>
              <a:t>-Diedrich, 2007)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</a:t>
            </a:r>
            <a:r>
              <a:rPr lang="de-DE" dirty="0" smtClean="0"/>
              <a:t>Prof. Dr. A. Gadatsch/Prof. Dr. E. Mayer</a:t>
            </a:r>
          </a:p>
          <a:p>
            <a:pPr>
              <a:defRPr/>
            </a:pPr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0D98F016-611B-4F93-BEA6-66A236ACBA73}" type="slidenum">
              <a:rPr lang="de-DE" smtClean="0"/>
              <a:pPr>
                <a:defRPr/>
              </a:pPr>
              <a:t>192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pic>
        <p:nvPicPr>
          <p:cNvPr id="5" name="Grafik 4" descr="ephori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1070" y="1674254"/>
            <a:ext cx="5962919" cy="42500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360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B85E465-EB65-4585-93FB-88F10CB3FE6A}" type="slidenum">
              <a:rPr lang="de-DE"/>
              <a:pPr defTabSz="762000"/>
              <a:t>193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36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Chancen und Risiken des Outsourcing</a:t>
            </a:r>
          </a:p>
        </p:txBody>
      </p:sp>
      <p:graphicFrame>
        <p:nvGraphicFramePr>
          <p:cNvPr id="563319" name="Group 119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744404"/>
        </p:xfrm>
        <a:graphic>
          <a:graphicData uri="http://schemas.openxmlformats.org/drawingml/2006/table">
            <a:tbl>
              <a:tblPr/>
              <a:tblGrid>
                <a:gridCol w="1438275"/>
                <a:gridCol w="6527800"/>
              </a:tblGrid>
              <a:tr h="215900"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Chancen des Outsourcing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7286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Strategie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Konzentration auf betriebliche Kernkompetenzen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Erhöhung der Leistungsqualität durch Einsatz spezialisierter Dienstleister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Verbesserung der Flexibilität durch bedarfsabhängige Nutzung von Leistungen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Finanzen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Kostenreduktion durch Nutzung von Skaleneffekten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Verbesserung der Kostenkontrolle durch feste vertragliche Vereinbarungen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IT-Kosten verwandeln sich von fixen in variable 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Flexible Ressourcenbereitstellung bei Bedarf durch den Outsourcing-Dienstleister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Personalabbau ohne Kündigung durch Transfer zum Dienstleister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Skillentwicklung und –bereitstellung (z. B. IT-Spezialisten)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Informationstechnik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Rechtzeitige Bereitstellung aktueller Technologien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Risiken des Outsourcing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524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Finanzielle Aspekte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Realisierung geplanter Einsparungen nicht immer möglich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Planung und Kontrolle der Maßnahmen realisierbar ?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Strategische Motive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Abhängigkeit tolerierbar?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Kompetenzverlust kalkulierbar?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Rücknahme der Auslagerung kaum möglich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Operative Aspekte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Operative Kontrolle ohne Zugriff auf Fremdpersonal schwierig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Optimierung von Schnittstellen aufwendig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Rechtliche und vertrag­liche Aspekte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Problematischer Personaltransfer (§ 613a BGB)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Lange Vertragslaufzeiten</a:t>
                      </a: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38125" algn="l"/>
                        </a:tabLst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Datenschutz und Datensicherheit (kritisch bei Banken, Versicherungen)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462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08E4B0A-BD6F-46CF-AA4F-54B8BAAED05C}" type="slidenum">
              <a:rPr lang="de-DE"/>
              <a:pPr defTabSz="762000"/>
              <a:t>194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462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Grundformen des IT-Outsourcings</a:t>
            </a:r>
          </a:p>
        </p:txBody>
      </p:sp>
      <p:pic>
        <p:nvPicPr>
          <p:cNvPr id="15462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5163" y="1666875"/>
            <a:ext cx="7813675" cy="44561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565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7E1C50B-6169-45A0-83D5-1710AD45C6BB}" type="slidenum">
              <a:rPr lang="de-DE"/>
              <a:pPr defTabSz="762000"/>
              <a:t>195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56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Auswirkungen der Outsourcingvarianten</a:t>
            </a:r>
          </a:p>
        </p:txBody>
      </p:sp>
      <p:pic>
        <p:nvPicPr>
          <p:cNvPr id="15565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649413"/>
            <a:ext cx="7966075" cy="44926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66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2F4490B-AA1E-4573-A34B-BA2EB2FFF45A}" type="slidenum">
              <a:rPr lang="de-DE"/>
              <a:pPr defTabSz="762000"/>
              <a:t>196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66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Kostenstruktur beim IT-Outsourcing</a:t>
            </a:r>
          </a:p>
        </p:txBody>
      </p:sp>
      <p:pic>
        <p:nvPicPr>
          <p:cNvPr id="15667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863725"/>
            <a:ext cx="7966075" cy="4064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76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DE72E1A-63BF-4787-8901-CEA6CBA2F413}" type="slidenum">
              <a:rPr lang="de-DE"/>
              <a:pPr defTabSz="762000"/>
              <a:t>197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77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R/3-Auslagerung ohne Kostenvorteile (o.V. 2002d, S. 14)</a:t>
            </a:r>
          </a:p>
        </p:txBody>
      </p:sp>
      <p:pic>
        <p:nvPicPr>
          <p:cNvPr id="15770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679575"/>
            <a:ext cx="7966075" cy="4432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87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A67BAE9-E013-4745-8037-9B58788CDDF6}" type="slidenum">
              <a:rPr lang="de-DE"/>
              <a:pPr defTabSz="762000"/>
              <a:t>198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87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Outsourcing-Standardstrategien</a:t>
            </a:r>
          </a:p>
        </p:txBody>
      </p:sp>
      <p:pic>
        <p:nvPicPr>
          <p:cNvPr id="15872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19150" y="1709738"/>
            <a:ext cx="7505700" cy="4371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5974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E638F97B-8EF0-40E7-857E-D9A2E67A58A5}" type="slidenum">
              <a:rPr lang="de-DE"/>
              <a:pPr defTabSz="762000"/>
              <a:t>199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5974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Kriterien zur IT-Outsourcing-Kapitalwertberechnung</a:t>
            </a:r>
          </a:p>
        </p:txBody>
      </p:sp>
      <p:graphicFrame>
        <p:nvGraphicFramePr>
          <p:cNvPr id="726135" name="Group 119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3169920"/>
        </p:xfrm>
        <a:graphic>
          <a:graphicData uri="http://schemas.openxmlformats.org/drawingml/2006/table">
            <a:tbl>
              <a:tblPr/>
              <a:tblGrid>
                <a:gridCol w="511175"/>
                <a:gridCol w="993775"/>
                <a:gridCol w="311150"/>
                <a:gridCol w="6149975"/>
              </a:tblGrid>
              <a:tr h="117475">
                <a:tc gridSpan="4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A) Investitionen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des Vorprojektes (Entscheidungsvorbereitung)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Personalkosten (IT und Fachabteilung)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Beratung (incl. Rechtsberatung)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des Transferprojektes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Personalkosten (IT und Fachabteilung)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Beratung (incl. Rechtsberatung)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14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C93441E-9C9E-4427-B533-82868DF48F19}" type="slidenum">
              <a:rPr lang="de-DE"/>
              <a:pPr defTabSz="762000"/>
              <a:t>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Plan-Ist-Vergleich (Vergangenheitsorientiert)</a:t>
            </a:r>
          </a:p>
        </p:txBody>
      </p:sp>
      <p:grpSp>
        <p:nvGrpSpPr>
          <p:cNvPr id="6149" name="Group 8"/>
          <p:cNvGrpSpPr>
            <a:grpSpLocks noChangeAspect="1"/>
          </p:cNvGrpSpPr>
          <p:nvPr/>
        </p:nvGrpSpPr>
        <p:grpSpPr bwMode="auto">
          <a:xfrm>
            <a:off x="588963" y="3009900"/>
            <a:ext cx="7999412" cy="1797050"/>
            <a:chOff x="371" y="1896"/>
            <a:chExt cx="5039" cy="1132"/>
          </a:xfrm>
        </p:grpSpPr>
        <p:sp>
          <p:nvSpPr>
            <p:cNvPr id="6150" name="AutoShape 7"/>
            <p:cNvSpPr>
              <a:spLocks noChangeAspect="1" noChangeArrowheads="1" noTextEdit="1"/>
            </p:cNvSpPr>
            <p:nvPr/>
          </p:nvSpPr>
          <p:spPr bwMode="auto">
            <a:xfrm>
              <a:off x="371" y="1896"/>
              <a:ext cx="5018" cy="1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51" name="Rectangle 9"/>
            <p:cNvSpPr>
              <a:spLocks noChangeArrowheads="1"/>
            </p:cNvSpPr>
            <p:nvPr/>
          </p:nvSpPr>
          <p:spPr bwMode="auto">
            <a:xfrm>
              <a:off x="2507" y="1905"/>
              <a:ext cx="17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2013</a:t>
              </a:r>
              <a:endParaRPr lang="de-DE" dirty="0"/>
            </a:p>
          </p:txBody>
        </p:sp>
        <p:sp>
          <p:nvSpPr>
            <p:cNvPr id="6152" name="Rectangle 10"/>
            <p:cNvSpPr>
              <a:spLocks noChangeArrowheads="1"/>
            </p:cNvSpPr>
            <p:nvPr/>
          </p:nvSpPr>
          <p:spPr bwMode="auto">
            <a:xfrm>
              <a:off x="3016" y="1905"/>
              <a:ext cx="17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2012</a:t>
              </a:r>
              <a:endParaRPr lang="de-DE" dirty="0"/>
            </a:p>
          </p:txBody>
        </p:sp>
        <p:sp>
          <p:nvSpPr>
            <p:cNvPr id="6153" name="Rectangle 11"/>
            <p:cNvSpPr>
              <a:spLocks noChangeArrowheads="1"/>
            </p:cNvSpPr>
            <p:nvPr/>
          </p:nvSpPr>
          <p:spPr bwMode="auto">
            <a:xfrm>
              <a:off x="3910" y="2126"/>
              <a:ext cx="227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Plan</a:t>
              </a:r>
              <a:endParaRPr lang="de-DE"/>
            </a:p>
          </p:txBody>
        </p:sp>
        <p:sp>
          <p:nvSpPr>
            <p:cNvPr id="6154" name="Rectangle 12"/>
            <p:cNvSpPr>
              <a:spLocks noChangeArrowheads="1"/>
            </p:cNvSpPr>
            <p:nvPr/>
          </p:nvSpPr>
          <p:spPr bwMode="auto">
            <a:xfrm>
              <a:off x="4382" y="2126"/>
              <a:ext cx="147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Ist</a:t>
              </a:r>
              <a:endParaRPr lang="de-DE"/>
            </a:p>
          </p:txBody>
        </p:sp>
        <p:sp>
          <p:nvSpPr>
            <p:cNvPr id="6155" name="Rectangle 13"/>
            <p:cNvSpPr>
              <a:spLocks noChangeArrowheads="1"/>
            </p:cNvSpPr>
            <p:nvPr/>
          </p:nvSpPr>
          <p:spPr bwMode="auto">
            <a:xfrm>
              <a:off x="1345" y="2236"/>
              <a:ext cx="227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Plan</a:t>
              </a:r>
              <a:endParaRPr lang="de-DE"/>
            </a:p>
          </p:txBody>
        </p:sp>
        <p:sp>
          <p:nvSpPr>
            <p:cNvPr id="6156" name="Rectangle 14"/>
            <p:cNvSpPr>
              <a:spLocks noChangeArrowheads="1"/>
            </p:cNvSpPr>
            <p:nvPr/>
          </p:nvSpPr>
          <p:spPr bwMode="auto">
            <a:xfrm>
              <a:off x="1600" y="2236"/>
              <a:ext cx="147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Ist</a:t>
              </a:r>
              <a:endParaRPr lang="de-DE"/>
            </a:p>
          </p:txBody>
        </p:sp>
        <p:sp>
          <p:nvSpPr>
            <p:cNvPr id="6157" name="Rectangle 15"/>
            <p:cNvSpPr>
              <a:spLocks noChangeArrowheads="1"/>
            </p:cNvSpPr>
            <p:nvPr/>
          </p:nvSpPr>
          <p:spPr bwMode="auto">
            <a:xfrm>
              <a:off x="1833" y="2236"/>
              <a:ext cx="203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abs.</a:t>
              </a:r>
              <a:endParaRPr lang="de-DE"/>
            </a:p>
          </p:txBody>
        </p:sp>
        <p:sp>
          <p:nvSpPr>
            <p:cNvPr id="6158" name="Rectangle 16"/>
            <p:cNvSpPr>
              <a:spLocks noChangeArrowheads="1"/>
            </p:cNvSpPr>
            <p:nvPr/>
          </p:nvSpPr>
          <p:spPr bwMode="auto">
            <a:xfrm>
              <a:off x="2108" y="2236"/>
              <a:ext cx="135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%</a:t>
              </a:r>
              <a:endParaRPr lang="de-DE"/>
            </a:p>
          </p:txBody>
        </p:sp>
        <p:sp>
          <p:nvSpPr>
            <p:cNvPr id="6159" name="Rectangle 17"/>
            <p:cNvSpPr>
              <a:spLocks noChangeArrowheads="1"/>
            </p:cNvSpPr>
            <p:nvPr/>
          </p:nvSpPr>
          <p:spPr bwMode="auto">
            <a:xfrm>
              <a:off x="3910" y="2236"/>
              <a:ext cx="31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04/2012</a:t>
              </a:r>
              <a:endParaRPr lang="de-DE" dirty="0"/>
            </a:p>
          </p:txBody>
        </p:sp>
        <p:sp>
          <p:nvSpPr>
            <p:cNvPr id="6160" name="Rectangle 18"/>
            <p:cNvSpPr>
              <a:spLocks noChangeArrowheads="1"/>
            </p:cNvSpPr>
            <p:nvPr/>
          </p:nvSpPr>
          <p:spPr bwMode="auto">
            <a:xfrm>
              <a:off x="4382" y="2236"/>
              <a:ext cx="31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04/2012</a:t>
              </a:r>
              <a:endParaRPr lang="de-DE" dirty="0"/>
            </a:p>
          </p:txBody>
        </p:sp>
        <p:sp>
          <p:nvSpPr>
            <p:cNvPr id="6161" name="Rectangle 19"/>
            <p:cNvSpPr>
              <a:spLocks noChangeArrowheads="1"/>
            </p:cNvSpPr>
            <p:nvPr/>
          </p:nvSpPr>
          <p:spPr bwMode="auto">
            <a:xfrm>
              <a:off x="4820" y="2236"/>
              <a:ext cx="203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abs.</a:t>
              </a:r>
              <a:endParaRPr lang="de-DE"/>
            </a:p>
          </p:txBody>
        </p:sp>
        <p:sp>
          <p:nvSpPr>
            <p:cNvPr id="6162" name="Rectangle 20"/>
            <p:cNvSpPr>
              <a:spLocks noChangeArrowheads="1"/>
            </p:cNvSpPr>
            <p:nvPr/>
          </p:nvSpPr>
          <p:spPr bwMode="auto">
            <a:xfrm>
              <a:off x="5102" y="2236"/>
              <a:ext cx="135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%</a:t>
              </a:r>
              <a:endParaRPr lang="de-DE"/>
            </a:p>
          </p:txBody>
        </p:sp>
        <p:sp>
          <p:nvSpPr>
            <p:cNvPr id="6163" name="Rectangle 21"/>
            <p:cNvSpPr>
              <a:spLocks noChangeArrowheads="1"/>
            </p:cNvSpPr>
            <p:nvPr/>
          </p:nvSpPr>
          <p:spPr bwMode="auto">
            <a:xfrm>
              <a:off x="391" y="2457"/>
              <a:ext cx="603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Bruttoumsatz</a:t>
              </a:r>
              <a:endParaRPr lang="de-DE"/>
            </a:p>
          </p:txBody>
        </p:sp>
        <p:sp>
          <p:nvSpPr>
            <p:cNvPr id="6164" name="Rectangle 22"/>
            <p:cNvSpPr>
              <a:spLocks noChangeArrowheads="1"/>
            </p:cNvSpPr>
            <p:nvPr/>
          </p:nvSpPr>
          <p:spPr bwMode="auto">
            <a:xfrm>
              <a:off x="391" y="2568"/>
              <a:ext cx="466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Rohertrag</a:t>
              </a:r>
              <a:endParaRPr lang="de-DE"/>
            </a:p>
          </p:txBody>
        </p:sp>
        <p:sp>
          <p:nvSpPr>
            <p:cNvPr id="6165" name="Rectangle 23"/>
            <p:cNvSpPr>
              <a:spLocks noChangeArrowheads="1"/>
            </p:cNvSpPr>
            <p:nvPr/>
          </p:nvSpPr>
          <p:spPr bwMode="auto">
            <a:xfrm>
              <a:off x="391" y="2678"/>
              <a:ext cx="664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Aufwendungen</a:t>
              </a:r>
              <a:endParaRPr lang="de-DE"/>
            </a:p>
          </p:txBody>
        </p:sp>
        <p:sp>
          <p:nvSpPr>
            <p:cNvPr id="6166" name="Rectangle 24"/>
            <p:cNvSpPr>
              <a:spLocks noChangeArrowheads="1"/>
            </p:cNvSpPr>
            <p:nvPr/>
          </p:nvSpPr>
          <p:spPr bwMode="auto">
            <a:xfrm>
              <a:off x="391" y="2789"/>
              <a:ext cx="726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Betriebsergebnis</a:t>
              </a:r>
              <a:endParaRPr lang="de-DE"/>
            </a:p>
          </p:txBody>
        </p:sp>
        <p:sp>
          <p:nvSpPr>
            <p:cNvPr id="6167" name="Rectangle 25"/>
            <p:cNvSpPr>
              <a:spLocks noChangeArrowheads="1"/>
            </p:cNvSpPr>
            <p:nvPr/>
          </p:nvSpPr>
          <p:spPr bwMode="auto">
            <a:xfrm>
              <a:off x="391" y="2900"/>
              <a:ext cx="699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Gesamtergebnis</a:t>
              </a:r>
              <a:endParaRPr lang="de-DE"/>
            </a:p>
          </p:txBody>
        </p:sp>
        <p:sp>
          <p:nvSpPr>
            <p:cNvPr id="6168" name="Rectangle 26"/>
            <p:cNvSpPr>
              <a:spLocks noChangeArrowheads="1"/>
            </p:cNvSpPr>
            <p:nvPr/>
          </p:nvSpPr>
          <p:spPr bwMode="auto">
            <a:xfrm>
              <a:off x="1847" y="2126"/>
              <a:ext cx="552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Abweichung</a:t>
              </a:r>
              <a:endParaRPr lang="de-DE"/>
            </a:p>
          </p:txBody>
        </p:sp>
        <p:sp>
          <p:nvSpPr>
            <p:cNvPr id="6169" name="Rectangle 27"/>
            <p:cNvSpPr>
              <a:spLocks noChangeArrowheads="1"/>
            </p:cNvSpPr>
            <p:nvPr/>
          </p:nvSpPr>
          <p:spPr bwMode="auto">
            <a:xfrm>
              <a:off x="1480" y="1905"/>
              <a:ext cx="712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>
                  <a:solidFill>
                    <a:srgbClr val="000000"/>
                  </a:solidFill>
                  <a:latin typeface="Times New Roman" pitchFamily="18" charset="0"/>
                </a:rPr>
                <a:t>lfd. Monat </a:t>
              </a:r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04/2013</a:t>
              </a:r>
              <a:endParaRPr lang="de-DE" dirty="0"/>
            </a:p>
          </p:txBody>
        </p:sp>
        <p:sp>
          <p:nvSpPr>
            <p:cNvPr id="6170" name="Rectangle 28"/>
            <p:cNvSpPr>
              <a:spLocks noChangeArrowheads="1"/>
            </p:cNvSpPr>
            <p:nvPr/>
          </p:nvSpPr>
          <p:spPr bwMode="auto">
            <a:xfrm>
              <a:off x="4858" y="2126"/>
              <a:ext cx="552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Abweichung</a:t>
              </a:r>
              <a:endParaRPr lang="de-DE"/>
            </a:p>
          </p:txBody>
        </p:sp>
        <p:sp>
          <p:nvSpPr>
            <p:cNvPr id="6171" name="Rectangle 29"/>
            <p:cNvSpPr>
              <a:spLocks noChangeArrowheads="1"/>
            </p:cNvSpPr>
            <p:nvPr/>
          </p:nvSpPr>
          <p:spPr bwMode="auto">
            <a:xfrm>
              <a:off x="3458" y="2123"/>
              <a:ext cx="436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Plan - Ist </a:t>
              </a:r>
              <a:endParaRPr lang="de-DE"/>
            </a:p>
          </p:txBody>
        </p:sp>
        <p:sp>
          <p:nvSpPr>
            <p:cNvPr id="6172" name="Rectangle 30"/>
            <p:cNvSpPr>
              <a:spLocks noChangeArrowheads="1"/>
            </p:cNvSpPr>
            <p:nvPr/>
          </p:nvSpPr>
          <p:spPr bwMode="auto">
            <a:xfrm>
              <a:off x="3541" y="2236"/>
              <a:ext cx="17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2012</a:t>
              </a:r>
              <a:endParaRPr lang="de-DE" dirty="0"/>
            </a:p>
          </p:txBody>
        </p:sp>
        <p:sp>
          <p:nvSpPr>
            <p:cNvPr id="6173" name="Rectangle 31"/>
            <p:cNvSpPr>
              <a:spLocks noChangeArrowheads="1"/>
            </p:cNvSpPr>
            <p:nvPr/>
          </p:nvSpPr>
          <p:spPr bwMode="auto">
            <a:xfrm>
              <a:off x="2386" y="2123"/>
              <a:ext cx="516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Jahresplan </a:t>
              </a:r>
              <a:endParaRPr lang="de-DE"/>
            </a:p>
          </p:txBody>
        </p:sp>
        <p:sp>
          <p:nvSpPr>
            <p:cNvPr id="6174" name="Rectangle 32"/>
            <p:cNvSpPr>
              <a:spLocks noChangeArrowheads="1"/>
            </p:cNvSpPr>
            <p:nvPr/>
          </p:nvSpPr>
          <p:spPr bwMode="auto">
            <a:xfrm>
              <a:off x="2471" y="2236"/>
              <a:ext cx="313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(kum.)</a:t>
              </a:r>
              <a:endParaRPr lang="de-DE"/>
            </a:p>
          </p:txBody>
        </p:sp>
        <p:sp>
          <p:nvSpPr>
            <p:cNvPr id="6175" name="Rectangle 33"/>
            <p:cNvSpPr>
              <a:spLocks noChangeArrowheads="1"/>
            </p:cNvSpPr>
            <p:nvPr/>
          </p:nvSpPr>
          <p:spPr bwMode="auto">
            <a:xfrm>
              <a:off x="2888" y="2123"/>
              <a:ext cx="529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Ist Vorjahr </a:t>
              </a:r>
              <a:endParaRPr lang="de-DE"/>
            </a:p>
          </p:txBody>
        </p:sp>
        <p:sp>
          <p:nvSpPr>
            <p:cNvPr id="6176" name="Rectangle 34"/>
            <p:cNvSpPr>
              <a:spLocks noChangeArrowheads="1"/>
            </p:cNvSpPr>
            <p:nvPr/>
          </p:nvSpPr>
          <p:spPr bwMode="auto">
            <a:xfrm>
              <a:off x="2979" y="2236"/>
              <a:ext cx="313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(kum.)</a:t>
              </a:r>
              <a:endParaRPr lang="de-DE"/>
            </a:p>
          </p:txBody>
        </p:sp>
        <p:sp>
          <p:nvSpPr>
            <p:cNvPr id="6177" name="Rectangle 35"/>
            <p:cNvSpPr>
              <a:spLocks noChangeArrowheads="1"/>
            </p:cNvSpPr>
            <p:nvPr/>
          </p:nvSpPr>
          <p:spPr bwMode="auto">
            <a:xfrm>
              <a:off x="4065" y="1905"/>
              <a:ext cx="62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>
                  <a:solidFill>
                    <a:srgbClr val="000000"/>
                  </a:solidFill>
                  <a:latin typeface="Times New Roman" pitchFamily="18" charset="0"/>
                </a:rPr>
                <a:t>Rückschau </a:t>
              </a:r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2012</a:t>
              </a:r>
              <a:endParaRPr lang="de-DE" dirty="0"/>
            </a:p>
          </p:txBody>
        </p:sp>
        <p:sp>
          <p:nvSpPr>
            <p:cNvPr id="6178" name="Line 36"/>
            <p:cNvSpPr>
              <a:spLocks noChangeShapeType="1"/>
            </p:cNvSpPr>
            <p:nvPr/>
          </p:nvSpPr>
          <p:spPr bwMode="auto">
            <a:xfrm>
              <a:off x="1333" y="2228"/>
              <a:ext cx="10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79" name="Rectangle 37"/>
            <p:cNvSpPr>
              <a:spLocks noChangeArrowheads="1"/>
            </p:cNvSpPr>
            <p:nvPr/>
          </p:nvSpPr>
          <p:spPr bwMode="auto">
            <a:xfrm>
              <a:off x="1333" y="2228"/>
              <a:ext cx="1018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0" name="Line 38"/>
            <p:cNvSpPr>
              <a:spLocks noChangeShapeType="1"/>
            </p:cNvSpPr>
            <p:nvPr/>
          </p:nvSpPr>
          <p:spPr bwMode="auto">
            <a:xfrm>
              <a:off x="371" y="1896"/>
              <a:ext cx="1" cy="11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1" name="Rectangle 39"/>
            <p:cNvSpPr>
              <a:spLocks noChangeArrowheads="1"/>
            </p:cNvSpPr>
            <p:nvPr/>
          </p:nvSpPr>
          <p:spPr bwMode="auto">
            <a:xfrm>
              <a:off x="371" y="1896"/>
              <a:ext cx="9" cy="111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2" name="Line 40"/>
            <p:cNvSpPr>
              <a:spLocks noChangeShapeType="1"/>
            </p:cNvSpPr>
            <p:nvPr/>
          </p:nvSpPr>
          <p:spPr bwMode="auto">
            <a:xfrm>
              <a:off x="1324" y="1905"/>
              <a:ext cx="1" cy="11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3" name="Rectangle 41"/>
            <p:cNvSpPr>
              <a:spLocks noChangeArrowheads="1"/>
            </p:cNvSpPr>
            <p:nvPr/>
          </p:nvSpPr>
          <p:spPr bwMode="auto">
            <a:xfrm>
              <a:off x="1324" y="1905"/>
              <a:ext cx="9" cy="11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4" name="Line 42"/>
            <p:cNvSpPr>
              <a:spLocks noChangeShapeType="1"/>
            </p:cNvSpPr>
            <p:nvPr/>
          </p:nvSpPr>
          <p:spPr bwMode="auto">
            <a:xfrm>
              <a:off x="2342" y="1905"/>
              <a:ext cx="1" cy="11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5" name="Rectangle 43"/>
            <p:cNvSpPr>
              <a:spLocks noChangeArrowheads="1"/>
            </p:cNvSpPr>
            <p:nvPr/>
          </p:nvSpPr>
          <p:spPr bwMode="auto">
            <a:xfrm>
              <a:off x="2342" y="1905"/>
              <a:ext cx="9" cy="11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6" name="Line 44"/>
            <p:cNvSpPr>
              <a:spLocks noChangeShapeType="1"/>
            </p:cNvSpPr>
            <p:nvPr/>
          </p:nvSpPr>
          <p:spPr bwMode="auto">
            <a:xfrm>
              <a:off x="2837" y="1905"/>
              <a:ext cx="1" cy="11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7" name="Rectangle 45"/>
            <p:cNvSpPr>
              <a:spLocks noChangeArrowheads="1"/>
            </p:cNvSpPr>
            <p:nvPr/>
          </p:nvSpPr>
          <p:spPr bwMode="auto">
            <a:xfrm>
              <a:off x="2837" y="1905"/>
              <a:ext cx="8" cy="11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8" name="Line 46"/>
            <p:cNvSpPr>
              <a:spLocks noChangeShapeType="1"/>
            </p:cNvSpPr>
            <p:nvPr/>
          </p:nvSpPr>
          <p:spPr bwMode="auto">
            <a:xfrm>
              <a:off x="3359" y="1905"/>
              <a:ext cx="1" cy="11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89" name="Rectangle 47"/>
            <p:cNvSpPr>
              <a:spLocks noChangeArrowheads="1"/>
            </p:cNvSpPr>
            <p:nvPr/>
          </p:nvSpPr>
          <p:spPr bwMode="auto">
            <a:xfrm>
              <a:off x="3359" y="1905"/>
              <a:ext cx="9" cy="11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0" name="Line 48"/>
            <p:cNvSpPr>
              <a:spLocks noChangeShapeType="1"/>
            </p:cNvSpPr>
            <p:nvPr/>
          </p:nvSpPr>
          <p:spPr bwMode="auto">
            <a:xfrm>
              <a:off x="5378" y="1905"/>
              <a:ext cx="1" cy="11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1" name="Rectangle 49"/>
            <p:cNvSpPr>
              <a:spLocks noChangeArrowheads="1"/>
            </p:cNvSpPr>
            <p:nvPr/>
          </p:nvSpPr>
          <p:spPr bwMode="auto">
            <a:xfrm>
              <a:off x="5378" y="1905"/>
              <a:ext cx="9" cy="110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2" name="Line 50"/>
            <p:cNvSpPr>
              <a:spLocks noChangeShapeType="1"/>
            </p:cNvSpPr>
            <p:nvPr/>
          </p:nvSpPr>
          <p:spPr bwMode="auto">
            <a:xfrm>
              <a:off x="1579" y="2015"/>
              <a:ext cx="1" cy="9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3" name="Rectangle 51"/>
            <p:cNvSpPr>
              <a:spLocks noChangeArrowheads="1"/>
            </p:cNvSpPr>
            <p:nvPr/>
          </p:nvSpPr>
          <p:spPr bwMode="auto">
            <a:xfrm>
              <a:off x="1579" y="2015"/>
              <a:ext cx="8" cy="99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4" name="Line 52"/>
            <p:cNvSpPr>
              <a:spLocks noChangeShapeType="1"/>
            </p:cNvSpPr>
            <p:nvPr/>
          </p:nvSpPr>
          <p:spPr bwMode="auto">
            <a:xfrm>
              <a:off x="1812" y="2015"/>
              <a:ext cx="1" cy="9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5" name="Rectangle 53"/>
            <p:cNvSpPr>
              <a:spLocks noChangeArrowheads="1"/>
            </p:cNvSpPr>
            <p:nvPr/>
          </p:nvSpPr>
          <p:spPr bwMode="auto">
            <a:xfrm>
              <a:off x="1812" y="2015"/>
              <a:ext cx="9" cy="99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6" name="Line 54"/>
            <p:cNvSpPr>
              <a:spLocks noChangeShapeType="1"/>
            </p:cNvSpPr>
            <p:nvPr/>
          </p:nvSpPr>
          <p:spPr bwMode="auto">
            <a:xfrm>
              <a:off x="3888" y="2015"/>
              <a:ext cx="1" cy="9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7" name="Rectangle 55"/>
            <p:cNvSpPr>
              <a:spLocks noChangeArrowheads="1"/>
            </p:cNvSpPr>
            <p:nvPr/>
          </p:nvSpPr>
          <p:spPr bwMode="auto">
            <a:xfrm>
              <a:off x="3888" y="2015"/>
              <a:ext cx="9" cy="99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8" name="Line 56"/>
            <p:cNvSpPr>
              <a:spLocks noChangeShapeType="1"/>
            </p:cNvSpPr>
            <p:nvPr/>
          </p:nvSpPr>
          <p:spPr bwMode="auto">
            <a:xfrm>
              <a:off x="4362" y="2015"/>
              <a:ext cx="1" cy="9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99" name="Rectangle 57"/>
            <p:cNvSpPr>
              <a:spLocks noChangeArrowheads="1"/>
            </p:cNvSpPr>
            <p:nvPr/>
          </p:nvSpPr>
          <p:spPr bwMode="auto">
            <a:xfrm>
              <a:off x="4362" y="2015"/>
              <a:ext cx="8" cy="99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00" name="Line 58"/>
            <p:cNvSpPr>
              <a:spLocks noChangeShapeType="1"/>
            </p:cNvSpPr>
            <p:nvPr/>
          </p:nvSpPr>
          <p:spPr bwMode="auto">
            <a:xfrm>
              <a:off x="4799" y="2015"/>
              <a:ext cx="1" cy="9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01" name="Rectangle 59"/>
            <p:cNvSpPr>
              <a:spLocks noChangeArrowheads="1"/>
            </p:cNvSpPr>
            <p:nvPr/>
          </p:nvSpPr>
          <p:spPr bwMode="auto">
            <a:xfrm>
              <a:off x="4799" y="2015"/>
              <a:ext cx="8" cy="99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02" name="Line 60"/>
            <p:cNvSpPr>
              <a:spLocks noChangeShapeType="1"/>
            </p:cNvSpPr>
            <p:nvPr/>
          </p:nvSpPr>
          <p:spPr bwMode="auto">
            <a:xfrm>
              <a:off x="2088" y="2236"/>
              <a:ext cx="1" cy="7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03" name="Rectangle 61"/>
            <p:cNvSpPr>
              <a:spLocks noChangeArrowheads="1"/>
            </p:cNvSpPr>
            <p:nvPr/>
          </p:nvSpPr>
          <p:spPr bwMode="auto">
            <a:xfrm>
              <a:off x="2088" y="2236"/>
              <a:ext cx="8" cy="77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04" name="Line 62"/>
            <p:cNvSpPr>
              <a:spLocks noChangeShapeType="1"/>
            </p:cNvSpPr>
            <p:nvPr/>
          </p:nvSpPr>
          <p:spPr bwMode="auto">
            <a:xfrm>
              <a:off x="5082" y="2236"/>
              <a:ext cx="1" cy="7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05" name="Rectangle 63"/>
            <p:cNvSpPr>
              <a:spLocks noChangeArrowheads="1"/>
            </p:cNvSpPr>
            <p:nvPr/>
          </p:nvSpPr>
          <p:spPr bwMode="auto">
            <a:xfrm>
              <a:off x="5082" y="2236"/>
              <a:ext cx="9" cy="77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06" name="Line 64"/>
            <p:cNvSpPr>
              <a:spLocks noChangeShapeType="1"/>
            </p:cNvSpPr>
            <p:nvPr/>
          </p:nvSpPr>
          <p:spPr bwMode="auto">
            <a:xfrm>
              <a:off x="380" y="1896"/>
              <a:ext cx="50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6207" name="Rectangle 65"/>
            <p:cNvSpPr>
              <a:spLocks noChangeArrowheads="1"/>
            </p:cNvSpPr>
            <p:nvPr/>
          </p:nvSpPr>
          <p:spPr bwMode="auto">
            <a:xfrm>
              <a:off x="380" y="1896"/>
              <a:ext cx="5007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08" name="Line 66"/>
            <p:cNvSpPr>
              <a:spLocks noChangeShapeType="1"/>
            </p:cNvSpPr>
            <p:nvPr/>
          </p:nvSpPr>
          <p:spPr bwMode="auto">
            <a:xfrm>
              <a:off x="1333" y="2007"/>
              <a:ext cx="405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6209" name="Rectangle 67"/>
            <p:cNvSpPr>
              <a:spLocks noChangeArrowheads="1"/>
            </p:cNvSpPr>
            <p:nvPr/>
          </p:nvSpPr>
          <p:spPr bwMode="auto">
            <a:xfrm>
              <a:off x="1333" y="2007"/>
              <a:ext cx="4054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6210" name="Line 68"/>
            <p:cNvSpPr>
              <a:spLocks noChangeShapeType="1"/>
            </p:cNvSpPr>
            <p:nvPr/>
          </p:nvSpPr>
          <p:spPr bwMode="auto">
            <a:xfrm>
              <a:off x="3897" y="2228"/>
              <a:ext cx="14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11" name="Rectangle 69"/>
            <p:cNvSpPr>
              <a:spLocks noChangeArrowheads="1"/>
            </p:cNvSpPr>
            <p:nvPr/>
          </p:nvSpPr>
          <p:spPr bwMode="auto">
            <a:xfrm>
              <a:off x="3897" y="2228"/>
              <a:ext cx="1490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12" name="Line 70"/>
            <p:cNvSpPr>
              <a:spLocks noChangeShapeType="1"/>
            </p:cNvSpPr>
            <p:nvPr/>
          </p:nvSpPr>
          <p:spPr bwMode="auto">
            <a:xfrm>
              <a:off x="380" y="2339"/>
              <a:ext cx="50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13" name="Rectangle 71"/>
            <p:cNvSpPr>
              <a:spLocks noChangeArrowheads="1"/>
            </p:cNvSpPr>
            <p:nvPr/>
          </p:nvSpPr>
          <p:spPr bwMode="auto">
            <a:xfrm>
              <a:off x="380" y="2339"/>
              <a:ext cx="5007" cy="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14" name="Line 72"/>
            <p:cNvSpPr>
              <a:spLocks noChangeShapeType="1"/>
            </p:cNvSpPr>
            <p:nvPr/>
          </p:nvSpPr>
          <p:spPr bwMode="auto">
            <a:xfrm>
              <a:off x="1333" y="2449"/>
              <a:ext cx="405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15" name="Rectangle 73"/>
            <p:cNvSpPr>
              <a:spLocks noChangeArrowheads="1"/>
            </p:cNvSpPr>
            <p:nvPr/>
          </p:nvSpPr>
          <p:spPr bwMode="auto">
            <a:xfrm>
              <a:off x="1333" y="2449"/>
              <a:ext cx="4054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16" name="Line 74"/>
            <p:cNvSpPr>
              <a:spLocks noChangeShapeType="1"/>
            </p:cNvSpPr>
            <p:nvPr/>
          </p:nvSpPr>
          <p:spPr bwMode="auto">
            <a:xfrm>
              <a:off x="1333" y="2559"/>
              <a:ext cx="405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17" name="Rectangle 75"/>
            <p:cNvSpPr>
              <a:spLocks noChangeArrowheads="1"/>
            </p:cNvSpPr>
            <p:nvPr/>
          </p:nvSpPr>
          <p:spPr bwMode="auto">
            <a:xfrm>
              <a:off x="1333" y="2559"/>
              <a:ext cx="4054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18" name="Line 76"/>
            <p:cNvSpPr>
              <a:spLocks noChangeShapeType="1"/>
            </p:cNvSpPr>
            <p:nvPr/>
          </p:nvSpPr>
          <p:spPr bwMode="auto">
            <a:xfrm>
              <a:off x="1333" y="2670"/>
              <a:ext cx="405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19" name="Rectangle 77"/>
            <p:cNvSpPr>
              <a:spLocks noChangeArrowheads="1"/>
            </p:cNvSpPr>
            <p:nvPr/>
          </p:nvSpPr>
          <p:spPr bwMode="auto">
            <a:xfrm>
              <a:off x="1333" y="2670"/>
              <a:ext cx="4054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20" name="Line 78"/>
            <p:cNvSpPr>
              <a:spLocks noChangeShapeType="1"/>
            </p:cNvSpPr>
            <p:nvPr/>
          </p:nvSpPr>
          <p:spPr bwMode="auto">
            <a:xfrm>
              <a:off x="1333" y="2780"/>
              <a:ext cx="405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21" name="Rectangle 79"/>
            <p:cNvSpPr>
              <a:spLocks noChangeArrowheads="1"/>
            </p:cNvSpPr>
            <p:nvPr/>
          </p:nvSpPr>
          <p:spPr bwMode="auto">
            <a:xfrm>
              <a:off x="1333" y="2780"/>
              <a:ext cx="4054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22" name="Line 80"/>
            <p:cNvSpPr>
              <a:spLocks noChangeShapeType="1"/>
            </p:cNvSpPr>
            <p:nvPr/>
          </p:nvSpPr>
          <p:spPr bwMode="auto">
            <a:xfrm>
              <a:off x="1333" y="2891"/>
              <a:ext cx="405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23" name="Rectangle 81"/>
            <p:cNvSpPr>
              <a:spLocks noChangeArrowheads="1"/>
            </p:cNvSpPr>
            <p:nvPr/>
          </p:nvSpPr>
          <p:spPr bwMode="auto">
            <a:xfrm>
              <a:off x="1333" y="2891"/>
              <a:ext cx="4054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24" name="Line 82"/>
            <p:cNvSpPr>
              <a:spLocks noChangeShapeType="1"/>
            </p:cNvSpPr>
            <p:nvPr/>
          </p:nvSpPr>
          <p:spPr bwMode="auto">
            <a:xfrm>
              <a:off x="380" y="3001"/>
              <a:ext cx="50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25" name="Rectangle 83"/>
            <p:cNvSpPr>
              <a:spLocks noChangeArrowheads="1"/>
            </p:cNvSpPr>
            <p:nvPr/>
          </p:nvSpPr>
          <p:spPr bwMode="auto">
            <a:xfrm>
              <a:off x="380" y="3001"/>
              <a:ext cx="5007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457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014D036-39F0-4927-8A44-ABF12A021C9E}" type="slidenum">
              <a:rPr lang="de-DE"/>
              <a:pPr defTabSz="762000"/>
              <a:t>20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Vernetzung des IT-Controllerdienstes</a:t>
            </a:r>
          </a:p>
        </p:txBody>
      </p:sp>
      <p:pic>
        <p:nvPicPr>
          <p:cNvPr id="2458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46150" y="1831975"/>
            <a:ext cx="7251700" cy="4127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077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7BCD495-654A-4E47-897C-4958A9D73632}" type="slidenum">
              <a:rPr lang="de-DE"/>
              <a:pPr defTabSz="762000"/>
              <a:t>200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07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Kriterien zur IT-Outsourcing-Kapitalwertberechnung</a:t>
            </a:r>
          </a:p>
        </p:txBody>
      </p:sp>
      <p:graphicFrame>
        <p:nvGraphicFramePr>
          <p:cNvPr id="569927" name="Group 583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2804160"/>
        </p:xfrm>
        <a:graphic>
          <a:graphicData uri="http://schemas.openxmlformats.org/drawingml/2006/table">
            <a:tbl>
              <a:tblPr/>
              <a:tblGrid>
                <a:gridCol w="511175"/>
                <a:gridCol w="1304925"/>
                <a:gridCol w="6149975"/>
              </a:tblGrid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Wirkung der Eigentumsübertragung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Netto-Verkaufserlöse (Hardware, Grundstücke, Gebäude etc.)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Netto-Verkaufserlöse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Abfindungen Personal 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Wegfall der bisherigen Personalkosten (RZ etc.)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">
                <a:tc gridSpan="3"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B) Laufende Betriebskosten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Fixe und variable Outsourcing-Gebühren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Sonstige Betriebskosten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17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48E7CD7-E60B-4BBE-AD19-CF072C7CEBE7}" type="slidenum">
              <a:rPr lang="de-DE"/>
              <a:pPr defTabSz="762000"/>
              <a:t>201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17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Kriterien zur IT-Outsourcing-Kapitalwertberechnung</a:t>
            </a:r>
          </a:p>
        </p:txBody>
      </p:sp>
      <p:graphicFrame>
        <p:nvGraphicFramePr>
          <p:cNvPr id="727119" name="Group 79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3535680"/>
        </p:xfrm>
        <a:graphic>
          <a:graphicData uri="http://schemas.openxmlformats.org/drawingml/2006/table">
            <a:tbl>
              <a:tblPr/>
              <a:tblGrid>
                <a:gridCol w="511175"/>
                <a:gridCol w="1304925"/>
                <a:gridCol w="6149975"/>
              </a:tblGrid>
              <a:tr h="117475">
                <a:tc gridSpan="3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C) Wirkungen des Outsourcing-Vorhabens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Direkte Wirkungen im Rechenzentrum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Personalkostenreduzierung Leitungs- und Betriebspersonal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Wegfall Raumkosten (Miete, Vers., Pacht)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Wegfall Sonstige 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Indirekte Kostenreduktionen (in anderen Bereichen)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Geringere Störungen von operativen Prozessen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Schnellere Wiederanlauf nach Störungen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Schnellere Inbetriebnahme neuer Releases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Erlöse aus Pönalen (SLA-Überschreitungen)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28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7970D6C-70ED-44E0-A5E6-44F36231458B}" type="slidenum">
              <a:rPr lang="de-DE"/>
              <a:pPr defTabSz="762000"/>
              <a:t>202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28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Praxisbeispiel einer Nutzwertanalyse zum IT-Outsourcing aus Nachfragersicht</a:t>
            </a:r>
          </a:p>
        </p:txBody>
      </p:sp>
      <p:pic>
        <p:nvPicPr>
          <p:cNvPr id="16282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7913" y="1600200"/>
            <a:ext cx="6988175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38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FFDD4C5-6D0D-4017-9E37-2F9A9427D6A8}" type="slidenum">
              <a:rPr lang="de-DE"/>
              <a:pPr defTabSz="762000"/>
              <a:t>203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38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Outsourcing-Dienstleister (Hackmann, 2002)</a:t>
            </a:r>
          </a:p>
        </p:txBody>
      </p:sp>
      <p:pic>
        <p:nvPicPr>
          <p:cNvPr id="16384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835150"/>
            <a:ext cx="7966075" cy="41195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48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11E0E1D-CB80-4FAF-B0B8-CD0EFB1EC663}" type="slidenum">
              <a:rPr lang="de-DE"/>
              <a:pPr defTabSz="762000"/>
              <a:t>204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48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Outsourcing-Vertragsstruktur (T-Systems, 2002).</a:t>
            </a:r>
          </a:p>
        </p:txBody>
      </p:sp>
      <p:pic>
        <p:nvPicPr>
          <p:cNvPr id="16486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831975"/>
            <a:ext cx="7966075" cy="41259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Formen des IT-Outsourcing</a:t>
            </a:r>
            <a:br>
              <a:rPr lang="de-DE" smtClean="0"/>
            </a:br>
            <a:r>
              <a:rPr lang="de-DE" smtClean="0"/>
              <a:t>Varianten 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50646" y="6473133"/>
            <a:ext cx="5849678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 b="0" dirty="0" smtClean="0"/>
              <a:t>In Anlehnung an: Bacher</a:t>
            </a:r>
            <a:r>
              <a:rPr lang="de-DE" sz="1200" b="0" dirty="0"/>
              <a:t>, M.R.: Outsourcing als strategische Marketing-Entscheidung, </a:t>
            </a:r>
            <a:r>
              <a:rPr lang="de-DE" sz="1200" b="0" dirty="0" smtClean="0"/>
              <a:t/>
            </a:r>
            <a:br>
              <a:rPr lang="de-DE" sz="1200" b="0" dirty="0" smtClean="0"/>
            </a:br>
            <a:r>
              <a:rPr lang="de-DE" sz="1200" b="0" dirty="0" smtClean="0"/>
              <a:t>Wiesbaden</a:t>
            </a:r>
            <a:r>
              <a:rPr lang="de-DE" sz="1200" b="0" dirty="0"/>
              <a:t>, 2000</a:t>
            </a:r>
            <a:endParaRPr lang="de-DE" sz="2400" b="0" dirty="0">
              <a:solidFill>
                <a:srgbClr val="00AE00"/>
              </a:solidFill>
              <a:latin typeface="Tele-GroteskUlt" pitchFamily="2" charset="0"/>
            </a:endParaRP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611188" y="2133600"/>
            <a:ext cx="5184775" cy="2879725"/>
          </a:xfrm>
          <a:prstGeom prst="cube">
            <a:avLst>
              <a:gd name="adj" fmla="val 25000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08025" y="4652963"/>
            <a:ext cx="663964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Onsite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657350" y="4652963"/>
            <a:ext cx="817853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Onshore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751138" y="4652963"/>
            <a:ext cx="942887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Nearshore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968750" y="4652963"/>
            <a:ext cx="8191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Offshore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651500" y="4379913"/>
            <a:ext cx="6159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Intern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5291138" y="4738688"/>
            <a:ext cx="662361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Extern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940425" y="2276475"/>
            <a:ext cx="647934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Single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5940425" y="3068638"/>
            <a:ext cx="514350" cy="2746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Dual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5940425" y="3860800"/>
            <a:ext cx="7874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Multiple</a:t>
            </a:r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1547813" y="2852738"/>
            <a:ext cx="0" cy="2160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2627313" y="2852738"/>
            <a:ext cx="0" cy="2160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>
            <a:off x="3851275" y="2884488"/>
            <a:ext cx="0" cy="2160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 flipV="1">
            <a:off x="5075238" y="3573463"/>
            <a:ext cx="720725" cy="647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58" name="Line 18"/>
          <p:cNvSpPr>
            <a:spLocks noChangeShapeType="1"/>
          </p:cNvSpPr>
          <p:nvPr/>
        </p:nvSpPr>
        <p:spPr bwMode="auto">
          <a:xfrm flipV="1">
            <a:off x="5075238" y="2852738"/>
            <a:ext cx="720725" cy="647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59" name="Line 19"/>
          <p:cNvSpPr>
            <a:spLocks noChangeShapeType="1"/>
          </p:cNvSpPr>
          <p:nvPr/>
        </p:nvSpPr>
        <p:spPr bwMode="auto">
          <a:xfrm>
            <a:off x="5435600" y="2493963"/>
            <a:ext cx="0" cy="2159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60" name="Line 20"/>
          <p:cNvSpPr>
            <a:spLocks noChangeShapeType="1"/>
          </p:cNvSpPr>
          <p:nvPr/>
        </p:nvSpPr>
        <p:spPr bwMode="auto">
          <a:xfrm>
            <a:off x="1014413" y="2493963"/>
            <a:ext cx="4392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 flipV="1">
            <a:off x="1547813" y="2133600"/>
            <a:ext cx="720725" cy="7191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62" name="Line 22"/>
          <p:cNvSpPr>
            <a:spLocks noChangeShapeType="1"/>
          </p:cNvSpPr>
          <p:nvPr/>
        </p:nvSpPr>
        <p:spPr bwMode="auto">
          <a:xfrm flipV="1">
            <a:off x="2627313" y="2133600"/>
            <a:ext cx="720725" cy="7191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63" name="Line 23"/>
          <p:cNvSpPr>
            <a:spLocks noChangeShapeType="1"/>
          </p:cNvSpPr>
          <p:nvPr/>
        </p:nvSpPr>
        <p:spPr bwMode="auto">
          <a:xfrm flipV="1">
            <a:off x="3836988" y="2133600"/>
            <a:ext cx="720725" cy="7191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1474787" y="1700213"/>
            <a:ext cx="3226001" cy="40011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square">
            <a:spAutoFit/>
          </a:bodyPr>
          <a:lstStyle/>
          <a:p>
            <a:r>
              <a:rPr lang="de-DE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Outsourcing - Varianten</a:t>
            </a: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684213" y="5302250"/>
            <a:ext cx="4569328" cy="1015663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 dirty="0">
                <a:latin typeface="Arial" pitchFamily="34" charset="0"/>
                <a:cs typeface="Arial" pitchFamily="34" charset="0"/>
              </a:rPr>
              <a:t>Ort der Leistungserbringung</a:t>
            </a:r>
          </a:p>
          <a:p>
            <a:r>
              <a:rPr lang="de-DE" sz="1200" b="0" dirty="0" err="1">
                <a:latin typeface="Arial" pitchFamily="34" charset="0"/>
                <a:cs typeface="Arial" pitchFamily="34" charset="0"/>
              </a:rPr>
              <a:t>Onsite</a:t>
            </a:r>
            <a:r>
              <a:rPr lang="de-DE" sz="1200" b="0" dirty="0">
                <a:latin typeface="Arial" pitchFamily="34" charset="0"/>
                <a:cs typeface="Arial" pitchFamily="34" charset="0"/>
              </a:rPr>
              <a:t> = Leistungserbringung am Ort der Nachfrage</a:t>
            </a:r>
          </a:p>
          <a:p>
            <a:r>
              <a:rPr lang="de-DE" sz="1200" b="0" dirty="0">
                <a:latin typeface="Arial" pitchFamily="34" charset="0"/>
                <a:cs typeface="Arial" pitchFamily="34" charset="0"/>
              </a:rPr>
              <a:t>Onshore = Leistungserbringung im Land der Nachfrage</a:t>
            </a:r>
          </a:p>
          <a:p>
            <a:r>
              <a:rPr lang="de-DE" sz="1200" b="0" dirty="0" err="1">
                <a:latin typeface="Arial" pitchFamily="34" charset="0"/>
                <a:cs typeface="Arial" pitchFamily="34" charset="0"/>
              </a:rPr>
              <a:t>Nearshore</a:t>
            </a:r>
            <a:r>
              <a:rPr lang="de-DE" sz="1200" b="0" dirty="0">
                <a:latin typeface="Arial" pitchFamily="34" charset="0"/>
                <a:cs typeface="Arial" pitchFamily="34" charset="0"/>
              </a:rPr>
              <a:t> = Leistungserbringung im Nachbarland</a:t>
            </a:r>
          </a:p>
          <a:p>
            <a:r>
              <a:rPr lang="de-DE" sz="1200" b="0" dirty="0">
                <a:latin typeface="Arial" pitchFamily="34" charset="0"/>
                <a:cs typeface="Arial" pitchFamily="34" charset="0"/>
              </a:rPr>
              <a:t>Offshore = Leistungserbringung in einem weiter entfernten Land </a:t>
            </a:r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6156325" y="4797425"/>
            <a:ext cx="2382383" cy="1015663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  <a:cs typeface="Arial" pitchFamily="34" charset="0"/>
              </a:rPr>
              <a:t>Zugehörigkeit zum </a:t>
            </a:r>
            <a:br>
              <a:rPr lang="de-DE" sz="1200">
                <a:latin typeface="Arial" pitchFamily="34" charset="0"/>
                <a:cs typeface="Arial" pitchFamily="34" charset="0"/>
              </a:rPr>
            </a:br>
            <a:r>
              <a:rPr lang="de-DE" sz="1200">
                <a:latin typeface="Arial" pitchFamily="34" charset="0"/>
                <a:cs typeface="Arial" pitchFamily="34" charset="0"/>
              </a:rPr>
              <a:t>Unternehmen/Konzern</a:t>
            </a:r>
          </a:p>
          <a:p>
            <a:r>
              <a:rPr lang="de-DE" sz="1200" b="0">
                <a:latin typeface="Arial" pitchFamily="34" charset="0"/>
                <a:cs typeface="Arial" pitchFamily="34" charset="0"/>
              </a:rPr>
              <a:t>Intern = Eigenes Unternehmen</a:t>
            </a:r>
            <a:br>
              <a:rPr lang="de-DE" sz="1200" b="0">
                <a:latin typeface="Arial" pitchFamily="34" charset="0"/>
                <a:cs typeface="Arial" pitchFamily="34" charset="0"/>
              </a:rPr>
            </a:br>
            <a:r>
              <a:rPr lang="de-DE" sz="1200" b="0">
                <a:latin typeface="Arial" pitchFamily="34" charset="0"/>
                <a:cs typeface="Arial" pitchFamily="34" charset="0"/>
              </a:rPr>
              <a:t>(z.B. T-Systems für Telekom)</a:t>
            </a:r>
          </a:p>
          <a:p>
            <a:r>
              <a:rPr lang="de-DE" sz="1200" b="0">
                <a:latin typeface="Arial" pitchFamily="34" charset="0"/>
                <a:cs typeface="Arial" pitchFamily="34" charset="0"/>
              </a:rPr>
              <a:t>Extern = Fremdes Unternehmen</a:t>
            </a:r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6732588" y="2349500"/>
            <a:ext cx="1872629" cy="1200329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  <a:cs typeface="Arial" pitchFamily="34" charset="0"/>
              </a:rPr>
              <a:t>Anzahl Partner</a:t>
            </a:r>
          </a:p>
          <a:p>
            <a:r>
              <a:rPr lang="de-DE" sz="1200" b="0">
                <a:latin typeface="Arial" pitchFamily="34" charset="0"/>
                <a:cs typeface="Arial" pitchFamily="34" charset="0"/>
              </a:rPr>
              <a:t>Single = ein Partner</a:t>
            </a:r>
          </a:p>
          <a:p>
            <a:r>
              <a:rPr lang="de-DE" sz="1200" b="0">
                <a:latin typeface="Arial" pitchFamily="34" charset="0"/>
                <a:cs typeface="Arial" pitchFamily="34" charset="0"/>
              </a:rPr>
              <a:t>Dual = zwei Partner </a:t>
            </a:r>
            <a:br>
              <a:rPr lang="de-DE" sz="1200" b="0">
                <a:latin typeface="Arial" pitchFamily="34" charset="0"/>
                <a:cs typeface="Arial" pitchFamily="34" charset="0"/>
              </a:rPr>
            </a:br>
            <a:r>
              <a:rPr lang="de-DE" sz="1200" b="0">
                <a:latin typeface="Arial" pitchFamily="34" charset="0"/>
                <a:cs typeface="Arial" pitchFamily="34" charset="0"/>
              </a:rPr>
              <a:t>(1x Onsite)</a:t>
            </a:r>
            <a:br>
              <a:rPr lang="de-DE" sz="1200" b="0">
                <a:latin typeface="Arial" pitchFamily="34" charset="0"/>
                <a:cs typeface="Arial" pitchFamily="34" charset="0"/>
              </a:rPr>
            </a:br>
            <a:r>
              <a:rPr lang="de-DE" sz="1200" b="0">
                <a:latin typeface="Arial" pitchFamily="34" charset="0"/>
                <a:cs typeface="Arial" pitchFamily="34" charset="0"/>
              </a:rPr>
              <a:t>Multiple mehrere Partner</a:t>
            </a:r>
            <a:br>
              <a:rPr lang="de-DE" sz="1200" b="0">
                <a:latin typeface="Arial" pitchFamily="34" charset="0"/>
                <a:cs typeface="Arial" pitchFamily="34" charset="0"/>
              </a:rPr>
            </a:br>
            <a:r>
              <a:rPr lang="de-DE" sz="1200" b="0">
                <a:latin typeface="Arial" pitchFamily="34" charset="0"/>
                <a:cs typeface="Arial" pitchFamily="34" charset="0"/>
              </a:rPr>
              <a:t>(1x Onsite)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85725" y="3862388"/>
            <a:ext cx="8367713" cy="846137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8C8C8C"/>
            </a:prstShdw>
          </a:effectLst>
        </p:spPr>
        <p:txBody>
          <a:bodyPr wrap="none" anchor="ctr"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85725" y="4749800"/>
            <a:ext cx="8367713" cy="846138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8C8C8C"/>
            </a:prstShdw>
          </a:effectLst>
        </p:spPr>
        <p:txBody>
          <a:bodyPr wrap="none" anchor="ctr"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85725" y="2974975"/>
            <a:ext cx="8367713" cy="846138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8C8C8C"/>
            </a:prstShdw>
          </a:effectLst>
        </p:spPr>
        <p:txBody>
          <a:bodyPr wrap="none" anchor="ctr"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85725" y="2087563"/>
            <a:ext cx="8367713" cy="846137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8C8C8C"/>
            </a:prstShdw>
          </a:effectLst>
        </p:spPr>
        <p:txBody>
          <a:bodyPr wrap="none" anchor="ctr"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273175" y="2325688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Fach-</a:t>
            </a:r>
            <a:br>
              <a:rPr lang="de-DE" sz="1000">
                <a:latin typeface="Arial" pitchFamily="34" charset="0"/>
                <a:cs typeface="Arial" pitchFamily="34" charset="0"/>
              </a:rPr>
            </a:br>
            <a:r>
              <a:rPr lang="de-DE" sz="1000">
                <a:latin typeface="Arial" pitchFamily="34" charset="0"/>
                <a:cs typeface="Arial" pitchFamily="34" charset="0"/>
              </a:rPr>
              <a:t>Konzept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1914525" y="2325688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IT-</a:t>
            </a:r>
            <a:br>
              <a:rPr lang="de-DE" sz="1000">
                <a:latin typeface="Arial" pitchFamily="34" charset="0"/>
                <a:cs typeface="Arial" pitchFamily="34" charset="0"/>
              </a:rPr>
            </a:br>
            <a:r>
              <a:rPr lang="de-DE" sz="1000">
                <a:latin typeface="Arial" pitchFamily="34" charset="0"/>
                <a:cs typeface="Arial" pitchFamily="34" charset="0"/>
              </a:rPr>
              <a:t>Konzept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557463" y="2325688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SW-Ent-</a:t>
            </a:r>
          </a:p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wicklung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3198813" y="2325688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Test/</a:t>
            </a:r>
          </a:p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Abnahme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3829050" y="2325688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Betrieb</a:t>
            </a:r>
          </a:p>
        </p:txBody>
      </p:sp>
      <p:sp>
        <p:nvSpPr>
          <p:cNvPr id="378891" name="Text Box 11"/>
          <p:cNvSpPr txBox="1">
            <a:spLocks noChangeArrowheads="1"/>
          </p:cNvSpPr>
          <p:nvPr/>
        </p:nvSpPr>
        <p:spPr bwMode="auto">
          <a:xfrm>
            <a:off x="1241425" y="1649413"/>
            <a:ext cx="3352800" cy="279400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6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Auftraggeber</a:t>
            </a:r>
          </a:p>
        </p:txBody>
      </p:sp>
      <p:sp>
        <p:nvSpPr>
          <p:cNvPr id="378892" name="Text Box 12"/>
          <p:cNvSpPr txBox="1">
            <a:spLocks noChangeArrowheads="1"/>
          </p:cNvSpPr>
          <p:nvPr/>
        </p:nvSpPr>
        <p:spPr bwMode="auto">
          <a:xfrm>
            <a:off x="4700588" y="1649413"/>
            <a:ext cx="3752850" cy="279400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6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Offshore-Dienstleister</a:t>
            </a:r>
          </a:p>
        </p:txBody>
      </p:sp>
      <p:sp>
        <p:nvSpPr>
          <p:cNvPr id="378893" name="Text Box 13"/>
          <p:cNvSpPr txBox="1">
            <a:spLocks noChangeArrowheads="1"/>
          </p:cNvSpPr>
          <p:nvPr/>
        </p:nvSpPr>
        <p:spPr bwMode="auto">
          <a:xfrm>
            <a:off x="85725" y="1649413"/>
            <a:ext cx="1050925" cy="279400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de-DE" sz="16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Kategorie</a:t>
            </a: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157762" y="2372132"/>
            <a:ext cx="663964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just" defTabSz="762000"/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Onsite</a:t>
            </a:r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153011" y="3168006"/>
            <a:ext cx="8258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just" defTabSz="762000"/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Onsite-</a:t>
            </a:r>
            <a:b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Offshore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1303338" y="3214688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Fach-</a:t>
            </a:r>
            <a:br>
              <a:rPr lang="de-DE" sz="1000">
                <a:latin typeface="Arial" pitchFamily="34" charset="0"/>
                <a:cs typeface="Arial" pitchFamily="34" charset="0"/>
              </a:rPr>
            </a:br>
            <a:r>
              <a:rPr lang="de-DE" sz="1000">
                <a:latin typeface="Arial" pitchFamily="34" charset="0"/>
                <a:cs typeface="Arial" pitchFamily="34" charset="0"/>
              </a:rPr>
              <a:t>Konzept</a:t>
            </a:r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5545138" y="3214688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IT-</a:t>
            </a:r>
            <a:br>
              <a:rPr lang="de-DE" sz="1000">
                <a:latin typeface="Arial" pitchFamily="34" charset="0"/>
                <a:cs typeface="Arial" pitchFamily="34" charset="0"/>
              </a:rPr>
            </a:br>
            <a:r>
              <a:rPr lang="de-DE" sz="1000">
                <a:latin typeface="Arial" pitchFamily="34" charset="0"/>
                <a:cs typeface="Arial" pitchFamily="34" charset="0"/>
              </a:rPr>
              <a:t>Konzept</a:t>
            </a:r>
          </a:p>
        </p:txBody>
      </p:sp>
      <p:sp>
        <p:nvSpPr>
          <p:cNvPr id="13330" name="AutoShape 18"/>
          <p:cNvSpPr>
            <a:spLocks noChangeArrowheads="1"/>
          </p:cNvSpPr>
          <p:nvPr/>
        </p:nvSpPr>
        <p:spPr bwMode="auto">
          <a:xfrm>
            <a:off x="6188075" y="3214688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SW-Ent-</a:t>
            </a:r>
          </a:p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wicklung</a:t>
            </a:r>
          </a:p>
        </p:txBody>
      </p:sp>
      <p:sp>
        <p:nvSpPr>
          <p:cNvPr id="13331" name="AutoShape 19"/>
          <p:cNvSpPr>
            <a:spLocks noChangeArrowheads="1"/>
          </p:cNvSpPr>
          <p:nvPr/>
        </p:nvSpPr>
        <p:spPr bwMode="auto">
          <a:xfrm>
            <a:off x="6829425" y="3214688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Test/</a:t>
            </a:r>
          </a:p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Abnahme</a:t>
            </a:r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7459663" y="3214688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Betrieb</a:t>
            </a:r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149626" y="3962291"/>
            <a:ext cx="869149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just" defTabSz="762000"/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Onsite-</a:t>
            </a:r>
            <a:b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Onshore-</a:t>
            </a:r>
          </a:p>
          <a:p>
            <a:pPr algn="just" defTabSz="762000"/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Offshore</a:t>
            </a:r>
          </a:p>
        </p:txBody>
      </p:sp>
      <p:sp>
        <p:nvSpPr>
          <p:cNvPr id="13334" name="AutoShape 22"/>
          <p:cNvSpPr>
            <a:spLocks noChangeArrowheads="1"/>
          </p:cNvSpPr>
          <p:nvPr/>
        </p:nvSpPr>
        <p:spPr bwMode="auto">
          <a:xfrm>
            <a:off x="1247775" y="4102100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Fach-</a:t>
            </a:r>
            <a:br>
              <a:rPr lang="de-DE" sz="1000">
                <a:latin typeface="Arial" pitchFamily="34" charset="0"/>
                <a:cs typeface="Arial" pitchFamily="34" charset="0"/>
              </a:rPr>
            </a:br>
            <a:r>
              <a:rPr lang="de-DE" sz="1000">
                <a:latin typeface="Arial" pitchFamily="34" charset="0"/>
                <a:cs typeface="Arial" pitchFamily="34" charset="0"/>
              </a:rPr>
              <a:t>Konzept</a:t>
            </a:r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1889125" y="4102100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IT-</a:t>
            </a:r>
            <a:br>
              <a:rPr lang="de-DE" sz="1000">
                <a:latin typeface="Arial" pitchFamily="34" charset="0"/>
                <a:cs typeface="Arial" pitchFamily="34" charset="0"/>
              </a:rPr>
            </a:br>
            <a:r>
              <a:rPr lang="de-DE" sz="1000">
                <a:latin typeface="Arial" pitchFamily="34" charset="0"/>
                <a:cs typeface="Arial" pitchFamily="34" charset="0"/>
              </a:rPr>
              <a:t>Konzept</a:t>
            </a:r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2532063" y="4102100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SW-Ent-</a:t>
            </a:r>
          </a:p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wicklung</a:t>
            </a:r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3173413" y="4102100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Test/</a:t>
            </a:r>
          </a:p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Abnahme</a:t>
            </a:r>
          </a:p>
        </p:txBody>
      </p:sp>
      <p:sp>
        <p:nvSpPr>
          <p:cNvPr id="13338" name="AutoShape 26"/>
          <p:cNvSpPr>
            <a:spLocks noChangeArrowheads="1"/>
          </p:cNvSpPr>
          <p:nvPr/>
        </p:nvSpPr>
        <p:spPr bwMode="auto">
          <a:xfrm>
            <a:off x="4946650" y="4102100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Betrieb</a:t>
            </a:r>
          </a:p>
        </p:txBody>
      </p:sp>
      <p:sp>
        <p:nvSpPr>
          <p:cNvPr id="13339" name="Rectangle 27"/>
          <p:cNvSpPr>
            <a:spLocks noChangeArrowheads="1"/>
          </p:cNvSpPr>
          <p:nvPr/>
        </p:nvSpPr>
        <p:spPr bwMode="auto">
          <a:xfrm>
            <a:off x="156186" y="4941243"/>
            <a:ext cx="825867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just" defTabSz="762000"/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Reines</a:t>
            </a:r>
            <a:b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r>
              <a:rPr lang="de-DE" sz="12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Offshore</a:t>
            </a:r>
          </a:p>
        </p:txBody>
      </p:sp>
      <p:sp>
        <p:nvSpPr>
          <p:cNvPr id="13340" name="AutoShape 28"/>
          <p:cNvSpPr>
            <a:spLocks noChangeArrowheads="1"/>
          </p:cNvSpPr>
          <p:nvPr/>
        </p:nvSpPr>
        <p:spPr bwMode="auto">
          <a:xfrm>
            <a:off x="4906963" y="4987925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Fach-</a:t>
            </a:r>
            <a:br>
              <a:rPr lang="de-DE" sz="1000">
                <a:latin typeface="Arial" pitchFamily="34" charset="0"/>
                <a:cs typeface="Arial" pitchFamily="34" charset="0"/>
              </a:rPr>
            </a:br>
            <a:r>
              <a:rPr lang="de-DE" sz="1000">
                <a:latin typeface="Arial" pitchFamily="34" charset="0"/>
                <a:cs typeface="Arial" pitchFamily="34" charset="0"/>
              </a:rPr>
              <a:t>Konzept</a:t>
            </a:r>
          </a:p>
        </p:txBody>
      </p:sp>
      <p:sp>
        <p:nvSpPr>
          <p:cNvPr id="13341" name="AutoShape 29"/>
          <p:cNvSpPr>
            <a:spLocks noChangeArrowheads="1"/>
          </p:cNvSpPr>
          <p:nvPr/>
        </p:nvSpPr>
        <p:spPr bwMode="auto">
          <a:xfrm>
            <a:off x="5548313" y="4987925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IT-</a:t>
            </a:r>
            <a:br>
              <a:rPr lang="de-DE" sz="1000">
                <a:latin typeface="Arial" pitchFamily="34" charset="0"/>
                <a:cs typeface="Arial" pitchFamily="34" charset="0"/>
              </a:rPr>
            </a:br>
            <a:r>
              <a:rPr lang="de-DE" sz="1000">
                <a:latin typeface="Arial" pitchFamily="34" charset="0"/>
                <a:cs typeface="Arial" pitchFamily="34" charset="0"/>
              </a:rPr>
              <a:t>Konzept</a:t>
            </a:r>
          </a:p>
        </p:txBody>
      </p:sp>
      <p:sp>
        <p:nvSpPr>
          <p:cNvPr id="13342" name="AutoShape 30"/>
          <p:cNvSpPr>
            <a:spLocks noChangeArrowheads="1"/>
          </p:cNvSpPr>
          <p:nvPr/>
        </p:nvSpPr>
        <p:spPr bwMode="auto">
          <a:xfrm>
            <a:off x="6191250" y="4987925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SW-Ent-</a:t>
            </a:r>
          </a:p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wicklung</a:t>
            </a:r>
          </a:p>
        </p:txBody>
      </p:sp>
      <p:sp>
        <p:nvSpPr>
          <p:cNvPr id="13343" name="AutoShape 31"/>
          <p:cNvSpPr>
            <a:spLocks noChangeArrowheads="1"/>
          </p:cNvSpPr>
          <p:nvPr/>
        </p:nvSpPr>
        <p:spPr bwMode="auto">
          <a:xfrm>
            <a:off x="6832600" y="4987925"/>
            <a:ext cx="785813" cy="368300"/>
          </a:xfrm>
          <a:prstGeom prst="chevron">
            <a:avLst>
              <a:gd name="adj" fmla="val 53341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Test/</a:t>
            </a:r>
          </a:p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Abnahme</a:t>
            </a:r>
          </a:p>
        </p:txBody>
      </p:sp>
      <p:sp>
        <p:nvSpPr>
          <p:cNvPr id="13344" name="AutoShape 32"/>
          <p:cNvSpPr>
            <a:spLocks noChangeArrowheads="1"/>
          </p:cNvSpPr>
          <p:nvPr/>
        </p:nvSpPr>
        <p:spPr bwMode="auto">
          <a:xfrm>
            <a:off x="7462838" y="4987925"/>
            <a:ext cx="785812" cy="368300"/>
          </a:xfrm>
          <a:prstGeom prst="chevron">
            <a:avLst>
              <a:gd name="adj" fmla="val 53340"/>
            </a:avLst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pPr algn="ctr"/>
            <a:r>
              <a:rPr lang="de-DE" sz="1000">
                <a:latin typeface="Arial" pitchFamily="34" charset="0"/>
                <a:cs typeface="Arial" pitchFamily="34" charset="0"/>
              </a:rPr>
              <a:t>Betrieb</a:t>
            </a:r>
          </a:p>
        </p:txBody>
      </p:sp>
      <p:sp>
        <p:nvSpPr>
          <p:cNvPr id="13345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smtClean="0"/>
              <a:t>Varianten der Offshore-Software-Entwicklung </a:t>
            </a:r>
            <a:br>
              <a:rPr lang="de-DE" sz="2400" dirty="0" smtClean="0"/>
            </a:br>
            <a:endParaRPr lang="de-DE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IT-Offshore</a:t>
            </a:r>
            <a:br>
              <a:rPr lang="de-DE" dirty="0" smtClean="0"/>
            </a:br>
            <a:r>
              <a:rPr lang="de-DE" dirty="0" smtClean="0"/>
              <a:t>Entscheidungsprozess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682750" y="2176463"/>
            <a:ext cx="5791200" cy="3505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697038" y="4502150"/>
            <a:ext cx="1933575" cy="1166813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600">
                <a:latin typeface="Arial" pitchFamily="34" charset="0"/>
                <a:cs typeface="Arial" pitchFamily="34" charset="0"/>
              </a:rPr>
              <a:t>Make or Buy</a:t>
            </a:r>
            <a:br>
              <a:rPr lang="de-DE" sz="1600">
                <a:latin typeface="Arial" pitchFamily="34" charset="0"/>
                <a:cs typeface="Arial" pitchFamily="34" charset="0"/>
              </a:rPr>
            </a:br>
            <a:r>
              <a:rPr lang="de-DE" sz="1200">
                <a:latin typeface="Arial" pitchFamily="34" charset="0"/>
                <a:cs typeface="Arial" pitchFamily="34" charset="0"/>
              </a:rPr>
              <a:t>(Insourcing vs. </a:t>
            </a:r>
          </a:p>
          <a:p>
            <a:pPr algn="ctr"/>
            <a:r>
              <a:rPr lang="de-DE" sz="1200">
                <a:latin typeface="Arial" pitchFamily="34" charset="0"/>
                <a:cs typeface="Arial" pitchFamily="34" charset="0"/>
              </a:rPr>
              <a:t>Outsourcing)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624263" y="3330575"/>
            <a:ext cx="1930400" cy="1166813"/>
          </a:xfrm>
          <a:prstGeom prst="rect">
            <a:avLst/>
          </a:prstGeom>
          <a:solidFill>
            <a:srgbClr val="B2B2B2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600" dirty="0">
                <a:latin typeface="Arial" pitchFamily="34" charset="0"/>
                <a:cs typeface="Arial" pitchFamily="34" charset="0"/>
              </a:rPr>
              <a:t>Internal vs.</a:t>
            </a:r>
            <a:br>
              <a:rPr lang="de-DE" sz="1600" dirty="0">
                <a:latin typeface="Arial" pitchFamily="34" charset="0"/>
                <a:cs typeface="Arial" pitchFamily="34" charset="0"/>
              </a:rPr>
            </a:br>
            <a:r>
              <a:rPr lang="de-DE" sz="1600" dirty="0" err="1">
                <a:latin typeface="Arial" pitchFamily="34" charset="0"/>
                <a:cs typeface="Arial" pitchFamily="34" charset="0"/>
              </a:rPr>
              <a:t>External</a:t>
            </a:r>
            <a:r>
              <a:rPr lang="de-DE" sz="1600" dirty="0">
                <a:latin typeface="Arial" pitchFamily="34" charset="0"/>
                <a:cs typeface="Arial" pitchFamily="34" charset="0"/>
              </a:rPr>
              <a:t> </a:t>
            </a:r>
            <a:br>
              <a:rPr lang="de-DE" sz="1600" dirty="0">
                <a:latin typeface="Arial" pitchFamily="34" charset="0"/>
                <a:cs typeface="Arial" pitchFamily="34" charset="0"/>
              </a:rPr>
            </a:br>
            <a:r>
              <a:rPr lang="de-DE" sz="1600" dirty="0">
                <a:latin typeface="Arial" pitchFamily="34" charset="0"/>
                <a:cs typeface="Arial" pitchFamily="34" charset="0"/>
              </a:rPr>
              <a:t>Outsourcing</a:t>
            </a:r>
            <a:br>
              <a:rPr lang="de-DE" sz="1600" dirty="0">
                <a:latin typeface="Arial" pitchFamily="34" charset="0"/>
                <a:cs typeface="Arial" pitchFamily="34" charset="0"/>
              </a:rPr>
            </a:br>
            <a:r>
              <a:rPr lang="de-DE" sz="1200" dirty="0">
                <a:latin typeface="Arial" pitchFamily="34" charset="0"/>
                <a:cs typeface="Arial" pitchFamily="34" charset="0"/>
              </a:rPr>
              <a:t>(</a:t>
            </a:r>
            <a:r>
              <a:rPr lang="de-DE" sz="1200" dirty="0" err="1">
                <a:latin typeface="Arial" pitchFamily="34" charset="0"/>
                <a:cs typeface="Arial" pitchFamily="34" charset="0"/>
              </a:rPr>
              <a:t>Shared</a:t>
            </a:r>
            <a:r>
              <a:rPr lang="de-DE" sz="1200" dirty="0">
                <a:latin typeface="Arial" pitchFamily="34" charset="0"/>
                <a:cs typeface="Arial" pitchFamily="34" charset="0"/>
              </a:rPr>
              <a:t> Service Center vs. </a:t>
            </a:r>
            <a:br>
              <a:rPr lang="de-DE" sz="1200" dirty="0">
                <a:latin typeface="Arial" pitchFamily="34" charset="0"/>
                <a:cs typeface="Arial" pitchFamily="34" charset="0"/>
              </a:rPr>
            </a:br>
            <a:r>
              <a:rPr lang="de-DE" sz="1200" dirty="0">
                <a:latin typeface="Arial" pitchFamily="34" charset="0"/>
                <a:cs typeface="Arial" pitchFamily="34" charset="0"/>
              </a:rPr>
              <a:t>Service Provider)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561013" y="2157413"/>
            <a:ext cx="1933575" cy="1166812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600">
                <a:latin typeface="Arial" pitchFamily="34" charset="0"/>
                <a:cs typeface="Arial" pitchFamily="34" charset="0"/>
              </a:rPr>
              <a:t>Offshore vs.</a:t>
            </a:r>
            <a:br>
              <a:rPr lang="de-DE" sz="1600">
                <a:latin typeface="Arial" pitchFamily="34" charset="0"/>
                <a:cs typeface="Arial" pitchFamily="34" charset="0"/>
              </a:rPr>
            </a:br>
            <a:r>
              <a:rPr lang="de-DE" sz="1600">
                <a:latin typeface="Arial" pitchFamily="34" charset="0"/>
                <a:cs typeface="Arial" pitchFamily="34" charset="0"/>
              </a:rPr>
              <a:t>Nearshore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652463" y="4932363"/>
            <a:ext cx="721672" cy="307777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4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Step 1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652463" y="2587625"/>
            <a:ext cx="721672" cy="307777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4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Step 3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652463" y="3762375"/>
            <a:ext cx="721672" cy="307777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40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Step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425700" y="1855788"/>
            <a:ext cx="5791200" cy="3505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xfrm>
            <a:off x="703263" y="517525"/>
            <a:ext cx="7737475" cy="1235075"/>
          </a:xfrm>
        </p:spPr>
        <p:txBody>
          <a:bodyPr/>
          <a:lstStyle/>
          <a:p>
            <a:r>
              <a:rPr lang="de-DE" sz="2400" dirty="0" smtClean="0"/>
              <a:t>Internes oder externes Outsourcing</a:t>
            </a:r>
            <a:endParaRPr lang="de-DE" sz="1800" dirty="0" smtClean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400023" y="5429250"/>
            <a:ext cx="3837904" cy="742950"/>
          </a:xfrm>
          <a:prstGeom prst="rect">
            <a:avLst/>
          </a:prstGeom>
          <a:solidFill>
            <a:srgbClr val="FFFF66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Einheitlichkeit der Unternehmens-</a:t>
            </a:r>
            <a:b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internen Anforderungen</a:t>
            </a:r>
            <a:endParaRPr lang="de-DE" sz="1200" b="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50838" y="2717800"/>
            <a:ext cx="1941512" cy="2047383"/>
          </a:xfrm>
          <a:prstGeom prst="rect">
            <a:avLst/>
          </a:prstGeom>
          <a:solidFill>
            <a:srgbClr val="FFFF66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Strategische </a:t>
            </a:r>
          </a:p>
          <a:p>
            <a:pPr algn="ctr" defTabSz="762000"/>
            <a: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Bedeutung </a:t>
            </a:r>
            <a:b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und Nähe des </a:t>
            </a:r>
          </a:p>
          <a:p>
            <a:pPr algn="ctr" defTabSz="762000"/>
            <a: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Prozesses</a:t>
            </a:r>
            <a:b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zum </a:t>
            </a:r>
          </a:p>
          <a:p>
            <a:pPr algn="ctr" defTabSz="762000"/>
            <a: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Kerngeschäft</a:t>
            </a:r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>
            <a:off x="2432050" y="5427663"/>
            <a:ext cx="838200" cy="228600"/>
          </a:xfrm>
          <a:prstGeom prst="ellipse">
            <a:avLst/>
          </a:prstGeom>
          <a:solidFill>
            <a:srgbClr val="FFFF66"/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hoch</a:t>
            </a:r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1517650" y="5122863"/>
            <a:ext cx="838200" cy="228600"/>
          </a:xfrm>
          <a:prstGeom prst="ellipse">
            <a:avLst/>
          </a:prstGeom>
          <a:solidFill>
            <a:srgbClr val="FFFF66"/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gering</a:t>
            </a:r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7385050" y="5427663"/>
            <a:ext cx="838200" cy="228600"/>
          </a:xfrm>
          <a:prstGeom prst="ellipse">
            <a:avLst/>
          </a:prstGeom>
          <a:solidFill>
            <a:srgbClr val="FFFF66"/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gering</a:t>
            </a:r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1517650" y="1846263"/>
            <a:ext cx="838200" cy="228600"/>
          </a:xfrm>
          <a:prstGeom prst="ellipse">
            <a:avLst/>
          </a:prstGeom>
          <a:solidFill>
            <a:srgbClr val="FFFF66"/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hoch</a:t>
            </a:r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5321300" y="1854200"/>
            <a:ext cx="0" cy="3514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2430463" y="3608388"/>
            <a:ext cx="5786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2497138" y="3916363"/>
            <a:ext cx="2343150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de-DE">
                <a:latin typeface="Arial" pitchFamily="34" charset="0"/>
                <a:cs typeface="Arial" pitchFamily="34" charset="0"/>
              </a:rPr>
              <a:t>Externes Outsourcing </a:t>
            </a:r>
          </a:p>
          <a:p>
            <a:r>
              <a:rPr lang="de-DE" sz="1400">
                <a:latin typeface="Arial" pitchFamily="34" charset="0"/>
                <a:cs typeface="Arial" pitchFamily="34" charset="0"/>
              </a:rPr>
              <a:t>(Service Provider)</a:t>
            </a:r>
            <a:endParaRPr lang="de-DE" sz="800" b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2497138" y="2401888"/>
            <a:ext cx="2215671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dirty="0">
                <a:latin typeface="Arial" pitchFamily="34" charset="0"/>
                <a:cs typeface="Arial" pitchFamily="34" charset="0"/>
              </a:rPr>
              <a:t>Internes </a:t>
            </a:r>
          </a:p>
          <a:p>
            <a:r>
              <a:rPr lang="de-DE" dirty="0">
                <a:latin typeface="Arial" pitchFamily="34" charset="0"/>
                <a:cs typeface="Arial" pitchFamily="34" charset="0"/>
              </a:rPr>
              <a:t>Outsourcing</a:t>
            </a:r>
            <a:br>
              <a:rPr lang="de-DE" dirty="0">
                <a:latin typeface="Arial" pitchFamily="34" charset="0"/>
                <a:cs typeface="Arial" pitchFamily="34" charset="0"/>
              </a:rPr>
            </a:br>
            <a:r>
              <a:rPr lang="de-DE" sz="1400" dirty="0">
                <a:latin typeface="Arial" pitchFamily="34" charset="0"/>
                <a:cs typeface="Arial" pitchFamily="34" charset="0"/>
              </a:rPr>
              <a:t>(</a:t>
            </a:r>
            <a:r>
              <a:rPr lang="de-DE" sz="1400" dirty="0" err="1">
                <a:latin typeface="Arial" pitchFamily="34" charset="0"/>
                <a:cs typeface="Arial" pitchFamily="34" charset="0"/>
              </a:rPr>
              <a:t>Shared</a:t>
            </a:r>
            <a:r>
              <a:rPr lang="de-DE" sz="1400" dirty="0">
                <a:latin typeface="Arial" pitchFamily="34" charset="0"/>
                <a:cs typeface="Arial" pitchFamily="34" charset="0"/>
              </a:rPr>
              <a:t> Service Center)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5381625" y="2401888"/>
            <a:ext cx="2720617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>
                <a:latin typeface="Arial" pitchFamily="34" charset="0"/>
                <a:cs typeface="Arial" pitchFamily="34" charset="0"/>
              </a:rPr>
              <a:t>Bereichsspezifische </a:t>
            </a:r>
            <a:br>
              <a:rPr lang="de-DE">
                <a:latin typeface="Arial" pitchFamily="34" charset="0"/>
                <a:cs typeface="Arial" pitchFamily="34" charset="0"/>
              </a:rPr>
            </a:br>
            <a:r>
              <a:rPr lang="de-DE">
                <a:latin typeface="Arial" pitchFamily="34" charset="0"/>
                <a:cs typeface="Arial" pitchFamily="34" charset="0"/>
              </a:rPr>
              <a:t>Lösungen</a:t>
            </a:r>
            <a:br>
              <a:rPr lang="de-DE">
                <a:latin typeface="Arial" pitchFamily="34" charset="0"/>
                <a:cs typeface="Arial" pitchFamily="34" charset="0"/>
              </a:rPr>
            </a:br>
            <a:r>
              <a:rPr lang="de-DE" sz="1400">
                <a:latin typeface="Arial" pitchFamily="34" charset="0"/>
                <a:cs typeface="Arial" pitchFamily="34" charset="0"/>
              </a:rPr>
              <a:t>(kein Outsourcing)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5381625" y="4006850"/>
            <a:ext cx="2834430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>
                <a:latin typeface="Arial" pitchFamily="34" charset="0"/>
                <a:cs typeface="Arial" pitchFamily="34" charset="0"/>
              </a:rPr>
              <a:t>Bereichsspezifisches</a:t>
            </a:r>
            <a:br>
              <a:rPr lang="de-DE">
                <a:latin typeface="Arial" pitchFamily="34" charset="0"/>
                <a:cs typeface="Arial" pitchFamily="34" charset="0"/>
              </a:rPr>
            </a:br>
            <a:r>
              <a:rPr lang="de-DE">
                <a:latin typeface="Arial" pitchFamily="34" charset="0"/>
                <a:cs typeface="Arial" pitchFamily="34" charset="0"/>
              </a:rPr>
              <a:t>externes Outsourcing</a:t>
            </a:r>
            <a:br>
              <a:rPr lang="de-DE">
                <a:latin typeface="Arial" pitchFamily="34" charset="0"/>
                <a:cs typeface="Arial" pitchFamily="34" charset="0"/>
              </a:rPr>
            </a:br>
            <a:endParaRPr lang="de-DE" sz="1400" b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xfrm>
            <a:off x="703263" y="517525"/>
            <a:ext cx="7737475" cy="1235075"/>
          </a:xfrm>
        </p:spPr>
        <p:txBody>
          <a:bodyPr/>
          <a:lstStyle/>
          <a:p>
            <a:r>
              <a:rPr lang="de-DE" sz="2400" dirty="0" smtClean="0"/>
              <a:t>Nearshoring-Länder und ihre Auftraggeber </a:t>
            </a:r>
            <a:br>
              <a:rPr lang="de-DE" sz="2400" dirty="0" smtClean="0"/>
            </a:br>
            <a:r>
              <a:rPr lang="de-DE" sz="2400" dirty="0" smtClean="0"/>
              <a:t>(Mertens et al., 2005, S. 5)</a:t>
            </a:r>
            <a:endParaRPr lang="de-DE" sz="2400" dirty="0"/>
          </a:p>
        </p:txBody>
      </p:sp>
      <p:graphicFrame>
        <p:nvGraphicFramePr>
          <p:cNvPr id="16" name="Tabelle 15"/>
          <p:cNvGraphicFramePr>
            <a:graphicFrameLocks noGrp="1"/>
          </p:cNvGraphicFramePr>
          <p:nvPr/>
        </p:nvGraphicFramePr>
        <p:xfrm>
          <a:off x="1300767" y="2562895"/>
          <a:ext cx="6375042" cy="1970471"/>
        </p:xfrm>
        <a:graphic>
          <a:graphicData uri="http://schemas.openxmlformats.org/drawingml/2006/table">
            <a:tbl>
              <a:tblPr/>
              <a:tblGrid>
                <a:gridCol w="3242759"/>
                <a:gridCol w="3132283"/>
              </a:tblGrid>
              <a:tr h="23777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Nearshoring-Ziel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Land der Auftraggeber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77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Kanada, Mexiko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2385"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USA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9359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Polen, Tschechien, Ungarn, Irland; zunehmend auch die Ukraine, Weißrussland, Lettland und Rumänien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2385"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Westeuropa, </a:t>
                      </a:r>
                      <a:b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insb. Deutschland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77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Irland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2385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Großbritannien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778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1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China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1275"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1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Japan, Südkorea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560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DF2E928-6191-4861-8752-E32256FDC2D1}" type="slidenum">
              <a:rPr lang="de-DE"/>
              <a:pPr defTabSz="762000"/>
              <a:t>21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IT-Prozessmodell </a:t>
            </a:r>
          </a:p>
        </p:txBody>
      </p:sp>
      <p:grpSp>
        <p:nvGrpSpPr>
          <p:cNvPr id="7" name="Group 1027"/>
          <p:cNvGrpSpPr>
            <a:grpSpLocks/>
          </p:cNvGrpSpPr>
          <p:nvPr/>
        </p:nvGrpSpPr>
        <p:grpSpPr bwMode="auto">
          <a:xfrm>
            <a:off x="475440" y="1286926"/>
            <a:ext cx="2800350" cy="2190750"/>
            <a:chOff x="720" y="972"/>
            <a:chExt cx="1764" cy="1380"/>
          </a:xfrm>
        </p:grpSpPr>
        <p:grpSp>
          <p:nvGrpSpPr>
            <p:cNvPr id="8" name="Group 1028"/>
            <p:cNvGrpSpPr>
              <a:grpSpLocks/>
            </p:cNvGrpSpPr>
            <p:nvPr/>
          </p:nvGrpSpPr>
          <p:grpSpPr bwMode="auto">
            <a:xfrm>
              <a:off x="1284" y="972"/>
              <a:ext cx="1200" cy="832"/>
              <a:chOff x="864" y="1520"/>
              <a:chExt cx="1200" cy="832"/>
            </a:xfrm>
          </p:grpSpPr>
          <p:sp>
            <p:nvSpPr>
              <p:cNvPr id="15" name="AutoShape 1029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200" cy="624"/>
              </a:xfrm>
              <a:prstGeom prst="chevron">
                <a:avLst>
                  <a:gd name="adj" fmla="val 48077"/>
                </a:avLst>
              </a:prstGeom>
              <a:solidFill>
                <a:srgbClr val="FFFFFF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defTabSz="762000"/>
                <a:r>
                  <a:rPr lang="de-DE" b="0">
                    <a:solidFill>
                      <a:srgbClr val="00AE00"/>
                    </a:solidFill>
                    <a:latin typeface="Times New Roman" pitchFamily="18" charset="0"/>
                  </a:rPr>
                  <a:t>         </a:t>
                </a:r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IT-Strategie</a:t>
                </a:r>
              </a:p>
            </p:txBody>
          </p:sp>
          <p:sp>
            <p:nvSpPr>
              <p:cNvPr id="16" name="Text Box 1030"/>
              <p:cNvSpPr txBox="1">
                <a:spLocks noChangeArrowheads="1"/>
              </p:cNvSpPr>
              <p:nvPr/>
            </p:nvSpPr>
            <p:spPr bwMode="auto">
              <a:xfrm>
                <a:off x="1000" y="1520"/>
                <a:ext cx="82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defTabSz="762000"/>
                <a:r>
                  <a:rPr lang="de-DE">
                    <a:solidFill>
                      <a:schemeClr val="bg1"/>
                    </a:solidFill>
                    <a:latin typeface="Times New Roman" pitchFamily="18" charset="0"/>
                  </a:rPr>
                  <a:t>Monitoring</a:t>
                </a:r>
              </a:p>
            </p:txBody>
          </p:sp>
        </p:grpSp>
        <p:grpSp>
          <p:nvGrpSpPr>
            <p:cNvPr id="9" name="Group 1031"/>
            <p:cNvGrpSpPr>
              <a:grpSpLocks/>
            </p:cNvGrpSpPr>
            <p:nvPr/>
          </p:nvGrpSpPr>
          <p:grpSpPr bwMode="auto">
            <a:xfrm>
              <a:off x="1008" y="1248"/>
              <a:ext cx="1200" cy="832"/>
              <a:chOff x="864" y="1520"/>
              <a:chExt cx="1200" cy="832"/>
            </a:xfrm>
          </p:grpSpPr>
          <p:sp>
            <p:nvSpPr>
              <p:cNvPr id="13" name="AutoShape 1032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200" cy="624"/>
              </a:xfrm>
              <a:prstGeom prst="chevron">
                <a:avLst>
                  <a:gd name="adj" fmla="val 48077"/>
                </a:avLst>
              </a:prstGeom>
              <a:solidFill>
                <a:srgbClr val="FFFFFF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defTabSz="762000"/>
                <a:r>
                  <a:rPr lang="de-DE" b="0">
                    <a:solidFill>
                      <a:srgbClr val="00AE00"/>
                    </a:solidFill>
                    <a:latin typeface="Times New Roman" pitchFamily="18" charset="0"/>
                  </a:rPr>
                  <a:t>         </a:t>
                </a:r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IT-Strategie</a:t>
                </a:r>
              </a:p>
            </p:txBody>
          </p:sp>
          <p:sp>
            <p:nvSpPr>
              <p:cNvPr id="14" name="Text Box 1033"/>
              <p:cNvSpPr txBox="1">
                <a:spLocks noChangeArrowheads="1"/>
              </p:cNvSpPr>
              <p:nvPr/>
            </p:nvSpPr>
            <p:spPr bwMode="auto">
              <a:xfrm>
                <a:off x="1000" y="1520"/>
                <a:ext cx="80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defTabSz="762000"/>
                <a:r>
                  <a:rPr lang="de-DE">
                    <a:solidFill>
                      <a:schemeClr val="bg1"/>
                    </a:solidFill>
                    <a:latin typeface="Times New Roman" pitchFamily="18" charset="0"/>
                  </a:rPr>
                  <a:t>Umsetzung</a:t>
                </a:r>
              </a:p>
            </p:txBody>
          </p:sp>
        </p:grpSp>
        <p:grpSp>
          <p:nvGrpSpPr>
            <p:cNvPr id="10" name="Group 1034"/>
            <p:cNvGrpSpPr>
              <a:grpSpLocks/>
            </p:cNvGrpSpPr>
            <p:nvPr/>
          </p:nvGrpSpPr>
          <p:grpSpPr bwMode="auto">
            <a:xfrm>
              <a:off x="720" y="1520"/>
              <a:ext cx="1200" cy="832"/>
              <a:chOff x="864" y="1520"/>
              <a:chExt cx="1200" cy="832"/>
            </a:xfrm>
          </p:grpSpPr>
          <p:sp>
            <p:nvSpPr>
              <p:cNvPr id="11" name="AutoShape 1035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200" cy="624"/>
              </a:xfrm>
              <a:prstGeom prst="chevron">
                <a:avLst>
                  <a:gd name="adj" fmla="val 48077"/>
                </a:avLst>
              </a:prstGeom>
              <a:solidFill>
                <a:srgbClr val="FFFFFF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defTabSz="762000"/>
                <a:r>
                  <a:rPr lang="de-DE" b="0">
                    <a:solidFill>
                      <a:srgbClr val="00AE00"/>
                    </a:solidFill>
                    <a:latin typeface="Times New Roman" pitchFamily="18" charset="0"/>
                  </a:rPr>
                  <a:t>         </a:t>
                </a:r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IT-</a:t>
                </a:r>
              </a:p>
              <a:p>
                <a:pPr algn="ctr" defTabSz="762000"/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       Strategie</a:t>
                </a:r>
              </a:p>
            </p:txBody>
          </p:sp>
          <p:sp>
            <p:nvSpPr>
              <p:cNvPr id="12" name="Text Box 1036"/>
              <p:cNvSpPr txBox="1">
                <a:spLocks noChangeArrowheads="1"/>
              </p:cNvSpPr>
              <p:nvPr/>
            </p:nvSpPr>
            <p:spPr bwMode="auto">
              <a:xfrm>
                <a:off x="1000" y="1520"/>
                <a:ext cx="828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defTabSz="762000"/>
                <a:r>
                  <a:rPr lang="de-DE">
                    <a:solidFill>
                      <a:schemeClr val="bg1"/>
                    </a:solidFill>
                    <a:latin typeface="Times New Roman" pitchFamily="18" charset="0"/>
                  </a:rPr>
                  <a:t>Konzeption</a:t>
                </a:r>
              </a:p>
            </p:txBody>
          </p:sp>
        </p:grpSp>
      </p:grpSp>
      <p:grpSp>
        <p:nvGrpSpPr>
          <p:cNvPr id="17" name="Group 1037"/>
          <p:cNvGrpSpPr>
            <a:grpSpLocks/>
          </p:cNvGrpSpPr>
          <p:nvPr/>
        </p:nvGrpSpPr>
        <p:grpSpPr bwMode="auto">
          <a:xfrm>
            <a:off x="2399490" y="1286926"/>
            <a:ext cx="2800350" cy="2190750"/>
            <a:chOff x="720" y="972"/>
            <a:chExt cx="1764" cy="1380"/>
          </a:xfrm>
        </p:grpSpPr>
        <p:grpSp>
          <p:nvGrpSpPr>
            <p:cNvPr id="18" name="Group 1038"/>
            <p:cNvGrpSpPr>
              <a:grpSpLocks/>
            </p:cNvGrpSpPr>
            <p:nvPr/>
          </p:nvGrpSpPr>
          <p:grpSpPr bwMode="auto">
            <a:xfrm>
              <a:off x="1284" y="972"/>
              <a:ext cx="1200" cy="832"/>
              <a:chOff x="864" y="1520"/>
              <a:chExt cx="1200" cy="832"/>
            </a:xfrm>
          </p:grpSpPr>
          <p:sp>
            <p:nvSpPr>
              <p:cNvPr id="25" name="AutoShape 1039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200" cy="624"/>
              </a:xfrm>
              <a:prstGeom prst="chevron">
                <a:avLst>
                  <a:gd name="adj" fmla="val 48077"/>
                </a:avLst>
              </a:prstGeom>
              <a:solidFill>
                <a:srgbClr val="FFFFFF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defTabSz="762000"/>
                <a:r>
                  <a:rPr lang="de-DE" b="0">
                    <a:solidFill>
                      <a:srgbClr val="00AE00"/>
                    </a:solidFill>
                    <a:latin typeface="Times New Roman" pitchFamily="18" charset="0"/>
                  </a:rPr>
                  <a:t>         </a:t>
                </a:r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IT-Strategie</a:t>
                </a:r>
              </a:p>
            </p:txBody>
          </p:sp>
          <p:sp>
            <p:nvSpPr>
              <p:cNvPr id="26" name="Text Box 1040"/>
              <p:cNvSpPr txBox="1">
                <a:spLocks noChangeArrowheads="1"/>
              </p:cNvSpPr>
              <p:nvPr/>
            </p:nvSpPr>
            <p:spPr bwMode="auto">
              <a:xfrm>
                <a:off x="1000" y="1520"/>
                <a:ext cx="82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defTabSz="762000"/>
                <a:r>
                  <a:rPr lang="de-DE">
                    <a:solidFill>
                      <a:schemeClr val="bg1"/>
                    </a:solidFill>
                    <a:latin typeface="Times New Roman" pitchFamily="18" charset="0"/>
                  </a:rPr>
                  <a:t>Monitoring</a:t>
                </a:r>
              </a:p>
            </p:txBody>
          </p:sp>
        </p:grpSp>
        <p:grpSp>
          <p:nvGrpSpPr>
            <p:cNvPr id="19" name="Group 1041"/>
            <p:cNvGrpSpPr>
              <a:grpSpLocks/>
            </p:cNvGrpSpPr>
            <p:nvPr/>
          </p:nvGrpSpPr>
          <p:grpSpPr bwMode="auto">
            <a:xfrm>
              <a:off x="1008" y="1248"/>
              <a:ext cx="1200" cy="832"/>
              <a:chOff x="864" y="1520"/>
              <a:chExt cx="1200" cy="832"/>
            </a:xfrm>
          </p:grpSpPr>
          <p:sp>
            <p:nvSpPr>
              <p:cNvPr id="23" name="AutoShape 1042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200" cy="624"/>
              </a:xfrm>
              <a:prstGeom prst="chevron">
                <a:avLst>
                  <a:gd name="adj" fmla="val 48077"/>
                </a:avLst>
              </a:prstGeom>
              <a:solidFill>
                <a:srgbClr val="FFFFFF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defTabSz="762000"/>
                <a:r>
                  <a:rPr lang="de-DE" b="0">
                    <a:solidFill>
                      <a:srgbClr val="00AE00"/>
                    </a:solidFill>
                    <a:latin typeface="Times New Roman" pitchFamily="18" charset="0"/>
                  </a:rPr>
                  <a:t>         </a:t>
                </a:r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IT-Strategie</a:t>
                </a:r>
              </a:p>
            </p:txBody>
          </p:sp>
          <p:sp>
            <p:nvSpPr>
              <p:cNvPr id="24" name="Text Box 1043"/>
              <p:cNvSpPr txBox="1">
                <a:spLocks noChangeArrowheads="1"/>
              </p:cNvSpPr>
              <p:nvPr/>
            </p:nvSpPr>
            <p:spPr bwMode="auto">
              <a:xfrm>
                <a:off x="1000" y="1520"/>
                <a:ext cx="80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defTabSz="762000"/>
                <a:r>
                  <a:rPr lang="de-DE">
                    <a:solidFill>
                      <a:schemeClr val="bg1"/>
                    </a:solidFill>
                    <a:latin typeface="Times New Roman" pitchFamily="18" charset="0"/>
                  </a:rPr>
                  <a:t>Umsetzung</a:t>
                </a:r>
              </a:p>
            </p:txBody>
          </p:sp>
        </p:grpSp>
        <p:grpSp>
          <p:nvGrpSpPr>
            <p:cNvPr id="20" name="Group 1044"/>
            <p:cNvGrpSpPr>
              <a:grpSpLocks/>
            </p:cNvGrpSpPr>
            <p:nvPr/>
          </p:nvGrpSpPr>
          <p:grpSpPr bwMode="auto">
            <a:xfrm>
              <a:off x="720" y="1520"/>
              <a:ext cx="1200" cy="832"/>
              <a:chOff x="864" y="1520"/>
              <a:chExt cx="1200" cy="832"/>
            </a:xfrm>
          </p:grpSpPr>
          <p:sp>
            <p:nvSpPr>
              <p:cNvPr id="21" name="AutoShape 1045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200" cy="624"/>
              </a:xfrm>
              <a:prstGeom prst="chevron">
                <a:avLst>
                  <a:gd name="adj" fmla="val 48077"/>
                </a:avLst>
              </a:prstGeom>
              <a:solidFill>
                <a:srgbClr val="FFFFFF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defTabSz="762000"/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IT-</a:t>
                </a:r>
              </a:p>
              <a:p>
                <a:pPr algn="ctr" defTabSz="762000"/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      Entwicklung</a:t>
                </a:r>
              </a:p>
            </p:txBody>
          </p:sp>
          <p:sp>
            <p:nvSpPr>
              <p:cNvPr id="22" name="Text Box 1046"/>
              <p:cNvSpPr txBox="1">
                <a:spLocks noChangeArrowheads="1"/>
              </p:cNvSpPr>
              <p:nvPr/>
            </p:nvSpPr>
            <p:spPr bwMode="auto">
              <a:xfrm>
                <a:off x="1000" y="1520"/>
                <a:ext cx="828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defTabSz="762000"/>
                <a:r>
                  <a:rPr lang="de-DE">
                    <a:solidFill>
                      <a:schemeClr val="bg1"/>
                    </a:solidFill>
                    <a:latin typeface="Times New Roman" pitchFamily="18" charset="0"/>
                  </a:rPr>
                  <a:t>Konzeption</a:t>
                </a:r>
              </a:p>
            </p:txBody>
          </p:sp>
        </p:grpSp>
      </p:grpSp>
      <p:grpSp>
        <p:nvGrpSpPr>
          <p:cNvPr id="27" name="Group 1047"/>
          <p:cNvGrpSpPr>
            <a:grpSpLocks/>
          </p:cNvGrpSpPr>
          <p:nvPr/>
        </p:nvGrpSpPr>
        <p:grpSpPr bwMode="auto">
          <a:xfrm>
            <a:off x="4380690" y="1286926"/>
            <a:ext cx="2800350" cy="2190750"/>
            <a:chOff x="720" y="972"/>
            <a:chExt cx="1764" cy="1380"/>
          </a:xfrm>
        </p:grpSpPr>
        <p:grpSp>
          <p:nvGrpSpPr>
            <p:cNvPr id="28" name="Group 1048"/>
            <p:cNvGrpSpPr>
              <a:grpSpLocks/>
            </p:cNvGrpSpPr>
            <p:nvPr/>
          </p:nvGrpSpPr>
          <p:grpSpPr bwMode="auto">
            <a:xfrm>
              <a:off x="1284" y="972"/>
              <a:ext cx="1200" cy="832"/>
              <a:chOff x="864" y="1520"/>
              <a:chExt cx="1200" cy="832"/>
            </a:xfrm>
          </p:grpSpPr>
          <p:sp>
            <p:nvSpPr>
              <p:cNvPr id="35" name="AutoShape 1049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200" cy="624"/>
              </a:xfrm>
              <a:prstGeom prst="chevron">
                <a:avLst>
                  <a:gd name="adj" fmla="val 48077"/>
                </a:avLst>
              </a:prstGeom>
              <a:solidFill>
                <a:srgbClr val="FFFFFF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defTabSz="762000"/>
                <a:r>
                  <a:rPr lang="de-DE" b="0">
                    <a:solidFill>
                      <a:srgbClr val="00AE00"/>
                    </a:solidFill>
                    <a:latin typeface="Times New Roman" pitchFamily="18" charset="0"/>
                  </a:rPr>
                  <a:t>         </a:t>
                </a:r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IT-Strategie</a:t>
                </a:r>
              </a:p>
            </p:txBody>
          </p:sp>
          <p:sp>
            <p:nvSpPr>
              <p:cNvPr id="36" name="Text Box 1050"/>
              <p:cNvSpPr txBox="1">
                <a:spLocks noChangeArrowheads="1"/>
              </p:cNvSpPr>
              <p:nvPr/>
            </p:nvSpPr>
            <p:spPr bwMode="auto">
              <a:xfrm>
                <a:off x="1000" y="1520"/>
                <a:ext cx="82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defTabSz="762000"/>
                <a:r>
                  <a:rPr lang="de-DE">
                    <a:solidFill>
                      <a:schemeClr val="bg1"/>
                    </a:solidFill>
                    <a:latin typeface="Times New Roman" pitchFamily="18" charset="0"/>
                  </a:rPr>
                  <a:t>Monitoring</a:t>
                </a:r>
              </a:p>
            </p:txBody>
          </p:sp>
        </p:grpSp>
        <p:grpSp>
          <p:nvGrpSpPr>
            <p:cNvPr id="29" name="Group 1051"/>
            <p:cNvGrpSpPr>
              <a:grpSpLocks/>
            </p:cNvGrpSpPr>
            <p:nvPr/>
          </p:nvGrpSpPr>
          <p:grpSpPr bwMode="auto">
            <a:xfrm>
              <a:off x="1008" y="1248"/>
              <a:ext cx="1200" cy="832"/>
              <a:chOff x="864" y="1520"/>
              <a:chExt cx="1200" cy="832"/>
            </a:xfrm>
          </p:grpSpPr>
          <p:sp>
            <p:nvSpPr>
              <p:cNvPr id="33" name="AutoShape 1052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200" cy="624"/>
              </a:xfrm>
              <a:prstGeom prst="chevron">
                <a:avLst>
                  <a:gd name="adj" fmla="val 48077"/>
                </a:avLst>
              </a:prstGeom>
              <a:solidFill>
                <a:srgbClr val="FFFFFF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defTabSz="762000"/>
                <a:r>
                  <a:rPr lang="de-DE" b="0">
                    <a:solidFill>
                      <a:srgbClr val="00AE00"/>
                    </a:solidFill>
                    <a:latin typeface="Times New Roman" pitchFamily="18" charset="0"/>
                  </a:rPr>
                  <a:t>         </a:t>
                </a:r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IT-Strategie</a:t>
                </a:r>
              </a:p>
            </p:txBody>
          </p:sp>
          <p:sp>
            <p:nvSpPr>
              <p:cNvPr id="34" name="Text Box 1053"/>
              <p:cNvSpPr txBox="1">
                <a:spLocks noChangeArrowheads="1"/>
              </p:cNvSpPr>
              <p:nvPr/>
            </p:nvSpPr>
            <p:spPr bwMode="auto">
              <a:xfrm>
                <a:off x="1000" y="1520"/>
                <a:ext cx="80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defTabSz="762000"/>
                <a:r>
                  <a:rPr lang="de-DE">
                    <a:solidFill>
                      <a:schemeClr val="bg1"/>
                    </a:solidFill>
                    <a:latin typeface="Times New Roman" pitchFamily="18" charset="0"/>
                  </a:rPr>
                  <a:t>Umsetzung</a:t>
                </a:r>
              </a:p>
            </p:txBody>
          </p:sp>
        </p:grpSp>
        <p:grpSp>
          <p:nvGrpSpPr>
            <p:cNvPr id="30" name="Group 1054"/>
            <p:cNvGrpSpPr>
              <a:grpSpLocks/>
            </p:cNvGrpSpPr>
            <p:nvPr/>
          </p:nvGrpSpPr>
          <p:grpSpPr bwMode="auto">
            <a:xfrm>
              <a:off x="720" y="1520"/>
              <a:ext cx="1200" cy="832"/>
              <a:chOff x="864" y="1520"/>
              <a:chExt cx="1200" cy="832"/>
            </a:xfrm>
          </p:grpSpPr>
          <p:sp>
            <p:nvSpPr>
              <p:cNvPr id="31" name="AutoShape 1055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200" cy="624"/>
              </a:xfrm>
              <a:prstGeom prst="chevron">
                <a:avLst>
                  <a:gd name="adj" fmla="val 48077"/>
                </a:avLst>
              </a:prstGeom>
              <a:solidFill>
                <a:srgbClr val="FFFFFF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defTabSz="762000"/>
                <a:r>
                  <a:rPr lang="de-DE" b="0">
                    <a:solidFill>
                      <a:srgbClr val="00AE00"/>
                    </a:solidFill>
                    <a:latin typeface="Times New Roman" pitchFamily="18" charset="0"/>
                  </a:rPr>
                  <a:t>         </a:t>
                </a:r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IT-</a:t>
                </a:r>
              </a:p>
              <a:p>
                <a:pPr algn="ctr" defTabSz="762000"/>
                <a:r>
                  <a:rPr lang="de-DE">
                    <a:solidFill>
                      <a:srgbClr val="000099"/>
                    </a:solidFill>
                    <a:latin typeface="Times New Roman" pitchFamily="18" charset="0"/>
                  </a:rPr>
                  <a:t>        Betrieb</a:t>
                </a:r>
              </a:p>
            </p:txBody>
          </p:sp>
          <p:sp>
            <p:nvSpPr>
              <p:cNvPr id="32" name="Text Box 1056"/>
              <p:cNvSpPr txBox="1">
                <a:spLocks noChangeArrowheads="1"/>
              </p:cNvSpPr>
              <p:nvPr/>
            </p:nvSpPr>
            <p:spPr bwMode="auto">
              <a:xfrm>
                <a:off x="1000" y="1520"/>
                <a:ext cx="828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defTabSz="762000"/>
                <a:r>
                  <a:rPr lang="de-DE">
                    <a:solidFill>
                      <a:schemeClr val="bg1"/>
                    </a:solidFill>
                    <a:latin typeface="Times New Roman" pitchFamily="18" charset="0"/>
                  </a:rPr>
                  <a:t>Konzeption</a:t>
                </a:r>
              </a:p>
            </p:txBody>
          </p:sp>
        </p:grpSp>
      </p:grpSp>
      <p:sp>
        <p:nvSpPr>
          <p:cNvPr id="37" name="Rectangle 1057"/>
          <p:cNvSpPr>
            <a:spLocks noChangeArrowheads="1"/>
          </p:cNvSpPr>
          <p:nvPr/>
        </p:nvSpPr>
        <p:spPr bwMode="auto">
          <a:xfrm>
            <a:off x="475440" y="3572926"/>
            <a:ext cx="1752600" cy="167640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95250" indent="-95250" defTabSz="762000">
              <a:buFontTx/>
              <a:buChar char="•"/>
              <a:defRPr/>
            </a:pP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IT-Strategie</a:t>
            </a:r>
          </a:p>
          <a:p>
            <a:pPr marL="95250" indent="-95250" defTabSz="762000">
              <a:buFontTx/>
              <a:buChar char="•"/>
              <a:defRPr/>
            </a:pP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IT-Bebauungsplan</a:t>
            </a:r>
          </a:p>
          <a:p>
            <a:pPr marL="95250" indent="-95250" defTabSz="762000">
              <a:buFontTx/>
              <a:buChar char="•"/>
              <a:defRPr/>
            </a:pP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Hardware, Software </a:t>
            </a:r>
            <a:b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 und Security-Standards</a:t>
            </a:r>
          </a:p>
          <a:p>
            <a:pPr marL="95250" indent="-95250" defTabSz="762000">
              <a:buFontTx/>
              <a:buChar char="•"/>
              <a:defRPr/>
            </a:pP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Programmplanung und</a:t>
            </a:r>
            <a:b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 Priorisierung</a:t>
            </a:r>
          </a:p>
          <a:p>
            <a:pPr marL="95250" indent="-95250" defTabSz="762000">
              <a:buFontTx/>
              <a:buChar char="•"/>
              <a:defRPr/>
            </a:pP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Datenmanagement</a:t>
            </a:r>
          </a:p>
          <a:p>
            <a:pPr marL="95250" indent="-95250" defTabSz="762000">
              <a:buFontTx/>
              <a:buChar char="•"/>
              <a:defRPr/>
            </a:pP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Arbeitsplatzmanagement</a:t>
            </a:r>
            <a:endParaRPr lang="de-DE" sz="1200" b="0" dirty="0">
              <a:solidFill>
                <a:srgbClr val="00AE00"/>
              </a:solidFill>
              <a:latin typeface="Tele-GroteskUlt" pitchFamily="2" charset="0"/>
            </a:endParaRPr>
          </a:p>
        </p:txBody>
      </p:sp>
      <p:sp>
        <p:nvSpPr>
          <p:cNvPr id="38" name="Rectangle 1058"/>
          <p:cNvSpPr>
            <a:spLocks noChangeArrowheads="1"/>
          </p:cNvSpPr>
          <p:nvPr/>
        </p:nvSpPr>
        <p:spPr bwMode="auto">
          <a:xfrm>
            <a:off x="2418540" y="3572926"/>
            <a:ext cx="1752600" cy="167640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95250" indent="-95250" defTabSz="762000">
              <a:buFontTx/>
              <a:buChar char="•"/>
              <a:defRPr/>
            </a:pP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Entwicklung und</a:t>
            </a:r>
            <a:b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200" b="0" dirty="0" smtClean="0">
                <a:solidFill>
                  <a:schemeClr val="tx1"/>
                </a:solidFill>
                <a:latin typeface="Times New Roman" pitchFamily="18" charset="0"/>
              </a:rPr>
              <a:t>Wartung </a:t>
            </a: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von </a:t>
            </a:r>
            <a:b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200" b="0" dirty="0" smtClean="0">
                <a:solidFill>
                  <a:schemeClr val="tx1"/>
                </a:solidFill>
                <a:latin typeface="Times New Roman" pitchFamily="18" charset="0"/>
              </a:rPr>
              <a:t>Individualsoftware </a:t>
            </a:r>
            <a:endParaRPr lang="de-DE" sz="1200" b="0" dirty="0">
              <a:solidFill>
                <a:schemeClr val="tx1"/>
              </a:solidFill>
              <a:latin typeface="Times New Roman" pitchFamily="18" charset="0"/>
            </a:endParaRPr>
          </a:p>
          <a:p>
            <a:pPr marL="95250" indent="-95250" defTabSz="762000">
              <a:buFontTx/>
              <a:buChar char="•"/>
              <a:defRPr/>
            </a:pP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Einführung und </a:t>
            </a:r>
            <a:b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 Implementierung von </a:t>
            </a:r>
            <a:b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 Standard-Anwendungs-</a:t>
            </a:r>
            <a:b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200" b="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de-DE" sz="1200" b="0" dirty="0" err="1">
                <a:solidFill>
                  <a:schemeClr val="tx1"/>
                </a:solidFill>
                <a:latin typeface="Times New Roman" pitchFamily="18" charset="0"/>
              </a:rPr>
              <a:t>software</a:t>
            </a:r>
            <a:endParaRPr lang="de-DE" sz="1200" b="0" dirty="0">
              <a:solidFill>
                <a:srgbClr val="00AE00"/>
              </a:solidFill>
              <a:latin typeface="Tele-GroteskUlt" pitchFamily="2" charset="0"/>
            </a:endParaRPr>
          </a:p>
        </p:txBody>
      </p:sp>
      <p:sp>
        <p:nvSpPr>
          <p:cNvPr id="39" name="Freeform 1059"/>
          <p:cNvSpPr>
            <a:spLocks/>
          </p:cNvSpPr>
          <p:nvPr/>
        </p:nvSpPr>
        <p:spPr bwMode="auto">
          <a:xfrm>
            <a:off x="6419040" y="2171163"/>
            <a:ext cx="1828800" cy="1295400"/>
          </a:xfrm>
          <a:custGeom>
            <a:avLst/>
            <a:gdLst>
              <a:gd name="T0" fmla="*/ 2147483647 w 1056"/>
              <a:gd name="T1" fmla="*/ 2056447678 h 816"/>
              <a:gd name="T2" fmla="*/ 0 w 1056"/>
              <a:gd name="T3" fmla="*/ 2056447678 h 816"/>
              <a:gd name="T4" fmla="*/ 2147483647 w 1056"/>
              <a:gd name="T5" fmla="*/ 0 h 816"/>
              <a:gd name="T6" fmla="*/ 0 60000 65536"/>
              <a:gd name="T7" fmla="*/ 0 60000 65536"/>
              <a:gd name="T8" fmla="*/ 0 60000 65536"/>
              <a:gd name="T9" fmla="*/ 0 w 1056"/>
              <a:gd name="T10" fmla="*/ 0 h 816"/>
              <a:gd name="T11" fmla="*/ 1056 w 1056"/>
              <a:gd name="T12" fmla="*/ 816 h 8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56" h="816">
                <a:moveTo>
                  <a:pt x="1056" y="816"/>
                </a:moveTo>
                <a:lnTo>
                  <a:pt x="0" y="816"/>
                </a:lnTo>
                <a:lnTo>
                  <a:pt x="816" y="0"/>
                </a:lnTo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40" name="Text Box 1060"/>
          <p:cNvSpPr txBox="1">
            <a:spLocks noChangeArrowheads="1"/>
          </p:cNvSpPr>
          <p:nvPr/>
        </p:nvSpPr>
        <p:spPr bwMode="auto">
          <a:xfrm>
            <a:off x="6785753" y="3287176"/>
            <a:ext cx="1122362" cy="3365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defTabSz="762000">
              <a:defRPr/>
            </a:pPr>
            <a:r>
              <a:rPr lang="de-DE" sz="1600">
                <a:solidFill>
                  <a:srgbClr val="FF0000"/>
                </a:solidFill>
                <a:latin typeface="Times New Roman" pitchFamily="18" charset="0"/>
              </a:rPr>
              <a:t>IT-Prozess</a:t>
            </a:r>
          </a:p>
        </p:txBody>
      </p:sp>
      <p:sp>
        <p:nvSpPr>
          <p:cNvPr id="41" name="Text Box 1061"/>
          <p:cNvSpPr txBox="1">
            <a:spLocks noChangeArrowheads="1"/>
          </p:cNvSpPr>
          <p:nvPr/>
        </p:nvSpPr>
        <p:spPr bwMode="auto">
          <a:xfrm rot="-2675087">
            <a:off x="6680978" y="2634713"/>
            <a:ext cx="804862" cy="3365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defTabSz="762000">
              <a:defRPr/>
            </a:pPr>
            <a:r>
              <a:rPr lang="de-DE" sz="1600">
                <a:solidFill>
                  <a:srgbClr val="FF0000"/>
                </a:solidFill>
                <a:latin typeface="Times New Roman" pitchFamily="18" charset="0"/>
              </a:rPr>
              <a:t>Phasen</a:t>
            </a:r>
          </a:p>
        </p:txBody>
      </p:sp>
      <p:grpSp>
        <p:nvGrpSpPr>
          <p:cNvPr id="42" name="Group 1062"/>
          <p:cNvGrpSpPr>
            <a:grpSpLocks/>
          </p:cNvGrpSpPr>
          <p:nvPr/>
        </p:nvGrpSpPr>
        <p:grpSpPr bwMode="auto">
          <a:xfrm>
            <a:off x="4361640" y="3572926"/>
            <a:ext cx="4084638" cy="1722437"/>
            <a:chOff x="3072" y="2275"/>
            <a:chExt cx="2573" cy="1085"/>
          </a:xfrm>
        </p:grpSpPr>
        <p:sp>
          <p:nvSpPr>
            <p:cNvPr id="43" name="Rectangle 1063"/>
            <p:cNvSpPr>
              <a:spLocks noChangeArrowheads="1"/>
            </p:cNvSpPr>
            <p:nvPr/>
          </p:nvSpPr>
          <p:spPr bwMode="auto">
            <a:xfrm>
              <a:off x="3072" y="2275"/>
              <a:ext cx="1104" cy="1056"/>
            </a:xfrm>
            <a:prstGeom prst="rect">
              <a:avLst/>
            </a:prstGeom>
            <a:solidFill>
              <a:srgbClr val="FFFF00"/>
            </a:solidFill>
            <a:ln w="12700">
              <a:noFill/>
              <a:miter lim="800000"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marL="95250" indent="-95250" defTabSz="762000">
                <a:buFontTx/>
                <a:buChar char="•"/>
                <a:defRPr/>
              </a:pPr>
              <a:r>
                <a:rPr lang="de-DE" sz="1200" b="0" dirty="0">
                  <a:solidFill>
                    <a:schemeClr val="tx1"/>
                  </a:solidFill>
                  <a:latin typeface="Times New Roman" pitchFamily="18" charset="0"/>
                </a:rPr>
                <a:t>Aufbau und Betrieb der</a:t>
              </a:r>
              <a:br>
                <a:rPr lang="de-DE" sz="1200" b="0" dirty="0">
                  <a:solidFill>
                    <a:schemeClr val="tx1"/>
                  </a:solidFill>
                  <a:latin typeface="Times New Roman" pitchFamily="18" charset="0"/>
                </a:rPr>
              </a:br>
              <a:r>
                <a:rPr lang="de-DE" sz="1200" b="0" dirty="0">
                  <a:solidFill>
                    <a:schemeClr val="tx1"/>
                  </a:solidFill>
                  <a:latin typeface="Times New Roman" pitchFamily="18" charset="0"/>
                </a:rPr>
                <a:t> IT-Infrastruktur (RZ, </a:t>
              </a:r>
              <a:br>
                <a:rPr lang="de-DE" sz="1200" b="0" dirty="0">
                  <a:solidFill>
                    <a:schemeClr val="tx1"/>
                  </a:solidFill>
                  <a:latin typeface="Times New Roman" pitchFamily="18" charset="0"/>
                </a:rPr>
              </a:br>
              <a:r>
                <a:rPr lang="de-DE" sz="1200" b="0" dirty="0">
                  <a:solidFill>
                    <a:schemeClr val="tx1"/>
                  </a:solidFill>
                  <a:latin typeface="Times New Roman" pitchFamily="18" charset="0"/>
                </a:rPr>
                <a:t> Netzwerke, </a:t>
              </a:r>
              <a:r>
                <a:rPr lang="de-DE" sz="1200" b="0" dirty="0" smtClean="0">
                  <a:solidFill>
                    <a:schemeClr val="tx1"/>
                  </a:solidFill>
                  <a:latin typeface="Times New Roman" pitchFamily="18" charset="0"/>
                </a:rPr>
                <a:t>Server, </a:t>
              </a:r>
              <a:br>
                <a:rPr lang="de-DE" sz="1200" b="0" dirty="0" smtClean="0">
                  <a:solidFill>
                    <a:schemeClr val="tx1"/>
                  </a:solidFill>
                  <a:latin typeface="Times New Roman" pitchFamily="18" charset="0"/>
                </a:rPr>
              </a:br>
              <a:r>
                <a:rPr lang="de-DE" sz="1200" b="0" dirty="0" smtClean="0">
                  <a:solidFill>
                    <a:schemeClr val="tx1"/>
                  </a:solidFill>
                  <a:latin typeface="Times New Roman" pitchFamily="18" charset="0"/>
                </a:rPr>
                <a:t>Cloud-Computing,</a:t>
              </a:r>
              <a:br>
                <a:rPr lang="de-DE" sz="1200" b="0" dirty="0" smtClean="0">
                  <a:solidFill>
                    <a:schemeClr val="tx1"/>
                  </a:solidFill>
                  <a:latin typeface="Times New Roman" pitchFamily="18" charset="0"/>
                </a:rPr>
              </a:br>
              <a:r>
                <a:rPr lang="de-DE" sz="1200" b="0" dirty="0" smtClean="0">
                  <a:solidFill>
                    <a:schemeClr val="tx1"/>
                  </a:solidFill>
                  <a:latin typeface="Times New Roman" pitchFamily="18" charset="0"/>
                </a:rPr>
                <a:t> </a:t>
              </a:r>
              <a:r>
                <a:rPr lang="de-DE" sz="1200" b="0" dirty="0">
                  <a:solidFill>
                    <a:schemeClr val="tx1"/>
                  </a:solidFill>
                  <a:latin typeface="Times New Roman" pitchFamily="18" charset="0"/>
                </a:rPr>
                <a:t>u.a.)</a:t>
              </a:r>
            </a:p>
            <a:p>
              <a:pPr marL="95250" indent="-95250" defTabSz="762000">
                <a:buFontTx/>
                <a:buChar char="•"/>
                <a:defRPr/>
              </a:pPr>
              <a:r>
                <a:rPr lang="de-DE" sz="1200" b="0" dirty="0">
                  <a:solidFill>
                    <a:schemeClr val="tx1"/>
                  </a:solidFill>
                  <a:latin typeface="Times New Roman" pitchFamily="18" charset="0"/>
                </a:rPr>
                <a:t>Service und Benutzer-</a:t>
              </a:r>
              <a:br>
                <a:rPr lang="de-DE" sz="1200" b="0" dirty="0">
                  <a:solidFill>
                    <a:schemeClr val="tx1"/>
                  </a:solidFill>
                  <a:latin typeface="Times New Roman" pitchFamily="18" charset="0"/>
                </a:rPr>
              </a:br>
              <a:r>
                <a:rPr lang="de-DE" sz="1200" b="0" dirty="0" err="1">
                  <a:solidFill>
                    <a:schemeClr val="tx1"/>
                  </a:solidFill>
                  <a:latin typeface="Times New Roman" pitchFamily="18" charset="0"/>
                </a:rPr>
                <a:t>s</a:t>
              </a:r>
              <a:r>
                <a:rPr lang="de-DE" sz="1200" b="0" dirty="0" err="1" smtClean="0">
                  <a:solidFill>
                    <a:schemeClr val="tx1"/>
                  </a:solidFill>
                  <a:latin typeface="Times New Roman" pitchFamily="18" charset="0"/>
                </a:rPr>
                <a:t>upport</a:t>
              </a:r>
              <a:endParaRPr lang="de-DE" sz="1200" b="0" dirty="0">
                <a:solidFill>
                  <a:schemeClr val="tx1"/>
                </a:solidFill>
                <a:latin typeface="Times New Roman" pitchFamily="18" charset="0"/>
              </a:endParaRPr>
            </a:p>
            <a:p>
              <a:pPr marL="95250" indent="-95250" defTabSz="762000">
                <a:buFontTx/>
                <a:buChar char="•"/>
                <a:defRPr/>
              </a:pPr>
              <a:r>
                <a:rPr lang="de-DE" sz="1200" b="0" dirty="0">
                  <a:solidFill>
                    <a:schemeClr val="tx1"/>
                  </a:solidFill>
                  <a:latin typeface="Times New Roman" pitchFamily="18" charset="0"/>
                </a:rPr>
                <a:t>Desktop-Services </a:t>
              </a:r>
              <a:endParaRPr lang="de-DE" sz="1200" b="0" dirty="0">
                <a:solidFill>
                  <a:srgbClr val="00AE00"/>
                </a:solidFill>
                <a:latin typeface="Tele-GroteskUlt" pitchFamily="2" charset="0"/>
              </a:endParaRPr>
            </a:p>
          </p:txBody>
        </p:sp>
        <p:sp>
          <p:nvSpPr>
            <p:cNvPr id="44" name="AutoShape 1064"/>
            <p:cNvSpPr>
              <a:spLocks/>
            </p:cNvSpPr>
            <p:nvPr/>
          </p:nvSpPr>
          <p:spPr bwMode="auto">
            <a:xfrm>
              <a:off x="4272" y="2352"/>
              <a:ext cx="384" cy="1008"/>
            </a:xfrm>
            <a:prstGeom prst="rightBrace">
              <a:avLst>
                <a:gd name="adj1" fmla="val 21875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5" name="Text Box 1065"/>
            <p:cNvSpPr txBox="1">
              <a:spLocks noChangeArrowheads="1"/>
            </p:cNvSpPr>
            <p:nvPr/>
          </p:nvSpPr>
          <p:spPr bwMode="auto">
            <a:xfrm>
              <a:off x="4632" y="2592"/>
              <a:ext cx="1013" cy="52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 type="none" w="sm" len="sm"/>
              <a:tailEnd type="none" w="sm" len="sm"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defTabSz="762000">
                <a:defRPr/>
              </a:pPr>
              <a:r>
                <a:rPr lang="de-DE" sz="1600">
                  <a:solidFill>
                    <a:srgbClr val="000099"/>
                  </a:solidFill>
                  <a:latin typeface="Times New Roman" pitchFamily="18" charset="0"/>
                </a:rPr>
                <a:t>Ausgewählte</a:t>
              </a:r>
            </a:p>
            <a:p>
              <a:pPr defTabSz="762000">
                <a:defRPr/>
              </a:pPr>
              <a:r>
                <a:rPr lang="de-DE" sz="1600">
                  <a:solidFill>
                    <a:srgbClr val="000099"/>
                  </a:solidFill>
                  <a:latin typeface="Times New Roman" pitchFamily="18" charset="0"/>
                </a:rPr>
                <a:t>Aufgaben </a:t>
              </a:r>
            </a:p>
            <a:p>
              <a:pPr defTabSz="762000">
                <a:defRPr/>
              </a:pPr>
              <a:r>
                <a:rPr lang="de-DE" sz="1600">
                  <a:solidFill>
                    <a:srgbClr val="000099"/>
                  </a:solidFill>
                  <a:latin typeface="Times New Roman" pitchFamily="18" charset="0"/>
                </a:rPr>
                <a:t>IT-Management</a:t>
              </a:r>
            </a:p>
          </p:txBody>
        </p:sp>
      </p:grpSp>
      <p:grpSp>
        <p:nvGrpSpPr>
          <p:cNvPr id="46" name="Group 1066"/>
          <p:cNvGrpSpPr>
            <a:grpSpLocks/>
          </p:cNvGrpSpPr>
          <p:nvPr/>
        </p:nvGrpSpPr>
        <p:grpSpPr bwMode="auto">
          <a:xfrm>
            <a:off x="551640" y="5417601"/>
            <a:ext cx="7893050" cy="825500"/>
            <a:chOff x="672" y="3437"/>
            <a:chExt cx="4972" cy="520"/>
          </a:xfrm>
        </p:grpSpPr>
        <p:sp>
          <p:nvSpPr>
            <p:cNvPr id="47" name="AutoShape 1067"/>
            <p:cNvSpPr>
              <a:spLocks noChangeArrowheads="1"/>
            </p:cNvSpPr>
            <p:nvPr/>
          </p:nvSpPr>
          <p:spPr bwMode="auto">
            <a:xfrm>
              <a:off x="672" y="3493"/>
              <a:ext cx="3504" cy="384"/>
            </a:xfrm>
            <a:prstGeom prst="rtTriangle">
              <a:avLst/>
            </a:prstGeom>
            <a:gradFill rotWithShape="0">
              <a:gsLst>
                <a:gs pos="0">
                  <a:schemeClr val="accent1">
                    <a:gamma/>
                    <a:shade val="96471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>
              <a:solidFill>
                <a:srgbClr val="C0C0C0"/>
              </a:solidFill>
              <a:miter lim="800000"/>
              <a:headEnd type="none" w="sm" len="sm"/>
              <a:tailEnd type="none" w="sm" len="sm"/>
            </a:ln>
            <a:effectLst>
              <a:outerShdw dist="107763" dir="81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defTabSz="762000">
                <a:defRPr/>
              </a:pPr>
              <a:endParaRPr lang="de-DE" sz="1600" b="0">
                <a:solidFill>
                  <a:srgbClr val="00AE00"/>
                </a:solidFill>
                <a:latin typeface="Tele-GroteskUlt" pitchFamily="2" charset="0"/>
              </a:endParaRPr>
            </a:p>
          </p:txBody>
        </p:sp>
        <p:sp>
          <p:nvSpPr>
            <p:cNvPr id="48" name="AutoShape 1068"/>
            <p:cNvSpPr>
              <a:spLocks noChangeArrowheads="1"/>
            </p:cNvSpPr>
            <p:nvPr/>
          </p:nvSpPr>
          <p:spPr bwMode="auto">
            <a:xfrm rot="21600000" flipH="1" flipV="1">
              <a:off x="672" y="3445"/>
              <a:ext cx="3504" cy="384"/>
            </a:xfrm>
            <a:prstGeom prst="rtTriangl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96471"/>
                    <a:invGamma/>
                  </a:schemeClr>
                </a:gs>
              </a:gsLst>
              <a:lin ang="0" scaled="1"/>
            </a:gradFill>
            <a:ln w="12700">
              <a:solidFill>
                <a:srgbClr val="C0C0C0"/>
              </a:solidFill>
              <a:miter lim="800000"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de-DE">
                <a:latin typeface="Frutiger 45 Light" pitchFamily="2" charset="0"/>
              </a:endParaRPr>
            </a:p>
          </p:txBody>
        </p:sp>
        <p:sp>
          <p:nvSpPr>
            <p:cNvPr id="49" name="Text Box 1069"/>
            <p:cNvSpPr txBox="1">
              <a:spLocks noChangeArrowheads="1"/>
            </p:cNvSpPr>
            <p:nvPr/>
          </p:nvSpPr>
          <p:spPr bwMode="auto">
            <a:xfrm>
              <a:off x="672" y="3701"/>
              <a:ext cx="1666" cy="17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/>
              <a:r>
                <a:rPr lang="de-DE" sz="1200">
                  <a:solidFill>
                    <a:schemeClr val="bg1"/>
                  </a:solidFill>
                  <a:latin typeface="Times New Roman" pitchFamily="18" charset="0"/>
                </a:rPr>
                <a:t>Strategisches IT-Controlling-Konzept</a:t>
              </a:r>
            </a:p>
          </p:txBody>
        </p:sp>
        <p:sp>
          <p:nvSpPr>
            <p:cNvPr id="50" name="Text Box 1070"/>
            <p:cNvSpPr txBox="1">
              <a:spLocks noChangeArrowheads="1"/>
            </p:cNvSpPr>
            <p:nvPr/>
          </p:nvSpPr>
          <p:spPr bwMode="auto">
            <a:xfrm>
              <a:off x="2592" y="3461"/>
              <a:ext cx="1576" cy="17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/>
              <a:r>
                <a:rPr lang="de-DE" sz="1200">
                  <a:solidFill>
                    <a:schemeClr val="bg1"/>
                  </a:solidFill>
                  <a:latin typeface="Times New Roman" pitchFamily="18" charset="0"/>
                </a:rPr>
                <a:t>Operatives IT-Controlling-Konzept</a:t>
              </a:r>
            </a:p>
          </p:txBody>
        </p:sp>
        <p:sp>
          <p:nvSpPr>
            <p:cNvPr id="51" name="AutoShape 1071"/>
            <p:cNvSpPr>
              <a:spLocks/>
            </p:cNvSpPr>
            <p:nvPr/>
          </p:nvSpPr>
          <p:spPr bwMode="auto">
            <a:xfrm>
              <a:off x="4272" y="3445"/>
              <a:ext cx="384" cy="480"/>
            </a:xfrm>
            <a:prstGeom prst="rightBrace">
              <a:avLst>
                <a:gd name="adj1" fmla="val 10417"/>
                <a:gd name="adj2" fmla="val 50000"/>
              </a:avLst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2" name="Text Box 1072"/>
            <p:cNvSpPr txBox="1">
              <a:spLocks noChangeArrowheads="1"/>
            </p:cNvSpPr>
            <p:nvPr/>
          </p:nvSpPr>
          <p:spPr bwMode="auto">
            <a:xfrm>
              <a:off x="4680" y="3437"/>
              <a:ext cx="964" cy="52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 type="none" w="sm" len="sm"/>
              <a:tailEnd type="none" w="sm" len="sm"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defTabSz="762000">
                <a:defRPr/>
              </a:pPr>
              <a:r>
                <a:rPr lang="de-DE" sz="1600">
                  <a:solidFill>
                    <a:srgbClr val="000099"/>
                  </a:solidFill>
                  <a:latin typeface="Times New Roman" pitchFamily="18" charset="0"/>
                </a:rPr>
                <a:t>Einflussbereich</a:t>
              </a:r>
            </a:p>
            <a:p>
              <a:pPr defTabSz="762000">
                <a:defRPr/>
              </a:pPr>
              <a:r>
                <a:rPr lang="de-DE" sz="1600">
                  <a:solidFill>
                    <a:srgbClr val="000099"/>
                  </a:solidFill>
                  <a:latin typeface="Times New Roman" pitchFamily="18" charset="0"/>
                </a:rPr>
                <a:t>IT-Controller-</a:t>
              </a:r>
            </a:p>
            <a:p>
              <a:pPr defTabSz="762000">
                <a:defRPr/>
              </a:pPr>
              <a:r>
                <a:rPr lang="de-DE" sz="1600">
                  <a:solidFill>
                    <a:srgbClr val="000099"/>
                  </a:solidFill>
                  <a:latin typeface="Times New Roman" pitchFamily="18" charset="0"/>
                </a:rPr>
                <a:t>dienst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 autoUpdateAnimBg="0"/>
      <p:bldP spid="38" grpId="0" animBg="1" autoUpdateAnimBg="0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425700" y="1855788"/>
            <a:ext cx="5791200" cy="3505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Entscheidungskriterien</a:t>
            </a:r>
            <a:br>
              <a:rPr lang="de-DE" smtClean="0"/>
            </a:br>
            <a:r>
              <a:rPr lang="de-DE" smtClean="0"/>
              <a:t>Nearshore vs. Offshore - Entwicklung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595688" y="5429250"/>
            <a:ext cx="3455987" cy="742950"/>
          </a:xfrm>
          <a:prstGeom prst="rect">
            <a:avLst/>
          </a:prstGeom>
          <a:solidFill>
            <a:srgbClr val="FFFF66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Unternehmensgröße</a:t>
            </a:r>
            <a:br>
              <a:rPr lang="de-DE" sz="18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2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im Hinblick auf Mitarbeiter, Arbeitsvolumen</a:t>
            </a:r>
            <a:br>
              <a:rPr lang="de-DE" sz="12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2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und Komplexität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50838" y="2717800"/>
            <a:ext cx="1941512" cy="1800225"/>
          </a:xfrm>
          <a:prstGeom prst="rect">
            <a:avLst/>
          </a:prstGeom>
          <a:solidFill>
            <a:srgbClr val="FFFF66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6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Interaktionsbedarf</a:t>
            </a:r>
            <a:br>
              <a:rPr lang="de-DE" sz="16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6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während der </a:t>
            </a:r>
            <a:br>
              <a:rPr lang="de-DE" sz="16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6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Software-Erstellung</a:t>
            </a:r>
            <a:br>
              <a:rPr lang="de-DE" sz="16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6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und </a:t>
            </a:r>
            <a:br>
              <a:rPr lang="de-DE" sz="16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600" b="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Änderungs-</a:t>
            </a:r>
          </a:p>
          <a:p>
            <a:pPr algn="ctr" defTabSz="762000"/>
            <a:r>
              <a:rPr lang="de-DE" sz="1600" b="0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häufigkeit</a:t>
            </a:r>
            <a:endParaRPr lang="de-DE" sz="1600" b="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63" name="Oval 7"/>
          <p:cNvSpPr>
            <a:spLocks noChangeArrowheads="1"/>
          </p:cNvSpPr>
          <p:nvPr/>
        </p:nvSpPr>
        <p:spPr bwMode="auto">
          <a:xfrm>
            <a:off x="2432050" y="5427663"/>
            <a:ext cx="838200" cy="228600"/>
          </a:xfrm>
          <a:prstGeom prst="ellipse">
            <a:avLst/>
          </a:prstGeom>
          <a:solidFill>
            <a:srgbClr val="FFFF66"/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gering</a:t>
            </a:r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1517650" y="5122863"/>
            <a:ext cx="838200" cy="228600"/>
          </a:xfrm>
          <a:prstGeom prst="ellipse">
            <a:avLst/>
          </a:prstGeom>
          <a:solidFill>
            <a:srgbClr val="FFFF66"/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gering</a:t>
            </a: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7385050" y="5427663"/>
            <a:ext cx="838200" cy="228600"/>
          </a:xfrm>
          <a:prstGeom prst="ellipse">
            <a:avLst/>
          </a:prstGeom>
          <a:solidFill>
            <a:srgbClr val="FFFF66"/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hoch</a:t>
            </a: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1517650" y="1846263"/>
            <a:ext cx="838200" cy="228600"/>
          </a:xfrm>
          <a:prstGeom prst="ellipse">
            <a:avLst/>
          </a:prstGeom>
          <a:solidFill>
            <a:srgbClr val="FFFF66"/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/>
            <a:r>
              <a:rPr lang="de-DE" sz="1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hoch</a:t>
            </a:r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>
            <a:off x="5321300" y="1854200"/>
            <a:ext cx="0" cy="3514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>
            <a:off x="2430463" y="3608388"/>
            <a:ext cx="57864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2611438" y="3916363"/>
            <a:ext cx="2343150" cy="61555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de-DE">
                <a:latin typeface="Arial" pitchFamily="34" charset="0"/>
                <a:cs typeface="Arial" pitchFamily="34" charset="0"/>
              </a:rPr>
              <a:t>Nearshore</a:t>
            </a:r>
          </a:p>
          <a:p>
            <a:r>
              <a:rPr lang="de-DE" sz="1400" b="0">
                <a:latin typeface="Arial" pitchFamily="34" charset="0"/>
                <a:cs typeface="Arial" pitchFamily="34" charset="0"/>
              </a:rPr>
              <a:t>(Externe Entwicklung)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2611438" y="2401888"/>
            <a:ext cx="1697901" cy="61555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>
                <a:latin typeface="Arial" pitchFamily="34" charset="0"/>
                <a:cs typeface="Arial" pitchFamily="34" charset="0"/>
              </a:rPr>
              <a:t>Noshore</a:t>
            </a:r>
          </a:p>
          <a:p>
            <a:r>
              <a:rPr lang="de-DE" sz="1400" b="0">
                <a:latin typeface="Arial" pitchFamily="34" charset="0"/>
                <a:cs typeface="Arial" pitchFamily="34" charset="0"/>
              </a:rPr>
              <a:t>(Eigenentwicklung)</a:t>
            </a:r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5813425" y="2401888"/>
            <a:ext cx="1927131" cy="61555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>
                <a:latin typeface="Arial" pitchFamily="34" charset="0"/>
                <a:cs typeface="Arial" pitchFamily="34" charset="0"/>
              </a:rPr>
              <a:t>Nearshore</a:t>
            </a:r>
          </a:p>
          <a:p>
            <a:r>
              <a:rPr lang="de-DE" sz="1400" b="0">
                <a:latin typeface="Arial" pitchFamily="34" charset="0"/>
                <a:cs typeface="Arial" pitchFamily="34" charset="0"/>
              </a:rPr>
              <a:t>(Externe Entwicklung)</a:t>
            </a:r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5813425" y="4006850"/>
            <a:ext cx="1947969" cy="10156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>
                <a:latin typeface="Arial" pitchFamily="34" charset="0"/>
                <a:cs typeface="Arial" pitchFamily="34" charset="0"/>
              </a:rPr>
              <a:t>Offshore oder</a:t>
            </a:r>
            <a:br>
              <a:rPr lang="de-DE">
                <a:latin typeface="Arial" pitchFamily="34" charset="0"/>
                <a:cs typeface="Arial" pitchFamily="34" charset="0"/>
              </a:rPr>
            </a:br>
            <a:r>
              <a:rPr lang="de-DE">
                <a:latin typeface="Arial" pitchFamily="34" charset="0"/>
                <a:cs typeface="Arial" pitchFamily="34" charset="0"/>
              </a:rPr>
              <a:t>Nearshore</a:t>
            </a:r>
            <a:br>
              <a:rPr lang="de-DE">
                <a:latin typeface="Arial" pitchFamily="34" charset="0"/>
                <a:cs typeface="Arial" pitchFamily="34" charset="0"/>
              </a:rPr>
            </a:br>
            <a:r>
              <a:rPr lang="de-DE" sz="1400" b="0">
                <a:latin typeface="Arial" pitchFamily="34" charset="0"/>
                <a:cs typeface="Arial" pitchFamily="34" charset="0"/>
              </a:rPr>
              <a:t>(Externe</a:t>
            </a:r>
            <a:r>
              <a:rPr lang="de-DE">
                <a:latin typeface="Arial" pitchFamily="34" charset="0"/>
                <a:cs typeface="Arial" pitchFamily="34" charset="0"/>
              </a:rPr>
              <a:t> </a:t>
            </a:r>
            <a:r>
              <a:rPr lang="de-DE" sz="1400" b="0">
                <a:latin typeface="Arial" pitchFamily="34" charset="0"/>
                <a:cs typeface="Arial" pitchFamily="34" charset="0"/>
              </a:rPr>
              <a:t>Entwicklung)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7847013" y="4716463"/>
            <a:ext cx="1201737" cy="1476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Standortkriterien für Offshore-Outsourcing nach Ländern (Sure, 2005, s. 273)</a:t>
            </a:r>
          </a:p>
        </p:txBody>
      </p:sp>
      <p:graphicFrame>
        <p:nvGraphicFramePr>
          <p:cNvPr id="374789" name="Group 5"/>
          <p:cNvGraphicFramePr>
            <a:graphicFrameLocks noGrp="1"/>
          </p:cNvGraphicFramePr>
          <p:nvPr>
            <p:ph idx="1"/>
          </p:nvPr>
        </p:nvGraphicFramePr>
        <p:xfrm>
          <a:off x="555625" y="1600200"/>
          <a:ext cx="7078663" cy="4591054"/>
        </p:xfrm>
        <a:graphic>
          <a:graphicData uri="http://schemas.openxmlformats.org/drawingml/2006/table">
            <a:tbl>
              <a:tblPr/>
              <a:tblGrid>
                <a:gridCol w="2290763"/>
                <a:gridCol w="652462"/>
                <a:gridCol w="1123950"/>
                <a:gridCol w="652463"/>
                <a:gridCol w="863600"/>
                <a:gridCol w="735012"/>
                <a:gridCol w="760413"/>
              </a:tblGrid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Kriterien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Indien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Philippinen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China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Russland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Kanada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Irland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Steuerliche Vorteile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Verfügbarkeit von relevantem Fachwissen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Infrastruktur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Ausbildungssystem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Kostenvorteile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Servicequalität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Kultureller Fit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Zeitunterschied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Englischkenntnisse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83" name="Text Box 95"/>
          <p:cNvSpPr txBox="1">
            <a:spLocks noChangeArrowheads="1"/>
          </p:cNvSpPr>
          <p:nvPr/>
        </p:nvSpPr>
        <p:spPr bwMode="auto">
          <a:xfrm>
            <a:off x="914400" y="6343650"/>
            <a:ext cx="6210300" cy="5492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000" b="0"/>
              <a:t>Sure, M.: Vorbereitung, Planung und Realisierung von Business Process Outsourcing bei kaufmännischen und </a:t>
            </a:r>
          </a:p>
          <a:p>
            <a:r>
              <a:rPr lang="de-DE" sz="1000" b="0"/>
              <a:t>administrativen Backoffice-Prozessen, in: Wullenkord, A.: Praxishandbuch Outsourcing, Strategisches Potenzial, </a:t>
            </a:r>
          </a:p>
          <a:p>
            <a:r>
              <a:rPr lang="de-DE" sz="1000" b="0"/>
              <a:t>Aktuelle Entwicklung, Effiziente Umsetzung, München 2005, S. 273</a:t>
            </a:r>
          </a:p>
        </p:txBody>
      </p:sp>
      <p:sp>
        <p:nvSpPr>
          <p:cNvPr id="12384" name="Oval 96"/>
          <p:cNvSpPr>
            <a:spLocks noChangeArrowheads="1"/>
          </p:cNvSpPr>
          <p:nvPr/>
        </p:nvSpPr>
        <p:spPr bwMode="auto">
          <a:xfrm>
            <a:off x="7924800" y="4887913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85" name="Oval 97"/>
          <p:cNvSpPr>
            <a:spLocks noChangeArrowheads="1"/>
          </p:cNvSpPr>
          <p:nvPr/>
        </p:nvSpPr>
        <p:spPr bwMode="auto">
          <a:xfrm>
            <a:off x="7924800" y="5300663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86" name="Oval 98"/>
          <p:cNvSpPr>
            <a:spLocks noChangeArrowheads="1"/>
          </p:cNvSpPr>
          <p:nvPr/>
        </p:nvSpPr>
        <p:spPr bwMode="auto">
          <a:xfrm>
            <a:off x="7924800" y="5711825"/>
            <a:ext cx="301625" cy="30162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87" name="Text Box 99"/>
          <p:cNvSpPr txBox="1">
            <a:spLocks noChangeArrowheads="1"/>
          </p:cNvSpPr>
          <p:nvPr/>
        </p:nvSpPr>
        <p:spPr bwMode="auto">
          <a:xfrm>
            <a:off x="8251825" y="4902200"/>
            <a:ext cx="455613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/>
              <a:t>low</a:t>
            </a:r>
          </a:p>
        </p:txBody>
      </p:sp>
      <p:sp>
        <p:nvSpPr>
          <p:cNvPr id="12388" name="Text Box 100"/>
          <p:cNvSpPr txBox="1">
            <a:spLocks noChangeArrowheads="1"/>
          </p:cNvSpPr>
          <p:nvPr/>
        </p:nvSpPr>
        <p:spPr bwMode="auto">
          <a:xfrm>
            <a:off x="8251825" y="5314950"/>
            <a:ext cx="76835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/>
              <a:t>medium</a:t>
            </a:r>
          </a:p>
        </p:txBody>
      </p:sp>
      <p:sp>
        <p:nvSpPr>
          <p:cNvPr id="12389" name="Text Box 101"/>
          <p:cNvSpPr txBox="1">
            <a:spLocks noChangeArrowheads="1"/>
          </p:cNvSpPr>
          <p:nvPr/>
        </p:nvSpPr>
        <p:spPr bwMode="auto">
          <a:xfrm>
            <a:off x="8251825" y="5724525"/>
            <a:ext cx="5080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/>
              <a:t>high</a:t>
            </a:r>
          </a:p>
        </p:txBody>
      </p:sp>
      <p:sp>
        <p:nvSpPr>
          <p:cNvPr id="12390" name="Oval 102"/>
          <p:cNvSpPr>
            <a:spLocks noChangeArrowheads="1"/>
          </p:cNvSpPr>
          <p:nvPr/>
        </p:nvSpPr>
        <p:spPr bwMode="auto">
          <a:xfrm>
            <a:off x="2998788" y="2133600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91" name="Oval 103"/>
          <p:cNvSpPr>
            <a:spLocks noChangeArrowheads="1"/>
          </p:cNvSpPr>
          <p:nvPr/>
        </p:nvSpPr>
        <p:spPr bwMode="auto">
          <a:xfrm>
            <a:off x="3849688" y="2133600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92" name="Oval 104"/>
          <p:cNvSpPr>
            <a:spLocks noChangeArrowheads="1"/>
          </p:cNvSpPr>
          <p:nvPr/>
        </p:nvSpPr>
        <p:spPr bwMode="auto">
          <a:xfrm>
            <a:off x="4776788" y="2133600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93" name="Oval 105"/>
          <p:cNvSpPr>
            <a:spLocks noChangeArrowheads="1"/>
          </p:cNvSpPr>
          <p:nvPr/>
        </p:nvSpPr>
        <p:spPr bwMode="auto">
          <a:xfrm>
            <a:off x="5513388" y="2133600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94" name="Oval 106"/>
          <p:cNvSpPr>
            <a:spLocks noChangeArrowheads="1"/>
          </p:cNvSpPr>
          <p:nvPr/>
        </p:nvSpPr>
        <p:spPr bwMode="auto">
          <a:xfrm>
            <a:off x="6286500" y="2133600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95" name="Oval 107"/>
          <p:cNvSpPr>
            <a:spLocks noChangeArrowheads="1"/>
          </p:cNvSpPr>
          <p:nvPr/>
        </p:nvSpPr>
        <p:spPr bwMode="auto">
          <a:xfrm>
            <a:off x="7089775" y="2133600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96" name="Oval 108"/>
          <p:cNvSpPr>
            <a:spLocks noChangeArrowheads="1"/>
          </p:cNvSpPr>
          <p:nvPr/>
        </p:nvSpPr>
        <p:spPr bwMode="auto">
          <a:xfrm>
            <a:off x="2998788" y="2592388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97" name="Oval 109"/>
          <p:cNvSpPr>
            <a:spLocks noChangeArrowheads="1"/>
          </p:cNvSpPr>
          <p:nvPr/>
        </p:nvSpPr>
        <p:spPr bwMode="auto">
          <a:xfrm>
            <a:off x="3849688" y="2592388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98" name="Oval 110"/>
          <p:cNvSpPr>
            <a:spLocks noChangeArrowheads="1"/>
          </p:cNvSpPr>
          <p:nvPr/>
        </p:nvSpPr>
        <p:spPr bwMode="auto">
          <a:xfrm>
            <a:off x="4776788" y="2592388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399" name="Oval 111"/>
          <p:cNvSpPr>
            <a:spLocks noChangeArrowheads="1"/>
          </p:cNvSpPr>
          <p:nvPr/>
        </p:nvSpPr>
        <p:spPr bwMode="auto">
          <a:xfrm>
            <a:off x="5513388" y="2592388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0" name="Oval 112"/>
          <p:cNvSpPr>
            <a:spLocks noChangeArrowheads="1"/>
          </p:cNvSpPr>
          <p:nvPr/>
        </p:nvSpPr>
        <p:spPr bwMode="auto">
          <a:xfrm>
            <a:off x="6286500" y="2592388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1" name="Oval 113"/>
          <p:cNvSpPr>
            <a:spLocks noChangeArrowheads="1"/>
          </p:cNvSpPr>
          <p:nvPr/>
        </p:nvSpPr>
        <p:spPr bwMode="auto">
          <a:xfrm>
            <a:off x="7089775" y="2592388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2" name="Oval 114"/>
          <p:cNvSpPr>
            <a:spLocks noChangeArrowheads="1"/>
          </p:cNvSpPr>
          <p:nvPr/>
        </p:nvSpPr>
        <p:spPr bwMode="auto">
          <a:xfrm>
            <a:off x="2998788" y="3051175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3" name="Oval 115"/>
          <p:cNvSpPr>
            <a:spLocks noChangeArrowheads="1"/>
          </p:cNvSpPr>
          <p:nvPr/>
        </p:nvSpPr>
        <p:spPr bwMode="auto">
          <a:xfrm>
            <a:off x="3849688" y="3051175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4" name="Oval 116"/>
          <p:cNvSpPr>
            <a:spLocks noChangeArrowheads="1"/>
          </p:cNvSpPr>
          <p:nvPr/>
        </p:nvSpPr>
        <p:spPr bwMode="auto">
          <a:xfrm>
            <a:off x="4776788" y="3051175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5" name="Oval 117"/>
          <p:cNvSpPr>
            <a:spLocks noChangeArrowheads="1"/>
          </p:cNvSpPr>
          <p:nvPr/>
        </p:nvSpPr>
        <p:spPr bwMode="auto">
          <a:xfrm>
            <a:off x="5513388" y="3051175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6" name="Oval 118"/>
          <p:cNvSpPr>
            <a:spLocks noChangeArrowheads="1"/>
          </p:cNvSpPr>
          <p:nvPr/>
        </p:nvSpPr>
        <p:spPr bwMode="auto">
          <a:xfrm>
            <a:off x="6286500" y="3051175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7" name="Oval 119"/>
          <p:cNvSpPr>
            <a:spLocks noChangeArrowheads="1"/>
          </p:cNvSpPr>
          <p:nvPr/>
        </p:nvSpPr>
        <p:spPr bwMode="auto">
          <a:xfrm>
            <a:off x="7089775" y="3051175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8" name="Oval 120"/>
          <p:cNvSpPr>
            <a:spLocks noChangeArrowheads="1"/>
          </p:cNvSpPr>
          <p:nvPr/>
        </p:nvSpPr>
        <p:spPr bwMode="auto">
          <a:xfrm>
            <a:off x="2998788" y="3509963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09" name="Oval 121"/>
          <p:cNvSpPr>
            <a:spLocks noChangeArrowheads="1"/>
          </p:cNvSpPr>
          <p:nvPr/>
        </p:nvSpPr>
        <p:spPr bwMode="auto">
          <a:xfrm>
            <a:off x="3849688" y="3509963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0" name="Oval 122"/>
          <p:cNvSpPr>
            <a:spLocks noChangeArrowheads="1"/>
          </p:cNvSpPr>
          <p:nvPr/>
        </p:nvSpPr>
        <p:spPr bwMode="auto">
          <a:xfrm>
            <a:off x="4776788" y="3509963"/>
            <a:ext cx="301625" cy="30162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1" name="Oval 123"/>
          <p:cNvSpPr>
            <a:spLocks noChangeArrowheads="1"/>
          </p:cNvSpPr>
          <p:nvPr/>
        </p:nvSpPr>
        <p:spPr bwMode="auto">
          <a:xfrm>
            <a:off x="5513388" y="3509963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2" name="Oval 124"/>
          <p:cNvSpPr>
            <a:spLocks noChangeArrowheads="1"/>
          </p:cNvSpPr>
          <p:nvPr/>
        </p:nvSpPr>
        <p:spPr bwMode="auto">
          <a:xfrm>
            <a:off x="6286500" y="3509963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3" name="Oval 125"/>
          <p:cNvSpPr>
            <a:spLocks noChangeArrowheads="1"/>
          </p:cNvSpPr>
          <p:nvPr/>
        </p:nvSpPr>
        <p:spPr bwMode="auto">
          <a:xfrm>
            <a:off x="7089775" y="3509963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4" name="Oval 126"/>
          <p:cNvSpPr>
            <a:spLocks noChangeArrowheads="1"/>
          </p:cNvSpPr>
          <p:nvPr/>
        </p:nvSpPr>
        <p:spPr bwMode="auto">
          <a:xfrm>
            <a:off x="2998788" y="3968750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5" name="Oval 127"/>
          <p:cNvSpPr>
            <a:spLocks noChangeArrowheads="1"/>
          </p:cNvSpPr>
          <p:nvPr/>
        </p:nvSpPr>
        <p:spPr bwMode="auto">
          <a:xfrm>
            <a:off x="3849688" y="3968750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6" name="Oval 128"/>
          <p:cNvSpPr>
            <a:spLocks noChangeArrowheads="1"/>
          </p:cNvSpPr>
          <p:nvPr/>
        </p:nvSpPr>
        <p:spPr bwMode="auto">
          <a:xfrm>
            <a:off x="4776788" y="3968750"/>
            <a:ext cx="301625" cy="30162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7" name="Oval 129"/>
          <p:cNvSpPr>
            <a:spLocks noChangeArrowheads="1"/>
          </p:cNvSpPr>
          <p:nvPr/>
        </p:nvSpPr>
        <p:spPr bwMode="auto">
          <a:xfrm>
            <a:off x="5513388" y="3968750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8" name="Oval 130"/>
          <p:cNvSpPr>
            <a:spLocks noChangeArrowheads="1"/>
          </p:cNvSpPr>
          <p:nvPr/>
        </p:nvSpPr>
        <p:spPr bwMode="auto">
          <a:xfrm>
            <a:off x="6286500" y="3968750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19" name="Oval 131"/>
          <p:cNvSpPr>
            <a:spLocks noChangeArrowheads="1"/>
          </p:cNvSpPr>
          <p:nvPr/>
        </p:nvSpPr>
        <p:spPr bwMode="auto">
          <a:xfrm>
            <a:off x="7089775" y="3968750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0" name="Oval 132"/>
          <p:cNvSpPr>
            <a:spLocks noChangeArrowheads="1"/>
          </p:cNvSpPr>
          <p:nvPr/>
        </p:nvSpPr>
        <p:spPr bwMode="auto">
          <a:xfrm>
            <a:off x="2998788" y="4886325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1" name="Oval 133"/>
          <p:cNvSpPr>
            <a:spLocks noChangeArrowheads="1"/>
          </p:cNvSpPr>
          <p:nvPr/>
        </p:nvSpPr>
        <p:spPr bwMode="auto">
          <a:xfrm>
            <a:off x="3849688" y="4886325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2" name="Oval 134"/>
          <p:cNvSpPr>
            <a:spLocks noChangeArrowheads="1"/>
          </p:cNvSpPr>
          <p:nvPr/>
        </p:nvSpPr>
        <p:spPr bwMode="auto">
          <a:xfrm>
            <a:off x="4776788" y="4886325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3" name="Oval 135"/>
          <p:cNvSpPr>
            <a:spLocks noChangeArrowheads="1"/>
          </p:cNvSpPr>
          <p:nvPr/>
        </p:nvSpPr>
        <p:spPr bwMode="auto">
          <a:xfrm>
            <a:off x="5513388" y="4886325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4" name="Oval 136"/>
          <p:cNvSpPr>
            <a:spLocks noChangeArrowheads="1"/>
          </p:cNvSpPr>
          <p:nvPr/>
        </p:nvSpPr>
        <p:spPr bwMode="auto">
          <a:xfrm>
            <a:off x="6286500" y="4886325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5" name="Oval 137"/>
          <p:cNvSpPr>
            <a:spLocks noChangeArrowheads="1"/>
          </p:cNvSpPr>
          <p:nvPr/>
        </p:nvSpPr>
        <p:spPr bwMode="auto">
          <a:xfrm>
            <a:off x="7089775" y="4886325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6" name="Oval 138"/>
          <p:cNvSpPr>
            <a:spLocks noChangeArrowheads="1"/>
          </p:cNvSpPr>
          <p:nvPr/>
        </p:nvSpPr>
        <p:spPr bwMode="auto">
          <a:xfrm>
            <a:off x="2998788" y="5345113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7" name="Oval 139"/>
          <p:cNvSpPr>
            <a:spLocks noChangeArrowheads="1"/>
          </p:cNvSpPr>
          <p:nvPr/>
        </p:nvSpPr>
        <p:spPr bwMode="auto">
          <a:xfrm>
            <a:off x="3849688" y="5345113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8" name="Oval 140"/>
          <p:cNvSpPr>
            <a:spLocks noChangeArrowheads="1"/>
          </p:cNvSpPr>
          <p:nvPr/>
        </p:nvSpPr>
        <p:spPr bwMode="auto">
          <a:xfrm>
            <a:off x="4776788" y="5345113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29" name="Oval 141"/>
          <p:cNvSpPr>
            <a:spLocks noChangeArrowheads="1"/>
          </p:cNvSpPr>
          <p:nvPr/>
        </p:nvSpPr>
        <p:spPr bwMode="auto">
          <a:xfrm>
            <a:off x="5513388" y="5345113"/>
            <a:ext cx="301625" cy="301625"/>
          </a:xfrm>
          <a:prstGeom prst="ellipse">
            <a:avLst/>
          </a:prstGeom>
          <a:solidFill>
            <a:srgbClr val="C0C0C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0" name="Oval 142"/>
          <p:cNvSpPr>
            <a:spLocks noChangeArrowheads="1"/>
          </p:cNvSpPr>
          <p:nvPr/>
        </p:nvSpPr>
        <p:spPr bwMode="auto">
          <a:xfrm>
            <a:off x="6286500" y="5345113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1" name="Oval 143"/>
          <p:cNvSpPr>
            <a:spLocks noChangeArrowheads="1"/>
          </p:cNvSpPr>
          <p:nvPr/>
        </p:nvSpPr>
        <p:spPr bwMode="auto">
          <a:xfrm>
            <a:off x="7089775" y="5345113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2" name="Oval 144"/>
          <p:cNvSpPr>
            <a:spLocks noChangeArrowheads="1"/>
          </p:cNvSpPr>
          <p:nvPr/>
        </p:nvSpPr>
        <p:spPr bwMode="auto">
          <a:xfrm>
            <a:off x="2998788" y="5803900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3" name="Oval 145"/>
          <p:cNvSpPr>
            <a:spLocks noChangeArrowheads="1"/>
          </p:cNvSpPr>
          <p:nvPr/>
        </p:nvSpPr>
        <p:spPr bwMode="auto">
          <a:xfrm>
            <a:off x="3849688" y="5803900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4" name="Oval 146"/>
          <p:cNvSpPr>
            <a:spLocks noChangeArrowheads="1"/>
          </p:cNvSpPr>
          <p:nvPr/>
        </p:nvSpPr>
        <p:spPr bwMode="auto">
          <a:xfrm>
            <a:off x="4776788" y="5803900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5" name="Oval 147"/>
          <p:cNvSpPr>
            <a:spLocks noChangeArrowheads="1"/>
          </p:cNvSpPr>
          <p:nvPr/>
        </p:nvSpPr>
        <p:spPr bwMode="auto">
          <a:xfrm>
            <a:off x="5513388" y="5803900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6" name="Oval 148"/>
          <p:cNvSpPr>
            <a:spLocks noChangeArrowheads="1"/>
          </p:cNvSpPr>
          <p:nvPr/>
        </p:nvSpPr>
        <p:spPr bwMode="auto">
          <a:xfrm>
            <a:off x="6286500" y="5803900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7" name="Oval 149"/>
          <p:cNvSpPr>
            <a:spLocks noChangeArrowheads="1"/>
          </p:cNvSpPr>
          <p:nvPr/>
        </p:nvSpPr>
        <p:spPr bwMode="auto">
          <a:xfrm>
            <a:off x="7089775" y="5803900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8" name="Oval 150"/>
          <p:cNvSpPr>
            <a:spLocks noChangeArrowheads="1"/>
          </p:cNvSpPr>
          <p:nvPr/>
        </p:nvSpPr>
        <p:spPr bwMode="auto">
          <a:xfrm>
            <a:off x="2998788" y="4427538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39" name="Oval 151"/>
          <p:cNvSpPr>
            <a:spLocks noChangeArrowheads="1"/>
          </p:cNvSpPr>
          <p:nvPr/>
        </p:nvSpPr>
        <p:spPr bwMode="auto">
          <a:xfrm>
            <a:off x="3849688" y="4427538"/>
            <a:ext cx="301625" cy="30162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40" name="Oval 152"/>
          <p:cNvSpPr>
            <a:spLocks noChangeArrowheads="1"/>
          </p:cNvSpPr>
          <p:nvPr/>
        </p:nvSpPr>
        <p:spPr bwMode="auto">
          <a:xfrm>
            <a:off x="4776788" y="4427538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41" name="Oval 153"/>
          <p:cNvSpPr>
            <a:spLocks noChangeArrowheads="1"/>
          </p:cNvSpPr>
          <p:nvPr/>
        </p:nvSpPr>
        <p:spPr bwMode="auto">
          <a:xfrm>
            <a:off x="5513388" y="4427538"/>
            <a:ext cx="301625" cy="3016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42" name="Oval 154"/>
          <p:cNvSpPr>
            <a:spLocks noChangeArrowheads="1"/>
          </p:cNvSpPr>
          <p:nvPr/>
        </p:nvSpPr>
        <p:spPr bwMode="auto">
          <a:xfrm>
            <a:off x="6286500" y="4427538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43" name="Oval 155"/>
          <p:cNvSpPr>
            <a:spLocks noChangeArrowheads="1"/>
          </p:cNvSpPr>
          <p:nvPr/>
        </p:nvSpPr>
        <p:spPr bwMode="auto">
          <a:xfrm>
            <a:off x="7089775" y="4427538"/>
            <a:ext cx="301625" cy="301625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589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821303D-DE3C-4697-B394-3BAAEC744CBA}" type="slidenum">
              <a:rPr lang="de-DE"/>
              <a:pPr defTabSz="762000"/>
              <a:t>212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58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Aufgabenteilung im Outsourcingmodell</a:t>
            </a:r>
          </a:p>
        </p:txBody>
      </p:sp>
      <p:graphicFrame>
        <p:nvGraphicFramePr>
          <p:cNvPr id="571459" name="Group 67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622484"/>
        </p:xfrm>
        <a:graphic>
          <a:graphicData uri="http://schemas.openxmlformats.org/drawingml/2006/table">
            <a:tbl>
              <a:tblPr/>
              <a:tblGrid>
                <a:gridCol w="3946525"/>
                <a:gridCol w="4019550"/>
              </a:tblGrid>
              <a:tr h="238125"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IT-Dienstleister</a:t>
                      </a:r>
                      <a:endParaRPr kumimoji="0" lang="de-DE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Auftraggeber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860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IT-Strategie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Beratung des Auftraggebers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7800" algn="l"/>
                          <a:tab pos="4860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IT-Strategie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77800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Strategische Planung der IT-Infrastruktur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77800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Initiierung von IT-Projekten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77800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Auswahl von Standardsoftware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31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RZ-Services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Betrieb von SAP® R/3®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Betrieb der Datenbanksysteme, des Netzwerkes und der Mail- und Internetserver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7800" algn="l"/>
                          <a:tab pos="4860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RZ-Services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77800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Keine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26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IT-Benutzerservice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Beschaffung und Wartung von IT-Arbeitsplätzen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Technische Anwenderberatung 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IT-Benutzerservice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fachliche Anwenderberatung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767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Anwendungssoftware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Entwicklung von Individualsoftware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Customizing von Standardsoftware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Entwicklung von Schnittstellen und Add </a:t>
                      </a:r>
                      <a:r>
                        <a:rPr kumimoji="0" lang="de-DE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Ons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Technische Dokumentation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49225" algn="l"/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Wartung (</a:t>
                      </a:r>
                      <a:r>
                        <a:rPr kumimoji="0" lang="de-DE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Releasewechsel</a:t>
                      </a: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Fehlerbeseitigung, Weiterentwicklung)</a:t>
                      </a:r>
                      <a:endParaRPr kumimoji="0" lang="de-DE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860925" algn="l"/>
                        </a:tabLst>
                      </a:pPr>
                      <a:r>
                        <a:rPr kumimoji="0" 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Anwendungssoftware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Projektleitung und </a:t>
                      </a:r>
                      <a:b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kumimoji="0" lang="de-DE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durchführung</a:t>
                      </a:r>
                      <a:endParaRPr kumimoji="0" lang="de-DE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Endanwenderdokumentation</a:t>
                      </a: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4860925" algn="l"/>
                        </a:tabLst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Endanwenderschulung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691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E3CF8F9-8F5F-4DA5-B085-04A443A2CB71}" type="slidenum">
              <a:rPr lang="de-DE"/>
              <a:pPr defTabSz="762000"/>
              <a:t>213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691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ITIL-Prozess der Störungsbeseitigung (vgl. Olbricht, 2008, S. 33 (vereinfacht)</a:t>
            </a:r>
          </a:p>
        </p:txBody>
      </p:sp>
      <p:sp>
        <p:nvSpPr>
          <p:cNvPr id="166917" name="Oval 6"/>
          <p:cNvSpPr>
            <a:spLocks noChangeArrowheads="1"/>
          </p:cNvSpPr>
          <p:nvPr/>
        </p:nvSpPr>
        <p:spPr bwMode="auto">
          <a:xfrm>
            <a:off x="647700" y="1773238"/>
            <a:ext cx="1620838" cy="287337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200">
                <a:latin typeface="Arial" pitchFamily="34" charset="0"/>
              </a:rPr>
              <a:t>Incident (Störung)</a:t>
            </a:r>
          </a:p>
        </p:txBody>
      </p:sp>
      <p:sp>
        <p:nvSpPr>
          <p:cNvPr id="166918" name="AutoShape 7"/>
          <p:cNvSpPr>
            <a:spLocks noChangeArrowheads="1"/>
          </p:cNvSpPr>
          <p:nvPr/>
        </p:nvSpPr>
        <p:spPr bwMode="auto">
          <a:xfrm>
            <a:off x="863600" y="3070225"/>
            <a:ext cx="1225550" cy="503238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200" b="0">
                <a:latin typeface="Arial" pitchFamily="34" charset="0"/>
              </a:rPr>
              <a:t>Problem-</a:t>
            </a:r>
            <a:br>
              <a:rPr lang="de-DE" sz="1200" b="0">
                <a:latin typeface="Arial" pitchFamily="34" charset="0"/>
              </a:rPr>
            </a:br>
            <a:r>
              <a:rPr lang="de-DE" sz="1200" b="0">
                <a:latin typeface="Arial" pitchFamily="34" charset="0"/>
              </a:rPr>
              <a:t>lösungsversuch</a:t>
            </a:r>
          </a:p>
        </p:txBody>
      </p:sp>
      <p:sp>
        <p:nvSpPr>
          <p:cNvPr id="166919" name="AutoShape 8"/>
          <p:cNvSpPr>
            <a:spLocks noChangeArrowheads="1"/>
          </p:cNvSpPr>
          <p:nvPr/>
        </p:nvSpPr>
        <p:spPr bwMode="auto">
          <a:xfrm>
            <a:off x="1114425" y="4078288"/>
            <a:ext cx="720725" cy="719137"/>
          </a:xfrm>
          <a:prstGeom prst="diamond">
            <a:avLst/>
          </a:prstGeom>
          <a:noFill/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000" b="0">
                <a:latin typeface="Arial" pitchFamily="34" charset="0"/>
              </a:rPr>
              <a:t>Lösung?</a:t>
            </a:r>
          </a:p>
        </p:txBody>
      </p:sp>
      <p:sp>
        <p:nvSpPr>
          <p:cNvPr id="166920" name="AutoShape 9"/>
          <p:cNvSpPr>
            <a:spLocks noChangeArrowheads="1"/>
          </p:cNvSpPr>
          <p:nvPr/>
        </p:nvSpPr>
        <p:spPr bwMode="auto">
          <a:xfrm>
            <a:off x="539750" y="5373688"/>
            <a:ext cx="7991475" cy="503237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200" b="0">
                <a:latin typeface="Arial" pitchFamily="34" charset="0"/>
              </a:rPr>
              <a:t>Lösung umsetzen</a:t>
            </a:r>
          </a:p>
        </p:txBody>
      </p:sp>
      <p:cxnSp>
        <p:nvCxnSpPr>
          <p:cNvPr id="166921" name="AutoShape 10"/>
          <p:cNvCxnSpPr>
            <a:cxnSpLocks noChangeShapeType="1"/>
            <a:stCxn id="166917" idx="4"/>
            <a:endCxn id="166918" idx="0"/>
          </p:cNvCxnSpPr>
          <p:nvPr/>
        </p:nvCxnSpPr>
        <p:spPr bwMode="auto">
          <a:xfrm>
            <a:off x="1458913" y="2060575"/>
            <a:ext cx="17462" cy="10096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</p:spPr>
      </p:cxnSp>
      <p:cxnSp>
        <p:nvCxnSpPr>
          <p:cNvPr id="166922" name="AutoShape 11"/>
          <p:cNvCxnSpPr>
            <a:cxnSpLocks noChangeShapeType="1"/>
            <a:stCxn id="166918" idx="2"/>
            <a:endCxn id="166919" idx="0"/>
          </p:cNvCxnSpPr>
          <p:nvPr/>
        </p:nvCxnSpPr>
        <p:spPr bwMode="auto">
          <a:xfrm flipH="1">
            <a:off x="1474788" y="3573463"/>
            <a:ext cx="1587" cy="5048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</p:spPr>
      </p:cxnSp>
      <p:sp>
        <p:nvSpPr>
          <p:cNvPr id="166923" name="AutoShape 12"/>
          <p:cNvSpPr>
            <a:spLocks noChangeArrowheads="1"/>
          </p:cNvSpPr>
          <p:nvPr/>
        </p:nvSpPr>
        <p:spPr bwMode="auto">
          <a:xfrm>
            <a:off x="2770188" y="3068638"/>
            <a:ext cx="1225550" cy="503237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200" b="0">
                <a:latin typeface="Arial" pitchFamily="34" charset="0"/>
              </a:rPr>
              <a:t>Problem-</a:t>
            </a:r>
            <a:br>
              <a:rPr lang="de-DE" sz="1200" b="0">
                <a:latin typeface="Arial" pitchFamily="34" charset="0"/>
              </a:rPr>
            </a:br>
            <a:r>
              <a:rPr lang="de-DE" sz="1200" b="0">
                <a:latin typeface="Arial" pitchFamily="34" charset="0"/>
              </a:rPr>
              <a:t>lösungsversuch</a:t>
            </a:r>
          </a:p>
        </p:txBody>
      </p:sp>
      <p:sp>
        <p:nvSpPr>
          <p:cNvPr id="166924" name="AutoShape 13"/>
          <p:cNvSpPr>
            <a:spLocks noChangeArrowheads="1"/>
          </p:cNvSpPr>
          <p:nvPr/>
        </p:nvSpPr>
        <p:spPr bwMode="auto">
          <a:xfrm>
            <a:off x="3021013" y="4076700"/>
            <a:ext cx="720725" cy="719138"/>
          </a:xfrm>
          <a:prstGeom prst="diamond">
            <a:avLst/>
          </a:prstGeom>
          <a:noFill/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000" b="0">
                <a:latin typeface="Arial" pitchFamily="34" charset="0"/>
              </a:rPr>
              <a:t>Lösung?</a:t>
            </a:r>
          </a:p>
        </p:txBody>
      </p:sp>
      <p:cxnSp>
        <p:nvCxnSpPr>
          <p:cNvPr id="166925" name="AutoShape 14"/>
          <p:cNvCxnSpPr>
            <a:cxnSpLocks noChangeShapeType="1"/>
            <a:stCxn id="166923" idx="2"/>
            <a:endCxn id="166924" idx="0"/>
          </p:cNvCxnSpPr>
          <p:nvPr/>
        </p:nvCxnSpPr>
        <p:spPr bwMode="auto">
          <a:xfrm flipH="1">
            <a:off x="3381375" y="3571875"/>
            <a:ext cx="1588" cy="5048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</p:spPr>
      </p:cxnSp>
      <p:sp>
        <p:nvSpPr>
          <p:cNvPr id="166926" name="AutoShape 15"/>
          <p:cNvSpPr>
            <a:spLocks noChangeArrowheads="1"/>
          </p:cNvSpPr>
          <p:nvPr/>
        </p:nvSpPr>
        <p:spPr bwMode="auto">
          <a:xfrm>
            <a:off x="4714875" y="3068638"/>
            <a:ext cx="1225550" cy="503237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200" b="0">
                <a:latin typeface="Arial" pitchFamily="34" charset="0"/>
              </a:rPr>
              <a:t>Problem-</a:t>
            </a:r>
            <a:br>
              <a:rPr lang="de-DE" sz="1200" b="0">
                <a:latin typeface="Arial" pitchFamily="34" charset="0"/>
              </a:rPr>
            </a:br>
            <a:r>
              <a:rPr lang="de-DE" sz="1200" b="0">
                <a:latin typeface="Arial" pitchFamily="34" charset="0"/>
              </a:rPr>
              <a:t>lösungsversuch</a:t>
            </a:r>
          </a:p>
        </p:txBody>
      </p:sp>
      <p:sp>
        <p:nvSpPr>
          <p:cNvPr id="166927" name="AutoShape 16"/>
          <p:cNvSpPr>
            <a:spLocks noChangeArrowheads="1"/>
          </p:cNvSpPr>
          <p:nvPr/>
        </p:nvSpPr>
        <p:spPr bwMode="auto">
          <a:xfrm>
            <a:off x="4965700" y="4076700"/>
            <a:ext cx="720725" cy="719138"/>
          </a:xfrm>
          <a:prstGeom prst="diamond">
            <a:avLst/>
          </a:prstGeom>
          <a:noFill/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000" b="0">
                <a:latin typeface="Arial" pitchFamily="34" charset="0"/>
              </a:rPr>
              <a:t>Lösung?</a:t>
            </a:r>
          </a:p>
        </p:txBody>
      </p:sp>
      <p:cxnSp>
        <p:nvCxnSpPr>
          <p:cNvPr id="166928" name="AutoShape 17"/>
          <p:cNvCxnSpPr>
            <a:cxnSpLocks noChangeShapeType="1"/>
            <a:stCxn id="166926" idx="2"/>
            <a:endCxn id="166927" idx="0"/>
          </p:cNvCxnSpPr>
          <p:nvPr/>
        </p:nvCxnSpPr>
        <p:spPr bwMode="auto">
          <a:xfrm flipH="1">
            <a:off x="5326063" y="3571875"/>
            <a:ext cx="1587" cy="5048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</p:spPr>
      </p:cxnSp>
      <p:cxnSp>
        <p:nvCxnSpPr>
          <p:cNvPr id="166929" name="AutoShape 18"/>
          <p:cNvCxnSpPr>
            <a:cxnSpLocks noChangeShapeType="1"/>
            <a:stCxn id="166919" idx="3"/>
            <a:endCxn id="166923" idx="1"/>
          </p:cNvCxnSpPr>
          <p:nvPr/>
        </p:nvCxnSpPr>
        <p:spPr bwMode="auto">
          <a:xfrm flipV="1">
            <a:off x="1835150" y="3321050"/>
            <a:ext cx="935038" cy="1117600"/>
          </a:xfrm>
          <a:prstGeom prst="bentConnector3">
            <a:avLst>
              <a:gd name="adj1" fmla="val 49917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cxnSp>
        <p:nvCxnSpPr>
          <p:cNvPr id="166930" name="AutoShape 19"/>
          <p:cNvCxnSpPr>
            <a:cxnSpLocks noChangeShapeType="1"/>
            <a:stCxn id="166924" idx="3"/>
            <a:endCxn id="166926" idx="1"/>
          </p:cNvCxnSpPr>
          <p:nvPr/>
        </p:nvCxnSpPr>
        <p:spPr bwMode="auto">
          <a:xfrm flipV="1">
            <a:off x="3741738" y="3321050"/>
            <a:ext cx="973137" cy="1116013"/>
          </a:xfrm>
          <a:prstGeom prst="bentConnector3">
            <a:avLst>
              <a:gd name="adj1" fmla="val 49917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sp>
        <p:nvSpPr>
          <p:cNvPr id="572436" name="Oval 20"/>
          <p:cNvSpPr>
            <a:spLocks noChangeArrowheads="1"/>
          </p:cNvSpPr>
          <p:nvPr/>
        </p:nvSpPr>
        <p:spPr bwMode="auto">
          <a:xfrm>
            <a:off x="7235825" y="3284538"/>
            <a:ext cx="503238" cy="2889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de-DE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…</a:t>
            </a:r>
          </a:p>
        </p:txBody>
      </p:sp>
      <p:cxnSp>
        <p:nvCxnSpPr>
          <p:cNvPr id="166932" name="AutoShape 21"/>
          <p:cNvCxnSpPr>
            <a:cxnSpLocks noChangeShapeType="1"/>
            <a:stCxn id="166927" idx="3"/>
            <a:endCxn id="572436" idx="2"/>
          </p:cNvCxnSpPr>
          <p:nvPr/>
        </p:nvCxnSpPr>
        <p:spPr bwMode="auto">
          <a:xfrm flipV="1">
            <a:off x="5686425" y="3429000"/>
            <a:ext cx="1549400" cy="1008063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cxnSp>
        <p:nvCxnSpPr>
          <p:cNvPr id="166933" name="AutoShape 22"/>
          <p:cNvCxnSpPr>
            <a:cxnSpLocks noChangeShapeType="1"/>
            <a:stCxn id="166919" idx="2"/>
            <a:endCxn id="166920" idx="0"/>
          </p:cNvCxnSpPr>
          <p:nvPr/>
        </p:nvCxnSpPr>
        <p:spPr bwMode="auto">
          <a:xfrm rot="16200000" flipH="1">
            <a:off x="2717006" y="3555207"/>
            <a:ext cx="576263" cy="3060700"/>
          </a:xfrm>
          <a:prstGeom prst="bentConnector3">
            <a:avLst>
              <a:gd name="adj1" fmla="val 49861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cxnSp>
        <p:nvCxnSpPr>
          <p:cNvPr id="166934" name="AutoShape 23"/>
          <p:cNvCxnSpPr>
            <a:cxnSpLocks noChangeShapeType="1"/>
            <a:stCxn id="166924" idx="2"/>
            <a:endCxn id="166920" idx="0"/>
          </p:cNvCxnSpPr>
          <p:nvPr/>
        </p:nvCxnSpPr>
        <p:spPr bwMode="auto">
          <a:xfrm rot="16200000" flipH="1">
            <a:off x="3669507" y="4507706"/>
            <a:ext cx="577850" cy="1154113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cxnSp>
        <p:nvCxnSpPr>
          <p:cNvPr id="166935" name="AutoShape 24"/>
          <p:cNvCxnSpPr>
            <a:cxnSpLocks noChangeShapeType="1"/>
            <a:stCxn id="166927" idx="2"/>
            <a:endCxn id="166920" idx="0"/>
          </p:cNvCxnSpPr>
          <p:nvPr/>
        </p:nvCxnSpPr>
        <p:spPr bwMode="auto">
          <a:xfrm rot="5400000">
            <a:off x="4641851" y="4689475"/>
            <a:ext cx="577850" cy="79057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sp>
        <p:nvSpPr>
          <p:cNvPr id="166936" name="Text Box 25"/>
          <p:cNvSpPr txBox="1">
            <a:spLocks noChangeArrowheads="1"/>
          </p:cNvSpPr>
          <p:nvPr/>
        </p:nvSpPr>
        <p:spPr bwMode="auto">
          <a:xfrm>
            <a:off x="755650" y="2511425"/>
            <a:ext cx="1463675" cy="274638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1st Level Support</a:t>
            </a:r>
          </a:p>
        </p:txBody>
      </p:sp>
      <p:sp>
        <p:nvSpPr>
          <p:cNvPr id="166937" name="Text Box 26"/>
          <p:cNvSpPr txBox="1">
            <a:spLocks noChangeArrowheads="1"/>
          </p:cNvSpPr>
          <p:nvPr/>
        </p:nvSpPr>
        <p:spPr bwMode="auto">
          <a:xfrm>
            <a:off x="4643438" y="2560638"/>
            <a:ext cx="1463675" cy="274637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1st Level Support</a:t>
            </a:r>
          </a:p>
        </p:txBody>
      </p:sp>
      <p:sp>
        <p:nvSpPr>
          <p:cNvPr id="166938" name="Text Box 27"/>
          <p:cNvSpPr txBox="1">
            <a:spLocks noChangeArrowheads="1"/>
          </p:cNvSpPr>
          <p:nvPr/>
        </p:nvSpPr>
        <p:spPr bwMode="auto">
          <a:xfrm>
            <a:off x="2698750" y="2560638"/>
            <a:ext cx="1463675" cy="274637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1st Level Support</a:t>
            </a:r>
          </a:p>
        </p:txBody>
      </p:sp>
      <p:sp>
        <p:nvSpPr>
          <p:cNvPr id="166939" name="Text Box 28"/>
          <p:cNvSpPr txBox="1">
            <a:spLocks noChangeArrowheads="1"/>
          </p:cNvSpPr>
          <p:nvPr/>
        </p:nvSpPr>
        <p:spPr bwMode="auto">
          <a:xfrm>
            <a:off x="6804025" y="2560638"/>
            <a:ext cx="1338263" cy="274637"/>
          </a:xfrm>
          <a:prstGeom prst="rect">
            <a:avLst/>
          </a:prstGeom>
          <a:solidFill>
            <a:srgbClr val="DDDDDD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latin typeface="Arial" pitchFamily="34" charset="0"/>
              </a:rPr>
              <a:t>n Level Support</a:t>
            </a:r>
          </a:p>
        </p:txBody>
      </p:sp>
      <p:sp>
        <p:nvSpPr>
          <p:cNvPr id="166940" name="Rectangle 29"/>
          <p:cNvSpPr>
            <a:spLocks noChangeArrowheads="1"/>
          </p:cNvSpPr>
          <p:nvPr/>
        </p:nvSpPr>
        <p:spPr bwMode="auto">
          <a:xfrm>
            <a:off x="539750" y="2349500"/>
            <a:ext cx="1943100" cy="2879725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66941" name="Rectangle 30"/>
          <p:cNvSpPr>
            <a:spLocks noChangeArrowheads="1"/>
          </p:cNvSpPr>
          <p:nvPr/>
        </p:nvSpPr>
        <p:spPr bwMode="auto">
          <a:xfrm>
            <a:off x="2555875" y="2349500"/>
            <a:ext cx="1943100" cy="2879725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66942" name="Rectangle 31"/>
          <p:cNvSpPr>
            <a:spLocks noChangeArrowheads="1"/>
          </p:cNvSpPr>
          <p:nvPr/>
        </p:nvSpPr>
        <p:spPr bwMode="auto">
          <a:xfrm>
            <a:off x="4572000" y="2349500"/>
            <a:ext cx="1943100" cy="2879725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66943" name="Rectangle 32"/>
          <p:cNvSpPr>
            <a:spLocks noChangeArrowheads="1"/>
          </p:cNvSpPr>
          <p:nvPr/>
        </p:nvSpPr>
        <p:spPr bwMode="auto">
          <a:xfrm>
            <a:off x="6588125" y="2349500"/>
            <a:ext cx="1943100" cy="2879725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66944" name="Oval 33"/>
          <p:cNvSpPr>
            <a:spLocks noChangeArrowheads="1"/>
          </p:cNvSpPr>
          <p:nvPr/>
        </p:nvSpPr>
        <p:spPr bwMode="auto">
          <a:xfrm>
            <a:off x="3927475" y="6021388"/>
            <a:ext cx="1223963" cy="2889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200">
                <a:latin typeface="Arial" pitchFamily="34" charset="0"/>
              </a:rPr>
              <a:t>Ende</a:t>
            </a:r>
          </a:p>
        </p:txBody>
      </p:sp>
      <p:cxnSp>
        <p:nvCxnSpPr>
          <p:cNvPr id="166945" name="AutoShape 34"/>
          <p:cNvCxnSpPr>
            <a:cxnSpLocks noChangeShapeType="1"/>
            <a:stCxn id="166920" idx="2"/>
            <a:endCxn id="166944" idx="0"/>
          </p:cNvCxnSpPr>
          <p:nvPr/>
        </p:nvCxnSpPr>
        <p:spPr bwMode="auto">
          <a:xfrm rot="16200000" flipH="1">
            <a:off x="4465637" y="5946776"/>
            <a:ext cx="144463" cy="4762"/>
          </a:xfrm>
          <a:prstGeom prst="bentConnector3">
            <a:avLst>
              <a:gd name="adj1" fmla="val 49449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triangle" w="sm" len="sm"/>
          </a:ln>
        </p:spPr>
      </p:cxnSp>
      <p:sp>
        <p:nvSpPr>
          <p:cNvPr id="572451" name="Text Box 35"/>
          <p:cNvSpPr txBox="1">
            <a:spLocks noChangeArrowheads="1"/>
          </p:cNvSpPr>
          <p:nvPr/>
        </p:nvSpPr>
        <p:spPr bwMode="auto">
          <a:xfrm>
            <a:off x="1225550" y="4772025"/>
            <a:ext cx="28257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000" b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ja</a:t>
            </a:r>
          </a:p>
        </p:txBody>
      </p:sp>
      <p:sp>
        <p:nvSpPr>
          <p:cNvPr id="572452" name="Text Box 36"/>
          <p:cNvSpPr txBox="1">
            <a:spLocks noChangeArrowheads="1"/>
          </p:cNvSpPr>
          <p:nvPr/>
        </p:nvSpPr>
        <p:spPr bwMode="auto">
          <a:xfrm>
            <a:off x="3135313" y="4772025"/>
            <a:ext cx="28257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000" b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ja</a:t>
            </a:r>
          </a:p>
        </p:txBody>
      </p:sp>
      <p:sp>
        <p:nvSpPr>
          <p:cNvPr id="572453" name="Text Box 37"/>
          <p:cNvSpPr txBox="1">
            <a:spLocks noChangeArrowheads="1"/>
          </p:cNvSpPr>
          <p:nvPr/>
        </p:nvSpPr>
        <p:spPr bwMode="auto">
          <a:xfrm>
            <a:off x="5080000" y="4772025"/>
            <a:ext cx="28257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000" b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ja</a:t>
            </a:r>
          </a:p>
        </p:txBody>
      </p:sp>
      <p:sp>
        <p:nvSpPr>
          <p:cNvPr id="572454" name="Text Box 38"/>
          <p:cNvSpPr txBox="1">
            <a:spLocks noChangeArrowheads="1"/>
          </p:cNvSpPr>
          <p:nvPr/>
        </p:nvSpPr>
        <p:spPr bwMode="auto">
          <a:xfrm>
            <a:off x="1885950" y="4203700"/>
            <a:ext cx="42227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000" b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nein</a:t>
            </a:r>
          </a:p>
        </p:txBody>
      </p:sp>
      <p:sp>
        <p:nvSpPr>
          <p:cNvPr id="572455" name="Text Box 39"/>
          <p:cNvSpPr txBox="1">
            <a:spLocks noChangeArrowheads="1"/>
          </p:cNvSpPr>
          <p:nvPr/>
        </p:nvSpPr>
        <p:spPr bwMode="auto">
          <a:xfrm>
            <a:off x="3795713" y="4216400"/>
            <a:ext cx="42227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000" b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nein</a:t>
            </a:r>
          </a:p>
        </p:txBody>
      </p:sp>
      <p:sp>
        <p:nvSpPr>
          <p:cNvPr id="572456" name="Text Box 40"/>
          <p:cNvSpPr txBox="1">
            <a:spLocks noChangeArrowheads="1"/>
          </p:cNvSpPr>
          <p:nvPr/>
        </p:nvSpPr>
        <p:spPr bwMode="auto">
          <a:xfrm>
            <a:off x="5884863" y="4216400"/>
            <a:ext cx="42227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000" b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nein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793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BF1D48C-8D8A-4FC8-93EA-C11AB5D890E7}" type="slidenum">
              <a:rPr lang="de-DE"/>
              <a:pPr defTabSz="762000"/>
              <a:t>214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794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ITIL-Komponenten (itSMF, 2002, S. 34)</a:t>
            </a:r>
          </a:p>
        </p:txBody>
      </p:sp>
      <p:pic>
        <p:nvPicPr>
          <p:cNvPr id="16794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16100" y="2111375"/>
            <a:ext cx="5510213" cy="35671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896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A1C05A2-19ED-44F1-A336-A10F4D7E21CF}" type="slidenum">
              <a:rPr lang="de-DE"/>
              <a:pPr defTabSz="762000"/>
              <a:t>215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89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000" smtClean="0"/>
              <a:t>ITIL-Einsatz nach Unternehmensgröße in Mitarbeitern (Hadjicharalambous et al. 2004)</a:t>
            </a:r>
          </a:p>
        </p:txBody>
      </p:sp>
      <p:pic>
        <p:nvPicPr>
          <p:cNvPr id="16896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0303"/>
          <a:stretch>
            <a:fillRect/>
          </a:stretch>
        </p:blipFill>
        <p:spPr>
          <a:xfrm>
            <a:off x="588963" y="2573338"/>
            <a:ext cx="7966075" cy="26431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smtClean="0"/>
              <a:t>IT-Asset-Management (Begriff) </a:t>
            </a: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sp>
        <p:nvSpPr>
          <p:cNvPr id="406535" name="Rectangle 7"/>
          <p:cNvSpPr>
            <a:spLocks noChangeArrowheads="1"/>
          </p:cNvSpPr>
          <p:nvPr/>
        </p:nvSpPr>
        <p:spPr bwMode="auto">
          <a:xfrm>
            <a:off x="3492500" y="2205038"/>
            <a:ext cx="1871663" cy="64770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600">
                <a:latin typeface="Arial" charset="0"/>
              </a:rPr>
              <a:t>IT-Vermögens-</a:t>
            </a:r>
            <a:br>
              <a:rPr lang="de-DE" sz="1600">
                <a:latin typeface="Arial" charset="0"/>
              </a:rPr>
            </a:br>
            <a:r>
              <a:rPr lang="de-DE" sz="1600">
                <a:latin typeface="Arial" charset="0"/>
              </a:rPr>
              <a:t>gegenstände</a:t>
            </a:r>
          </a:p>
        </p:txBody>
      </p:sp>
      <p:sp>
        <p:nvSpPr>
          <p:cNvPr id="406536" name="Rectangle 8"/>
          <p:cNvSpPr>
            <a:spLocks noChangeArrowheads="1"/>
          </p:cNvSpPr>
          <p:nvPr/>
        </p:nvSpPr>
        <p:spPr bwMode="auto">
          <a:xfrm>
            <a:off x="3492500" y="3286125"/>
            <a:ext cx="1871663" cy="64770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600">
                <a:latin typeface="Arial" charset="0"/>
              </a:rPr>
              <a:t>Software</a:t>
            </a:r>
          </a:p>
        </p:txBody>
      </p:sp>
      <p:sp>
        <p:nvSpPr>
          <p:cNvPr id="406537" name="Rectangle 9"/>
          <p:cNvSpPr>
            <a:spLocks noChangeArrowheads="1"/>
          </p:cNvSpPr>
          <p:nvPr/>
        </p:nvSpPr>
        <p:spPr bwMode="auto">
          <a:xfrm>
            <a:off x="5724525" y="3286125"/>
            <a:ext cx="1871663" cy="64770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600">
                <a:latin typeface="Arial" charset="0"/>
              </a:rPr>
              <a:t>IT-Know-how</a:t>
            </a:r>
          </a:p>
        </p:txBody>
      </p:sp>
      <p:sp>
        <p:nvSpPr>
          <p:cNvPr id="406538" name="Rectangle 10"/>
          <p:cNvSpPr>
            <a:spLocks noChangeArrowheads="1"/>
          </p:cNvSpPr>
          <p:nvPr/>
        </p:nvSpPr>
        <p:spPr bwMode="auto">
          <a:xfrm>
            <a:off x="1331913" y="3286125"/>
            <a:ext cx="1871662" cy="64770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600">
                <a:latin typeface="Arial" charset="0"/>
              </a:rPr>
              <a:t>Hardware</a:t>
            </a:r>
          </a:p>
        </p:txBody>
      </p:sp>
      <p:sp>
        <p:nvSpPr>
          <p:cNvPr id="406539" name="Rectangle 11"/>
          <p:cNvSpPr>
            <a:spLocks noChangeArrowheads="1"/>
          </p:cNvSpPr>
          <p:nvPr/>
        </p:nvSpPr>
        <p:spPr bwMode="auto">
          <a:xfrm>
            <a:off x="1289050" y="4076700"/>
            <a:ext cx="1511300" cy="12969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Rechner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Bildschirme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Zubehör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Netzwerk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…</a:t>
            </a:r>
          </a:p>
        </p:txBody>
      </p:sp>
      <p:sp>
        <p:nvSpPr>
          <p:cNvPr id="406540" name="Rectangle 12"/>
          <p:cNvSpPr>
            <a:spLocks noChangeArrowheads="1"/>
          </p:cNvSpPr>
          <p:nvPr/>
        </p:nvSpPr>
        <p:spPr bwMode="auto">
          <a:xfrm>
            <a:off x="3492500" y="4076700"/>
            <a:ext cx="1511300" cy="12969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Standardsoftware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Individualsoftware</a:t>
            </a:r>
          </a:p>
          <a:p>
            <a:pPr marL="179388" lvl="1">
              <a:buFontTx/>
              <a:buChar char="•"/>
            </a:pPr>
            <a:r>
              <a:rPr lang="de-DE" sz="1200">
                <a:latin typeface="Arial" charset="0"/>
              </a:rPr>
              <a:t>selbst erstellt</a:t>
            </a:r>
          </a:p>
          <a:p>
            <a:pPr marL="179388" lvl="1">
              <a:buFontTx/>
              <a:buChar char="•"/>
            </a:pPr>
            <a:r>
              <a:rPr lang="de-DE" sz="1200">
                <a:latin typeface="Arial" charset="0"/>
              </a:rPr>
              <a:t>durch Dritte erstellt</a:t>
            </a:r>
          </a:p>
          <a:p>
            <a:pPr>
              <a:buFontTx/>
              <a:buChar char="•"/>
            </a:pPr>
            <a:endParaRPr lang="de-DE" sz="1200">
              <a:latin typeface="Arial" charset="0"/>
            </a:endParaRP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Neusoftware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Gebrauchtsoftware</a:t>
            </a:r>
          </a:p>
        </p:txBody>
      </p:sp>
      <p:sp>
        <p:nvSpPr>
          <p:cNvPr id="406541" name="Rectangle 13"/>
          <p:cNvSpPr>
            <a:spLocks noChangeArrowheads="1"/>
          </p:cNvSpPr>
          <p:nvPr/>
        </p:nvSpPr>
        <p:spPr bwMode="auto">
          <a:xfrm>
            <a:off x="5724525" y="4076700"/>
            <a:ext cx="1511300" cy="12969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Methodenkompetenz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Programmiererfahrung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Projekterfahrung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Softwarekenntnisse</a:t>
            </a:r>
          </a:p>
          <a:p>
            <a:pPr>
              <a:buFontTx/>
              <a:buChar char="•"/>
            </a:pPr>
            <a:r>
              <a:rPr lang="de-DE" sz="1200">
                <a:latin typeface="Arial" charset="0"/>
              </a:rPr>
              <a:t>…</a:t>
            </a:r>
          </a:p>
        </p:txBody>
      </p:sp>
      <p:cxnSp>
        <p:nvCxnSpPr>
          <p:cNvPr id="406544" name="AutoShape 16"/>
          <p:cNvCxnSpPr>
            <a:cxnSpLocks noChangeShapeType="1"/>
            <a:stCxn id="406535" idx="2"/>
            <a:endCxn id="406538" idx="0"/>
          </p:cNvCxnSpPr>
          <p:nvPr/>
        </p:nvCxnSpPr>
        <p:spPr bwMode="auto">
          <a:xfrm rot="5400000">
            <a:off x="3132138" y="1989138"/>
            <a:ext cx="433387" cy="2160587"/>
          </a:xfrm>
          <a:prstGeom prst="bentConnector3">
            <a:avLst>
              <a:gd name="adj1" fmla="val 49815"/>
            </a:avLst>
          </a:prstGeom>
          <a:noFill/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cxnSp>
        <p:nvCxnSpPr>
          <p:cNvPr id="406545" name="AutoShape 17"/>
          <p:cNvCxnSpPr>
            <a:cxnSpLocks noChangeShapeType="1"/>
            <a:stCxn id="406535" idx="2"/>
            <a:endCxn id="406536" idx="0"/>
          </p:cNvCxnSpPr>
          <p:nvPr/>
        </p:nvCxnSpPr>
        <p:spPr bwMode="auto">
          <a:xfrm rot="5400000">
            <a:off x="4212431" y="3069432"/>
            <a:ext cx="433387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</p:cxnSp>
      <p:cxnSp>
        <p:nvCxnSpPr>
          <p:cNvPr id="406547" name="AutoShape 19"/>
          <p:cNvCxnSpPr>
            <a:cxnSpLocks noChangeShapeType="1"/>
            <a:stCxn id="406535" idx="2"/>
            <a:endCxn id="406537" idx="0"/>
          </p:cNvCxnSpPr>
          <p:nvPr/>
        </p:nvCxnSpPr>
        <p:spPr bwMode="auto">
          <a:xfrm rot="16200000" flipH="1">
            <a:off x="5328444" y="1953419"/>
            <a:ext cx="433387" cy="2232025"/>
          </a:xfrm>
          <a:prstGeom prst="bentConnector3">
            <a:avLst>
              <a:gd name="adj1" fmla="val 49815"/>
            </a:avLst>
          </a:prstGeom>
          <a:noFill/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</p:cxn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1158875" y="3213100"/>
            <a:ext cx="4392613" cy="2860675"/>
            <a:chOff x="730" y="2024"/>
            <a:chExt cx="2767" cy="1802"/>
          </a:xfrm>
        </p:grpSpPr>
        <p:sp>
          <p:nvSpPr>
            <p:cNvPr id="406548" name="Rectangle 20"/>
            <p:cNvSpPr>
              <a:spLocks noChangeArrowheads="1"/>
            </p:cNvSpPr>
            <p:nvPr/>
          </p:nvSpPr>
          <p:spPr bwMode="auto">
            <a:xfrm>
              <a:off x="730" y="2024"/>
              <a:ext cx="2767" cy="158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6549" name="Text Box 21"/>
            <p:cNvSpPr txBox="1">
              <a:spLocks noChangeArrowheads="1"/>
            </p:cNvSpPr>
            <p:nvPr/>
          </p:nvSpPr>
          <p:spPr bwMode="auto">
            <a:xfrm>
              <a:off x="1546" y="3530"/>
              <a:ext cx="1134" cy="2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r>
                <a:rPr lang="de-DE" sz="1200">
                  <a:latin typeface="Arial" charset="0"/>
                </a:rPr>
                <a:t>IT-Asset-Management </a:t>
              </a:r>
            </a:p>
            <a:p>
              <a:r>
                <a:rPr lang="de-DE" sz="1200">
                  <a:latin typeface="Arial" charset="0"/>
                </a:rPr>
                <a:t>i. e. S.</a:t>
              </a:r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5551488" y="3213100"/>
            <a:ext cx="2260600" cy="2840038"/>
            <a:chOff x="3497" y="2024"/>
            <a:chExt cx="1424" cy="1789"/>
          </a:xfrm>
        </p:grpSpPr>
        <p:sp>
          <p:nvSpPr>
            <p:cNvPr id="406550" name="Rectangle 22"/>
            <p:cNvSpPr>
              <a:spLocks noChangeArrowheads="1"/>
            </p:cNvSpPr>
            <p:nvPr/>
          </p:nvSpPr>
          <p:spPr bwMode="auto">
            <a:xfrm>
              <a:off x="3497" y="2024"/>
              <a:ext cx="1424" cy="158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lgDashDot"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6551" name="Text Box 23"/>
            <p:cNvSpPr txBox="1">
              <a:spLocks noChangeArrowheads="1"/>
            </p:cNvSpPr>
            <p:nvPr/>
          </p:nvSpPr>
          <p:spPr bwMode="auto">
            <a:xfrm>
              <a:off x="3610" y="3517"/>
              <a:ext cx="1197" cy="2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r>
                <a:rPr lang="de-DE" sz="1200">
                  <a:latin typeface="Arial" charset="0"/>
                </a:rPr>
                <a:t>IT-Asset-Management</a:t>
              </a:r>
            </a:p>
            <a:p>
              <a:r>
                <a:rPr lang="de-DE" sz="1200">
                  <a:latin typeface="Arial" charset="0"/>
                </a:rPr>
                <a:t>i. w. S.</a:t>
              </a:r>
            </a:p>
          </p:txBody>
        </p:sp>
      </p:grpSp>
      <p:sp>
        <p:nvSpPr>
          <p:cNvPr id="21" name="Datumsplatzhalter 3"/>
          <p:cNvSpPr>
            <a:spLocks noGrp="1"/>
          </p:cNvSpPr>
          <p:nvPr>
            <p:ph type="dt" sz="quarter" idx="10"/>
          </p:nvPr>
        </p:nvSpPr>
        <p:spPr>
          <a:xfrm>
            <a:off x="914400" y="6381750"/>
            <a:ext cx="1898650" cy="457200"/>
          </a:xfrm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667250" y="6367463"/>
            <a:ext cx="2168525" cy="457200"/>
          </a:xfrm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A1C05A2-19ED-44F1-A336-A10F4D7E21CF}" type="slidenum">
              <a:rPr lang="de-DE"/>
              <a:pPr defTabSz="762000"/>
              <a:t>216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smtClean="0"/>
              <a:t>Nutzungsanalyse von Informationssystemen (</a:t>
            </a:r>
            <a:r>
              <a:rPr lang="de-DE" sz="2400" dirty="0" err="1" smtClean="0"/>
              <a:t>Kargl</a:t>
            </a:r>
            <a:r>
              <a:rPr lang="de-DE" sz="2400" dirty="0" smtClean="0"/>
              <a:t>/Kütz, 2007, S. 67, modifiziert)</a:t>
            </a:r>
            <a:endParaRPr lang="de-DE" sz="2400" dirty="0"/>
          </a:p>
        </p:txBody>
      </p:sp>
      <p:sp>
        <p:nvSpPr>
          <p:cNvPr id="450564" name="Rectangle 4"/>
          <p:cNvSpPr>
            <a:spLocks noChangeArrowheads="1"/>
          </p:cNvSpPr>
          <p:nvPr/>
        </p:nvSpPr>
        <p:spPr bwMode="auto">
          <a:xfrm>
            <a:off x="1979613" y="2205038"/>
            <a:ext cx="5400675" cy="3527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450565" name="Line 5"/>
          <p:cNvSpPr>
            <a:spLocks noChangeShapeType="1"/>
          </p:cNvSpPr>
          <p:nvPr/>
        </p:nvSpPr>
        <p:spPr bwMode="auto">
          <a:xfrm>
            <a:off x="4679950" y="2205038"/>
            <a:ext cx="0" cy="3527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50566" name="Line 6"/>
          <p:cNvSpPr>
            <a:spLocks noChangeShapeType="1"/>
          </p:cNvSpPr>
          <p:nvPr/>
        </p:nvSpPr>
        <p:spPr bwMode="auto">
          <a:xfrm>
            <a:off x="1979613" y="3940175"/>
            <a:ext cx="5400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450567" name="Text Box 7"/>
          <p:cNvSpPr txBox="1">
            <a:spLocks noChangeArrowheads="1"/>
          </p:cNvSpPr>
          <p:nvPr/>
        </p:nvSpPr>
        <p:spPr bwMode="auto">
          <a:xfrm>
            <a:off x="7092950" y="5754688"/>
            <a:ext cx="5492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de-DE" sz="1400">
                <a:solidFill>
                  <a:schemeClr val="tx1"/>
                </a:solidFill>
                <a:latin typeface="Times New Roman" pitchFamily="18" charset="0"/>
              </a:rPr>
              <a:t>hoch</a:t>
            </a:r>
          </a:p>
        </p:txBody>
      </p:sp>
      <p:sp>
        <p:nvSpPr>
          <p:cNvPr id="450568" name="Text Box 8"/>
          <p:cNvSpPr txBox="1">
            <a:spLocks noChangeArrowheads="1"/>
          </p:cNvSpPr>
          <p:nvPr/>
        </p:nvSpPr>
        <p:spPr bwMode="auto">
          <a:xfrm>
            <a:off x="1187450" y="5516563"/>
            <a:ext cx="727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de-DE" sz="1400">
                <a:solidFill>
                  <a:schemeClr val="tx1"/>
                </a:solidFill>
                <a:latin typeface="Times New Roman" pitchFamily="18" charset="0"/>
              </a:rPr>
              <a:t>niedrig</a:t>
            </a:r>
          </a:p>
        </p:txBody>
      </p:sp>
      <p:sp>
        <p:nvSpPr>
          <p:cNvPr id="450569" name="Text Box 9"/>
          <p:cNvSpPr txBox="1">
            <a:spLocks noChangeArrowheads="1"/>
          </p:cNvSpPr>
          <p:nvPr/>
        </p:nvSpPr>
        <p:spPr bwMode="auto">
          <a:xfrm>
            <a:off x="1365250" y="2060575"/>
            <a:ext cx="549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de-DE" sz="1400">
                <a:solidFill>
                  <a:schemeClr val="tx1"/>
                </a:solidFill>
                <a:latin typeface="Times New Roman" pitchFamily="18" charset="0"/>
              </a:rPr>
              <a:t>hoch</a:t>
            </a:r>
          </a:p>
        </p:txBody>
      </p:sp>
      <p:sp>
        <p:nvSpPr>
          <p:cNvPr id="450570" name="Text Box 10"/>
          <p:cNvSpPr txBox="1">
            <a:spLocks noChangeArrowheads="1"/>
          </p:cNvSpPr>
          <p:nvPr/>
        </p:nvSpPr>
        <p:spPr bwMode="auto">
          <a:xfrm>
            <a:off x="558800" y="3860800"/>
            <a:ext cx="1276350" cy="304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algn="ctr" eaLnBrk="1" hangingPunct="1"/>
            <a:r>
              <a:rPr lang="de-DE" sz="1400">
                <a:solidFill>
                  <a:schemeClr val="tx1"/>
                </a:solidFill>
                <a:latin typeface="Times New Roman" pitchFamily="18" charset="0"/>
              </a:rPr>
              <a:t>Funktionalität</a:t>
            </a:r>
          </a:p>
        </p:txBody>
      </p:sp>
      <p:sp>
        <p:nvSpPr>
          <p:cNvPr id="450571" name="Text Box 11"/>
          <p:cNvSpPr txBox="1">
            <a:spLocks noChangeArrowheads="1"/>
          </p:cNvSpPr>
          <p:nvPr/>
        </p:nvSpPr>
        <p:spPr bwMode="auto">
          <a:xfrm>
            <a:off x="2771775" y="5876925"/>
            <a:ext cx="3960813" cy="304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algn="ctr" eaLnBrk="1" hangingPunct="1"/>
            <a:r>
              <a:rPr lang="de-DE" sz="1400">
                <a:solidFill>
                  <a:schemeClr val="tx1"/>
                </a:solidFill>
                <a:latin typeface="Times New Roman" pitchFamily="18" charset="0"/>
              </a:rPr>
              <a:t>Betriebskosten</a:t>
            </a:r>
          </a:p>
        </p:txBody>
      </p:sp>
      <p:sp>
        <p:nvSpPr>
          <p:cNvPr id="450572" name="Text Box 12"/>
          <p:cNvSpPr txBox="1">
            <a:spLocks noChangeArrowheads="1"/>
          </p:cNvSpPr>
          <p:nvPr/>
        </p:nvSpPr>
        <p:spPr bwMode="auto">
          <a:xfrm>
            <a:off x="1612900" y="5754688"/>
            <a:ext cx="727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de-DE" sz="1400">
                <a:solidFill>
                  <a:schemeClr val="tx1"/>
                </a:solidFill>
                <a:latin typeface="Times New Roman" pitchFamily="18" charset="0"/>
              </a:rPr>
              <a:t>niedrig</a:t>
            </a:r>
          </a:p>
        </p:txBody>
      </p:sp>
      <p:sp>
        <p:nvSpPr>
          <p:cNvPr id="450573" name="Rectangle 13"/>
          <p:cNvSpPr>
            <a:spLocks noChangeArrowheads="1"/>
          </p:cNvSpPr>
          <p:nvPr/>
        </p:nvSpPr>
        <p:spPr bwMode="auto">
          <a:xfrm>
            <a:off x="555625" y="6561138"/>
            <a:ext cx="5397500" cy="228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L="571500" lvl="1">
              <a:lnSpc>
                <a:spcPct val="90000"/>
              </a:lnSpc>
              <a:spcBef>
                <a:spcPct val="30000"/>
              </a:spcBef>
              <a:buSzPct val="100000"/>
            </a:pPr>
            <a:r>
              <a:rPr lang="de-DE" sz="1000" b="0">
                <a:solidFill>
                  <a:schemeClr val="tx1"/>
                </a:solidFill>
              </a:rPr>
              <a:t>Quelle: Kargl, H.; Kütz, M.: IV-Controlling, 5. Aufl., München, 2007, S. 67, modifiziert</a:t>
            </a:r>
          </a:p>
        </p:txBody>
      </p:sp>
      <p:sp>
        <p:nvSpPr>
          <p:cNvPr id="450574" name="Text Box 14"/>
          <p:cNvSpPr txBox="1">
            <a:spLocks noChangeArrowheads="1"/>
          </p:cNvSpPr>
          <p:nvPr/>
        </p:nvSpPr>
        <p:spPr bwMode="auto">
          <a:xfrm>
            <a:off x="2627313" y="2974975"/>
            <a:ext cx="1354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de-DE" sz="1600">
                <a:solidFill>
                  <a:schemeClr val="tx1"/>
                </a:solidFill>
                <a:latin typeface="Times New Roman" pitchFamily="18" charset="0"/>
              </a:rPr>
              <a:t>„Best Assets“</a:t>
            </a:r>
            <a:endParaRPr lang="de-DE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50575" name="Text Box 15"/>
          <p:cNvSpPr txBox="1">
            <a:spLocks noChangeArrowheads="1"/>
          </p:cNvSpPr>
          <p:nvPr/>
        </p:nvSpPr>
        <p:spPr bwMode="auto">
          <a:xfrm>
            <a:off x="2627313" y="4510088"/>
            <a:ext cx="13874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de-DE" sz="1600">
                <a:solidFill>
                  <a:schemeClr val="tx1"/>
                </a:solidFill>
                <a:latin typeface="Times New Roman" pitchFamily="18" charset="0"/>
              </a:rPr>
              <a:t>Beibehaltung </a:t>
            </a:r>
          </a:p>
          <a:p>
            <a:pPr eaLnBrk="1" hangingPunct="1"/>
            <a:r>
              <a:rPr lang="de-DE" sz="1600">
                <a:solidFill>
                  <a:schemeClr val="tx1"/>
                </a:solidFill>
                <a:latin typeface="Times New Roman" pitchFamily="18" charset="0"/>
              </a:rPr>
              <a:t>prüfen</a:t>
            </a:r>
            <a:endParaRPr lang="de-DE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50576" name="Text Box 16"/>
          <p:cNvSpPr txBox="1">
            <a:spLocks noChangeArrowheads="1"/>
          </p:cNvSpPr>
          <p:nvPr/>
        </p:nvSpPr>
        <p:spPr bwMode="auto">
          <a:xfrm>
            <a:off x="5292725" y="2852738"/>
            <a:ext cx="16319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de-DE" sz="1600">
                <a:solidFill>
                  <a:schemeClr val="tx1"/>
                </a:solidFill>
                <a:latin typeface="Times New Roman" pitchFamily="18" charset="0"/>
              </a:rPr>
              <a:t>Kandidaten für</a:t>
            </a:r>
            <a:br>
              <a:rPr lang="de-DE" sz="160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600">
                <a:solidFill>
                  <a:schemeClr val="tx1"/>
                </a:solidFill>
                <a:latin typeface="Times New Roman" pitchFamily="18" charset="0"/>
              </a:rPr>
              <a:t>Rationalisierung</a:t>
            </a:r>
            <a:endParaRPr lang="de-DE" sz="1400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50577" name="Text Box 17"/>
          <p:cNvSpPr txBox="1">
            <a:spLocks noChangeArrowheads="1"/>
          </p:cNvSpPr>
          <p:nvPr/>
        </p:nvSpPr>
        <p:spPr bwMode="auto">
          <a:xfrm>
            <a:off x="5665788" y="4630738"/>
            <a:ext cx="8842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de-DE" sz="1600">
                <a:solidFill>
                  <a:schemeClr val="tx1"/>
                </a:solidFill>
                <a:latin typeface="Times New Roman" pitchFamily="18" charset="0"/>
              </a:rPr>
              <a:t>Ablösen</a:t>
            </a:r>
          </a:p>
        </p:txBody>
      </p:sp>
      <p:sp>
        <p:nvSpPr>
          <p:cNvPr id="450578" name="Text Box 18"/>
          <p:cNvSpPr txBox="1">
            <a:spLocks noChangeArrowheads="1"/>
          </p:cNvSpPr>
          <p:nvPr/>
        </p:nvSpPr>
        <p:spPr bwMode="auto">
          <a:xfrm>
            <a:off x="4329113" y="3886200"/>
            <a:ext cx="361950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de-DE" sz="2800">
                <a:solidFill>
                  <a:srgbClr val="0000CC"/>
                </a:solidFill>
              </a:rPr>
              <a:t>?</a:t>
            </a:r>
          </a:p>
        </p:txBody>
      </p:sp>
      <p:sp>
        <p:nvSpPr>
          <p:cNvPr id="450581" name="Text Box 21"/>
          <p:cNvSpPr txBox="1">
            <a:spLocks noChangeArrowheads="1"/>
          </p:cNvSpPr>
          <p:nvPr/>
        </p:nvSpPr>
        <p:spPr bwMode="auto">
          <a:xfrm>
            <a:off x="7069138" y="2133600"/>
            <a:ext cx="342900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de-DE" sz="3200">
                <a:solidFill>
                  <a:srgbClr val="0000CC"/>
                </a:solidFill>
              </a:rPr>
              <a:t>!</a:t>
            </a:r>
          </a:p>
        </p:txBody>
      </p:sp>
      <p:sp>
        <p:nvSpPr>
          <p:cNvPr id="450582" name="AutoShape 22"/>
          <p:cNvSpPr>
            <a:spLocks noChangeArrowheads="1"/>
          </p:cNvSpPr>
          <p:nvPr/>
        </p:nvSpPr>
        <p:spPr bwMode="auto">
          <a:xfrm>
            <a:off x="7021513" y="4005263"/>
            <a:ext cx="287337" cy="287337"/>
          </a:xfrm>
          <a:custGeom>
            <a:avLst/>
            <a:gdLst>
              <a:gd name="G0" fmla="+- 2700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close/>
              </a:path>
            </a:pathLst>
          </a:custGeom>
          <a:solidFill>
            <a:srgbClr val="0000CC"/>
          </a:solidFill>
          <a:ln w="12700">
            <a:solidFill>
              <a:srgbClr val="0000CC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450583" name="AutoShape 23"/>
          <p:cNvSpPr>
            <a:spLocks noChangeArrowheads="1"/>
          </p:cNvSpPr>
          <p:nvPr/>
        </p:nvSpPr>
        <p:spPr bwMode="auto">
          <a:xfrm>
            <a:off x="4284663" y="2222500"/>
            <a:ext cx="360362" cy="431800"/>
          </a:xfrm>
          <a:prstGeom prst="sun">
            <a:avLst>
              <a:gd name="adj" fmla="val 25000"/>
            </a:avLst>
          </a:prstGeom>
          <a:solidFill>
            <a:srgbClr val="0000CC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IT-Asset-Management</a:t>
            </a:r>
            <a:br>
              <a:rPr lang="de-DE" dirty="0"/>
            </a:br>
            <a:r>
              <a:rPr lang="de-DE" dirty="0"/>
              <a:t>Nutzenaspekte </a:t>
            </a:r>
            <a:r>
              <a:rPr lang="de-DE" dirty="0" smtClean="0"/>
              <a:t>1/3</a:t>
            </a:r>
            <a:endParaRPr lang="de-DE" dirty="0"/>
          </a:p>
        </p:txBody>
      </p:sp>
      <p:graphicFrame>
        <p:nvGraphicFramePr>
          <p:cNvPr id="416839" name="Group 71"/>
          <p:cNvGraphicFramePr>
            <a:graphicFrameLocks noGrp="1"/>
          </p:cNvGraphicFramePr>
          <p:nvPr/>
        </p:nvGraphicFramePr>
        <p:xfrm>
          <a:off x="684213" y="1700213"/>
          <a:ext cx="7848600" cy="3217228"/>
        </p:xfrm>
        <a:graphic>
          <a:graphicData uri="http://schemas.openxmlformats.org/drawingml/2006/table">
            <a:tbl>
              <a:tblPr/>
              <a:tblGrid>
                <a:gridCol w="2654300"/>
                <a:gridCol w="5194300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Kategorie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Beschreibung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66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Kosten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Erlangung von Mengenrabatten durch zentrale Bestandsführung für Hardware und Software</a:t>
                      </a:r>
                    </a:p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Vermeidung der Überlizenzierung durch exakte Bestandsführung und Zuordnung von Lizenzen</a:t>
                      </a:r>
                    </a:p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Möglichkeit des Weiterverkaufs bzw. Rückgabe nicht genutzter Lizenzen oder Hardware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IT-Asset-Management</a:t>
            </a:r>
            <a:br>
              <a:rPr lang="de-DE" dirty="0"/>
            </a:br>
            <a:r>
              <a:rPr lang="de-DE" dirty="0"/>
              <a:t>Nutzenaspekte </a:t>
            </a:r>
            <a:r>
              <a:rPr lang="de-DE" dirty="0" smtClean="0"/>
              <a:t>2/3</a:t>
            </a:r>
            <a:endParaRPr lang="de-DE" dirty="0"/>
          </a:p>
        </p:txBody>
      </p:sp>
      <p:graphicFrame>
        <p:nvGraphicFramePr>
          <p:cNvPr id="422942" name="Group 30"/>
          <p:cNvGraphicFramePr>
            <a:graphicFrameLocks noGrp="1"/>
          </p:cNvGraphicFramePr>
          <p:nvPr/>
        </p:nvGraphicFramePr>
        <p:xfrm>
          <a:off x="684213" y="1700213"/>
          <a:ext cx="7848600" cy="3613468"/>
        </p:xfrm>
        <a:graphic>
          <a:graphicData uri="http://schemas.openxmlformats.org/drawingml/2006/table">
            <a:tbl>
              <a:tblPr/>
              <a:tblGrid>
                <a:gridCol w="2654300"/>
                <a:gridCol w="5194300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Kategorie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Beschreibung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66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Rechtliche Aspekte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Vermeidung von Unterlizenzierung</a:t>
                      </a:r>
                    </a:p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Nachweis der Lizenznutzung auf Personen- bzw. Arbeitsplatzebene gegenüber dem Hersteller und dem Wirtschaftsprüfer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66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Wartung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Reduzierung der Komplexität durch verbesserte Übersicht über genutzte Hard- und Software. </a:t>
                      </a:r>
                    </a:p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Vereinfachung der Störungsanalyse da exakte Konfiguration bekannt ist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Life-Cycle-Modell </a:t>
            </a:r>
            <a:r>
              <a:rPr lang="de-DE" dirty="0" smtClean="0"/>
              <a:t>für das IT-Controlling</a:t>
            </a:r>
          </a:p>
        </p:txBody>
      </p:sp>
      <p:sp>
        <p:nvSpPr>
          <p:cNvPr id="27651" name="Oval 8"/>
          <p:cNvSpPr>
            <a:spLocks noChangeArrowheads="1"/>
          </p:cNvSpPr>
          <p:nvPr/>
        </p:nvSpPr>
        <p:spPr bwMode="auto">
          <a:xfrm rot="-2220000">
            <a:off x="1349375" y="2284413"/>
            <a:ext cx="2636838" cy="2159000"/>
          </a:xfrm>
          <a:prstGeom prst="ellipse">
            <a:avLst/>
          </a:pr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52" name="Oval 9"/>
          <p:cNvSpPr>
            <a:spLocks noChangeArrowheads="1"/>
          </p:cNvSpPr>
          <p:nvPr/>
        </p:nvSpPr>
        <p:spPr bwMode="auto">
          <a:xfrm rot="-2220000">
            <a:off x="2924175" y="3148013"/>
            <a:ext cx="2360613" cy="2774950"/>
          </a:xfrm>
          <a:prstGeom prst="ellipse">
            <a:avLst/>
          </a:pr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53" name="Oval 10"/>
          <p:cNvSpPr>
            <a:spLocks noChangeArrowheads="1"/>
          </p:cNvSpPr>
          <p:nvPr/>
        </p:nvSpPr>
        <p:spPr bwMode="auto">
          <a:xfrm rot="120000">
            <a:off x="4111625" y="1773238"/>
            <a:ext cx="3325813" cy="3311525"/>
          </a:xfrm>
          <a:prstGeom prst="ellipse">
            <a:avLst/>
          </a:prstGeom>
          <a:solidFill>
            <a:srgbClr val="DDDDDD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54" name="Oval 11"/>
          <p:cNvSpPr>
            <a:spLocks noChangeArrowheads="1"/>
          </p:cNvSpPr>
          <p:nvPr/>
        </p:nvSpPr>
        <p:spPr bwMode="auto">
          <a:xfrm>
            <a:off x="2103438" y="1960563"/>
            <a:ext cx="3578225" cy="3578225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55" name="Rectangle 12"/>
          <p:cNvSpPr>
            <a:spLocks noChangeArrowheads="1"/>
          </p:cNvSpPr>
          <p:nvPr/>
        </p:nvSpPr>
        <p:spPr bwMode="auto">
          <a:xfrm>
            <a:off x="4811713" y="2274888"/>
            <a:ext cx="1163637" cy="5143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lIns="58738" tIns="28575" rIns="58738" bIns="28575">
            <a:spAutoFit/>
          </a:bodyPr>
          <a:lstStyle/>
          <a:p>
            <a:pPr algn="ctr"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IT-(Portfolio)</a:t>
            </a:r>
            <a:br>
              <a:rPr lang="de-DE" sz="15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Planung</a:t>
            </a:r>
          </a:p>
        </p:txBody>
      </p:sp>
      <p:sp>
        <p:nvSpPr>
          <p:cNvPr id="27656" name="Rectangle 13"/>
          <p:cNvSpPr>
            <a:spLocks noChangeArrowheads="1"/>
          </p:cNvSpPr>
          <p:nvPr/>
        </p:nvSpPr>
        <p:spPr bwMode="auto">
          <a:xfrm>
            <a:off x="5187950" y="3930650"/>
            <a:ext cx="1147763" cy="5143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lIns="58738" tIns="28575" rIns="58738" bIns="28575">
            <a:spAutoFit/>
          </a:bodyPr>
          <a:lstStyle/>
          <a:p>
            <a:pPr algn="ctr"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Abgleich und</a:t>
            </a:r>
            <a:br>
              <a:rPr lang="de-DE" sz="15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Analyse</a:t>
            </a:r>
          </a:p>
        </p:txBody>
      </p:sp>
      <p:sp>
        <p:nvSpPr>
          <p:cNvPr id="27657" name="Rectangle 14"/>
          <p:cNvSpPr>
            <a:spLocks noChangeArrowheads="1"/>
          </p:cNvSpPr>
          <p:nvPr/>
        </p:nvSpPr>
        <p:spPr bwMode="auto">
          <a:xfrm>
            <a:off x="3635375" y="5054600"/>
            <a:ext cx="1379538" cy="5143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lIns="58738" tIns="28575" rIns="58738" bIns="28575">
            <a:spAutoFit/>
          </a:bodyPr>
          <a:lstStyle/>
          <a:p>
            <a:pPr algn="ctr"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Problemanalyse </a:t>
            </a:r>
            <a:br>
              <a:rPr lang="de-DE" sz="15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&amp; Konzeption</a:t>
            </a:r>
          </a:p>
        </p:txBody>
      </p:sp>
      <p:sp>
        <p:nvSpPr>
          <p:cNvPr id="27658" name="Rectangle 15"/>
          <p:cNvSpPr>
            <a:spLocks noChangeArrowheads="1"/>
          </p:cNvSpPr>
          <p:nvPr/>
        </p:nvSpPr>
        <p:spPr bwMode="auto">
          <a:xfrm>
            <a:off x="1708150" y="3359150"/>
            <a:ext cx="919163" cy="2857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lIns="58738" tIns="28575" rIns="58738" bIns="28575">
            <a:spAutoFit/>
          </a:bodyPr>
          <a:lstStyle/>
          <a:p>
            <a:pPr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IT-Betrieb</a:t>
            </a:r>
          </a:p>
        </p:txBody>
      </p:sp>
      <p:sp>
        <p:nvSpPr>
          <p:cNvPr id="27659" name="Rectangle 16"/>
          <p:cNvSpPr>
            <a:spLocks noChangeArrowheads="1"/>
          </p:cNvSpPr>
          <p:nvPr/>
        </p:nvSpPr>
        <p:spPr bwMode="auto">
          <a:xfrm>
            <a:off x="2424113" y="2314575"/>
            <a:ext cx="984250" cy="2857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lIns="58738" tIns="28575" rIns="58738" bIns="28575">
            <a:spAutoFit/>
          </a:bodyPr>
          <a:lstStyle/>
          <a:p>
            <a:pPr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Monitoring</a:t>
            </a:r>
          </a:p>
        </p:txBody>
      </p:sp>
      <p:sp>
        <p:nvSpPr>
          <p:cNvPr id="27660" name="Rectangle 17"/>
          <p:cNvSpPr>
            <a:spLocks noChangeArrowheads="1"/>
          </p:cNvSpPr>
          <p:nvPr/>
        </p:nvSpPr>
        <p:spPr bwMode="auto">
          <a:xfrm>
            <a:off x="3132138" y="3789363"/>
            <a:ext cx="1416050" cy="5143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lIns="58738" tIns="28575" rIns="58738" bIns="28575">
            <a:spAutoFit/>
          </a:bodyPr>
          <a:lstStyle/>
          <a:p>
            <a:pPr algn="ctr"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Test &amp;</a:t>
            </a:r>
            <a:br>
              <a:rPr lang="de-DE" sz="15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Optimierung</a:t>
            </a:r>
          </a:p>
        </p:txBody>
      </p:sp>
      <p:sp>
        <p:nvSpPr>
          <p:cNvPr id="27661" name="Arc 18"/>
          <p:cNvSpPr>
            <a:spLocks/>
          </p:cNvSpPr>
          <p:nvPr/>
        </p:nvSpPr>
        <p:spPr bwMode="auto">
          <a:xfrm rot="10800000">
            <a:off x="3127375" y="4051300"/>
            <a:ext cx="284163" cy="633413"/>
          </a:xfrm>
          <a:custGeom>
            <a:avLst/>
            <a:gdLst>
              <a:gd name="T0" fmla="*/ 31307213 w 21600"/>
              <a:gd name="T1" fmla="*/ 0 h 38259"/>
              <a:gd name="T2" fmla="*/ 0 w 21600"/>
              <a:gd name="T3" fmla="*/ 173617573 h 38259"/>
              <a:gd name="T4" fmla="*/ 0 w 21600"/>
              <a:gd name="T5" fmla="*/ 75597717 h 38259"/>
              <a:gd name="T6" fmla="*/ 0 60000 65536"/>
              <a:gd name="T7" fmla="*/ 0 60000 65536"/>
              <a:gd name="T8" fmla="*/ 0 60000 65536"/>
              <a:gd name="T9" fmla="*/ 0 w 21600"/>
              <a:gd name="T10" fmla="*/ 0 h 38259"/>
              <a:gd name="T11" fmla="*/ 21600 w 21600"/>
              <a:gd name="T12" fmla="*/ 38259 h 3825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8259" fill="none" extrusionOk="0">
                <a:moveTo>
                  <a:pt x="13749" y="0"/>
                </a:moveTo>
                <a:cubicBezTo>
                  <a:pt x="18721" y="4103"/>
                  <a:pt x="21600" y="10212"/>
                  <a:pt x="21600" y="16659"/>
                </a:cubicBezTo>
                <a:cubicBezTo>
                  <a:pt x="21600" y="28588"/>
                  <a:pt x="11929" y="38258"/>
                  <a:pt x="0" y="38259"/>
                </a:cubicBezTo>
              </a:path>
              <a:path w="21600" h="38259" stroke="0" extrusionOk="0">
                <a:moveTo>
                  <a:pt x="13749" y="0"/>
                </a:moveTo>
                <a:cubicBezTo>
                  <a:pt x="18721" y="4103"/>
                  <a:pt x="21600" y="10212"/>
                  <a:pt x="21600" y="16659"/>
                </a:cubicBezTo>
                <a:cubicBezTo>
                  <a:pt x="21600" y="28588"/>
                  <a:pt x="11929" y="38258"/>
                  <a:pt x="0" y="38259"/>
                </a:cubicBezTo>
                <a:lnTo>
                  <a:pt x="0" y="16659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triangle" w="med" len="med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62" name="Arc 19"/>
          <p:cNvSpPr>
            <a:spLocks/>
          </p:cNvSpPr>
          <p:nvPr/>
        </p:nvSpPr>
        <p:spPr bwMode="auto">
          <a:xfrm>
            <a:off x="4244975" y="4079875"/>
            <a:ext cx="404813" cy="1016000"/>
          </a:xfrm>
          <a:custGeom>
            <a:avLst/>
            <a:gdLst>
              <a:gd name="T0" fmla="*/ 26179163 w 21600"/>
              <a:gd name="T1" fmla="*/ 0 h 21231"/>
              <a:gd name="T2" fmla="*/ 142185605 w 21600"/>
              <a:gd name="T3" fmla="*/ 2147483647 h 21231"/>
              <a:gd name="T4" fmla="*/ 0 w 21600"/>
              <a:gd name="T5" fmla="*/ 2147483647 h 21231"/>
              <a:gd name="T6" fmla="*/ 0 60000 65536"/>
              <a:gd name="T7" fmla="*/ 0 60000 65536"/>
              <a:gd name="T8" fmla="*/ 0 60000 65536"/>
              <a:gd name="T9" fmla="*/ 0 w 21600"/>
              <a:gd name="T10" fmla="*/ 0 h 21231"/>
              <a:gd name="T11" fmla="*/ 21600 w 21600"/>
              <a:gd name="T12" fmla="*/ 21231 h 212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231" fill="none" extrusionOk="0">
                <a:moveTo>
                  <a:pt x="3976" y="0"/>
                </a:moveTo>
                <a:cubicBezTo>
                  <a:pt x="14182" y="1912"/>
                  <a:pt x="21584" y="10814"/>
                  <a:pt x="21599" y="21198"/>
                </a:cubicBezTo>
              </a:path>
              <a:path w="21600" h="21231" stroke="0" extrusionOk="0">
                <a:moveTo>
                  <a:pt x="3976" y="0"/>
                </a:moveTo>
                <a:cubicBezTo>
                  <a:pt x="14182" y="1912"/>
                  <a:pt x="21584" y="10814"/>
                  <a:pt x="21599" y="21198"/>
                </a:cubicBezTo>
                <a:lnTo>
                  <a:pt x="0" y="21231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63" name="Arc 20"/>
          <p:cNvSpPr>
            <a:spLocks/>
          </p:cNvSpPr>
          <p:nvPr/>
        </p:nvSpPr>
        <p:spPr bwMode="auto">
          <a:xfrm>
            <a:off x="3440113" y="2547938"/>
            <a:ext cx="341312" cy="1198562"/>
          </a:xfrm>
          <a:custGeom>
            <a:avLst/>
            <a:gdLst>
              <a:gd name="T0" fmla="*/ 0 w 21701"/>
              <a:gd name="T1" fmla="*/ 0 h 21600"/>
              <a:gd name="T2" fmla="*/ 84429653 w 21701"/>
              <a:gd name="T3" fmla="*/ 2147483647 h 21600"/>
              <a:gd name="T4" fmla="*/ 393073 w 21701"/>
              <a:gd name="T5" fmla="*/ 2147483647 h 21600"/>
              <a:gd name="T6" fmla="*/ 0 60000 65536"/>
              <a:gd name="T7" fmla="*/ 0 60000 65536"/>
              <a:gd name="T8" fmla="*/ 0 60000 65536"/>
              <a:gd name="T9" fmla="*/ 0 w 21701"/>
              <a:gd name="T10" fmla="*/ 0 h 21600"/>
              <a:gd name="T11" fmla="*/ 21701 w 2170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701" h="21600" fill="none" extrusionOk="0">
                <a:moveTo>
                  <a:pt x="0" y="0"/>
                </a:moveTo>
                <a:cubicBezTo>
                  <a:pt x="33" y="0"/>
                  <a:pt x="67" y="-1"/>
                  <a:pt x="101" y="0"/>
                </a:cubicBezTo>
                <a:cubicBezTo>
                  <a:pt x="12019" y="0"/>
                  <a:pt x="21684" y="9652"/>
                  <a:pt x="21700" y="21571"/>
                </a:cubicBezTo>
              </a:path>
              <a:path w="21701" h="21600" stroke="0" extrusionOk="0">
                <a:moveTo>
                  <a:pt x="0" y="0"/>
                </a:moveTo>
                <a:cubicBezTo>
                  <a:pt x="33" y="0"/>
                  <a:pt x="67" y="-1"/>
                  <a:pt x="101" y="0"/>
                </a:cubicBezTo>
                <a:cubicBezTo>
                  <a:pt x="12019" y="0"/>
                  <a:pt x="21684" y="9652"/>
                  <a:pt x="21700" y="21571"/>
                </a:cubicBezTo>
                <a:lnTo>
                  <a:pt x="101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64" name="Arc 21"/>
          <p:cNvSpPr>
            <a:spLocks/>
          </p:cNvSpPr>
          <p:nvPr/>
        </p:nvSpPr>
        <p:spPr bwMode="auto">
          <a:xfrm>
            <a:off x="4822825" y="2413000"/>
            <a:ext cx="198438" cy="1555750"/>
          </a:xfrm>
          <a:custGeom>
            <a:avLst/>
            <a:gdLst>
              <a:gd name="T0" fmla="*/ 47262378 w 11267"/>
              <a:gd name="T1" fmla="*/ 2147483647 h 21441"/>
              <a:gd name="T2" fmla="*/ 0 w 11267"/>
              <a:gd name="T3" fmla="*/ 2147483647 h 21441"/>
              <a:gd name="T4" fmla="*/ 61554206 w 11267"/>
              <a:gd name="T5" fmla="*/ 0 h 21441"/>
              <a:gd name="T6" fmla="*/ 0 60000 65536"/>
              <a:gd name="T7" fmla="*/ 0 60000 65536"/>
              <a:gd name="T8" fmla="*/ 0 60000 65536"/>
              <a:gd name="T9" fmla="*/ 0 w 11267"/>
              <a:gd name="T10" fmla="*/ 0 h 21441"/>
              <a:gd name="T11" fmla="*/ 11267 w 11267"/>
              <a:gd name="T12" fmla="*/ 21441 h 2144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267" h="21441" fill="none" extrusionOk="0">
                <a:moveTo>
                  <a:pt x="8650" y="21441"/>
                </a:moveTo>
                <a:cubicBezTo>
                  <a:pt x="5585" y="21066"/>
                  <a:pt x="2635" y="20039"/>
                  <a:pt x="0" y="18428"/>
                </a:cubicBezTo>
              </a:path>
              <a:path w="11267" h="21441" stroke="0" extrusionOk="0">
                <a:moveTo>
                  <a:pt x="8650" y="21441"/>
                </a:moveTo>
                <a:cubicBezTo>
                  <a:pt x="5585" y="21066"/>
                  <a:pt x="2635" y="20039"/>
                  <a:pt x="0" y="18428"/>
                </a:cubicBezTo>
                <a:lnTo>
                  <a:pt x="11267" y="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65" name="Line 22"/>
          <p:cNvSpPr>
            <a:spLocks noChangeShapeType="1"/>
          </p:cNvSpPr>
          <p:nvPr/>
        </p:nvSpPr>
        <p:spPr bwMode="auto">
          <a:xfrm>
            <a:off x="4884738" y="2259013"/>
            <a:ext cx="96837" cy="5556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66" name="Line 23"/>
          <p:cNvSpPr>
            <a:spLocks noChangeShapeType="1"/>
          </p:cNvSpPr>
          <p:nvPr/>
        </p:nvSpPr>
        <p:spPr bwMode="auto">
          <a:xfrm flipH="1">
            <a:off x="5673725" y="3927475"/>
            <a:ext cx="1588" cy="7302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67" name="Line 24"/>
          <p:cNvSpPr>
            <a:spLocks noChangeShapeType="1"/>
          </p:cNvSpPr>
          <p:nvPr/>
        </p:nvSpPr>
        <p:spPr bwMode="auto">
          <a:xfrm flipH="1">
            <a:off x="5011738" y="5084763"/>
            <a:ext cx="55562" cy="4603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68" name="Oval 27"/>
          <p:cNvSpPr>
            <a:spLocks noChangeArrowheads="1"/>
          </p:cNvSpPr>
          <p:nvPr/>
        </p:nvSpPr>
        <p:spPr bwMode="auto">
          <a:xfrm>
            <a:off x="6075363" y="2759075"/>
            <a:ext cx="1431925" cy="8890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58738" tIns="28575" rIns="58738" bIns="28575" anchor="ctr"/>
          <a:lstStyle/>
          <a:p>
            <a:pPr algn="ctr"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Geschäfts-</a:t>
            </a:r>
          </a:p>
          <a:p>
            <a:pPr algn="ctr"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strategie</a:t>
            </a:r>
          </a:p>
          <a:p>
            <a:pPr algn="ctr"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entwicklung</a:t>
            </a:r>
          </a:p>
        </p:txBody>
      </p:sp>
      <p:sp>
        <p:nvSpPr>
          <p:cNvPr id="27669" name="Arc 28"/>
          <p:cNvSpPr>
            <a:spLocks/>
          </p:cNvSpPr>
          <p:nvPr/>
        </p:nvSpPr>
        <p:spPr bwMode="auto">
          <a:xfrm rot="10800000">
            <a:off x="6184900" y="3567113"/>
            <a:ext cx="750888" cy="1012825"/>
          </a:xfrm>
          <a:custGeom>
            <a:avLst/>
            <a:gdLst>
              <a:gd name="T0" fmla="*/ 204773 w 37729"/>
              <a:gd name="T1" fmla="*/ 2022692697 h 22664"/>
              <a:gd name="T2" fmla="*/ 297423173 w 37729"/>
              <a:gd name="T3" fmla="*/ 645522343 h 22664"/>
              <a:gd name="T4" fmla="*/ 170275750 w 37729"/>
              <a:gd name="T5" fmla="*/ 1927733862 h 22664"/>
              <a:gd name="T6" fmla="*/ 0 60000 65536"/>
              <a:gd name="T7" fmla="*/ 0 60000 65536"/>
              <a:gd name="T8" fmla="*/ 0 60000 65536"/>
              <a:gd name="T9" fmla="*/ 0 w 37729"/>
              <a:gd name="T10" fmla="*/ 0 h 22664"/>
              <a:gd name="T11" fmla="*/ 37729 w 37729"/>
              <a:gd name="T12" fmla="*/ 22664 h 226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729" h="22664" fill="none" extrusionOk="0">
                <a:moveTo>
                  <a:pt x="26" y="22663"/>
                </a:moveTo>
                <a:cubicBezTo>
                  <a:pt x="8" y="22309"/>
                  <a:pt x="0" y="21954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7761" y="-1"/>
                  <a:pt x="33630" y="2631"/>
                  <a:pt x="37729" y="7232"/>
                </a:cubicBezTo>
              </a:path>
              <a:path w="37729" h="22664" stroke="0" extrusionOk="0">
                <a:moveTo>
                  <a:pt x="26" y="22663"/>
                </a:moveTo>
                <a:cubicBezTo>
                  <a:pt x="8" y="22309"/>
                  <a:pt x="0" y="21954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7761" y="-1"/>
                  <a:pt x="33630" y="2631"/>
                  <a:pt x="37729" y="7232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70" name="Arc 29"/>
          <p:cNvSpPr>
            <a:spLocks/>
          </p:cNvSpPr>
          <p:nvPr/>
        </p:nvSpPr>
        <p:spPr bwMode="auto">
          <a:xfrm rot="7740000">
            <a:off x="5670550" y="3471863"/>
            <a:ext cx="788988" cy="290512"/>
          </a:xfrm>
          <a:custGeom>
            <a:avLst/>
            <a:gdLst>
              <a:gd name="T0" fmla="*/ 355221073 w 37184"/>
              <a:gd name="T1" fmla="*/ 8661320 h 21600"/>
              <a:gd name="T2" fmla="*/ 0 w 37184"/>
              <a:gd name="T3" fmla="*/ 35625514 h 21600"/>
              <a:gd name="T4" fmla="*/ 151693022 w 37184"/>
              <a:gd name="T5" fmla="*/ 0 h 21600"/>
              <a:gd name="T6" fmla="*/ 0 60000 65536"/>
              <a:gd name="T7" fmla="*/ 0 60000 65536"/>
              <a:gd name="T8" fmla="*/ 0 60000 65536"/>
              <a:gd name="T9" fmla="*/ 0 w 37184"/>
              <a:gd name="T10" fmla="*/ 0 h 21600"/>
              <a:gd name="T11" fmla="*/ 37184 w 3718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184" h="21600" fill="none" extrusionOk="0">
                <a:moveTo>
                  <a:pt x="37183" y="3559"/>
                </a:moveTo>
                <a:cubicBezTo>
                  <a:pt x="35443" y="13971"/>
                  <a:pt x="26434" y="21599"/>
                  <a:pt x="15879" y="21600"/>
                </a:cubicBezTo>
                <a:cubicBezTo>
                  <a:pt x="9846" y="21600"/>
                  <a:pt x="4089" y="19077"/>
                  <a:pt x="0" y="14642"/>
                </a:cubicBezTo>
              </a:path>
              <a:path w="37184" h="21600" stroke="0" extrusionOk="0">
                <a:moveTo>
                  <a:pt x="37183" y="3559"/>
                </a:moveTo>
                <a:cubicBezTo>
                  <a:pt x="35443" y="13971"/>
                  <a:pt x="26434" y="21599"/>
                  <a:pt x="15879" y="21600"/>
                </a:cubicBezTo>
                <a:cubicBezTo>
                  <a:pt x="9846" y="21600"/>
                  <a:pt x="4089" y="19077"/>
                  <a:pt x="0" y="14642"/>
                </a:cubicBezTo>
                <a:lnTo>
                  <a:pt x="15879" y="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71" name="Arc 30"/>
          <p:cNvSpPr>
            <a:spLocks/>
          </p:cNvSpPr>
          <p:nvPr/>
        </p:nvSpPr>
        <p:spPr bwMode="auto">
          <a:xfrm>
            <a:off x="4344988" y="2535238"/>
            <a:ext cx="430212" cy="666750"/>
          </a:xfrm>
          <a:custGeom>
            <a:avLst/>
            <a:gdLst>
              <a:gd name="T0" fmla="*/ 2575755 w 21600"/>
              <a:gd name="T1" fmla="*/ 490437755 h 24584"/>
              <a:gd name="T2" fmla="*/ 125974672 w 21600"/>
              <a:gd name="T3" fmla="*/ 0 h 24584"/>
              <a:gd name="T4" fmla="*/ 170663206 w 21600"/>
              <a:gd name="T5" fmla="*/ 415866901 h 24584"/>
              <a:gd name="T6" fmla="*/ 0 60000 65536"/>
              <a:gd name="T7" fmla="*/ 0 60000 65536"/>
              <a:gd name="T8" fmla="*/ 0 60000 65536"/>
              <a:gd name="T9" fmla="*/ 0 w 21600"/>
              <a:gd name="T10" fmla="*/ 0 h 24584"/>
              <a:gd name="T11" fmla="*/ 21600 w 21600"/>
              <a:gd name="T12" fmla="*/ 24584 h 245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584" fill="none" extrusionOk="0">
                <a:moveTo>
                  <a:pt x="325" y="24584"/>
                </a:moveTo>
                <a:cubicBezTo>
                  <a:pt x="109" y="23349"/>
                  <a:pt x="0" y="22099"/>
                  <a:pt x="0" y="20846"/>
                </a:cubicBezTo>
                <a:cubicBezTo>
                  <a:pt x="-1" y="11094"/>
                  <a:pt x="6533" y="2553"/>
                  <a:pt x="15943" y="-1"/>
                </a:cubicBezTo>
              </a:path>
              <a:path w="21600" h="24584" stroke="0" extrusionOk="0">
                <a:moveTo>
                  <a:pt x="325" y="24584"/>
                </a:moveTo>
                <a:cubicBezTo>
                  <a:pt x="109" y="23349"/>
                  <a:pt x="0" y="22099"/>
                  <a:pt x="0" y="20846"/>
                </a:cubicBezTo>
                <a:cubicBezTo>
                  <a:pt x="-1" y="11094"/>
                  <a:pt x="6533" y="2553"/>
                  <a:pt x="15943" y="-1"/>
                </a:cubicBezTo>
                <a:lnTo>
                  <a:pt x="21600" y="20846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72" name="Arc 31"/>
          <p:cNvSpPr>
            <a:spLocks/>
          </p:cNvSpPr>
          <p:nvPr/>
        </p:nvSpPr>
        <p:spPr bwMode="auto">
          <a:xfrm>
            <a:off x="3359150" y="3794125"/>
            <a:ext cx="696913" cy="1557338"/>
          </a:xfrm>
          <a:custGeom>
            <a:avLst/>
            <a:gdLst>
              <a:gd name="T0" fmla="*/ 1194997525 w 15348"/>
              <a:gd name="T1" fmla="*/ 2147483647 h 21445"/>
              <a:gd name="T2" fmla="*/ 0 w 15348"/>
              <a:gd name="T3" fmla="*/ 2147483647 h 21445"/>
              <a:gd name="T4" fmla="*/ 1436917997 w 15348"/>
              <a:gd name="T5" fmla="*/ 0 h 21445"/>
              <a:gd name="T6" fmla="*/ 0 60000 65536"/>
              <a:gd name="T7" fmla="*/ 0 60000 65536"/>
              <a:gd name="T8" fmla="*/ 0 60000 65536"/>
              <a:gd name="T9" fmla="*/ 0 w 15348"/>
              <a:gd name="T10" fmla="*/ 0 h 21445"/>
              <a:gd name="T11" fmla="*/ 15348 w 15348"/>
              <a:gd name="T12" fmla="*/ 21445 h 2144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348" h="21445" fill="none" extrusionOk="0">
                <a:moveTo>
                  <a:pt x="12764" y="21444"/>
                </a:moveTo>
                <a:cubicBezTo>
                  <a:pt x="7926" y="20861"/>
                  <a:pt x="3428" y="18660"/>
                  <a:pt x="-1" y="15198"/>
                </a:cubicBezTo>
              </a:path>
              <a:path w="15348" h="21445" stroke="0" extrusionOk="0">
                <a:moveTo>
                  <a:pt x="12764" y="21444"/>
                </a:moveTo>
                <a:cubicBezTo>
                  <a:pt x="7926" y="20861"/>
                  <a:pt x="3428" y="18660"/>
                  <a:pt x="-1" y="15198"/>
                </a:cubicBezTo>
                <a:lnTo>
                  <a:pt x="15348" y="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73" name="AutoShape 32"/>
          <p:cNvSpPr>
            <a:spLocks noChangeArrowheads="1"/>
          </p:cNvSpPr>
          <p:nvPr/>
        </p:nvSpPr>
        <p:spPr bwMode="auto">
          <a:xfrm rot="10800000" flipH="1">
            <a:off x="6227763" y="4611688"/>
            <a:ext cx="2160587" cy="839787"/>
          </a:xfrm>
          <a:prstGeom prst="wedgeRoundRectCallout">
            <a:avLst>
              <a:gd name="adj1" fmla="val -41671"/>
              <a:gd name="adj2" fmla="val 66667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73025" tIns="36512" rIns="73025" bIns="36512" anchor="ctr"/>
          <a:lstStyle/>
          <a:p>
            <a:pPr algn="ctr" defTabSz="487363"/>
            <a:r>
              <a:rPr lang="de-DE" sz="1300">
                <a:solidFill>
                  <a:schemeClr val="tx1"/>
                </a:solidFill>
                <a:latin typeface="Times New Roman" pitchFamily="18" charset="0"/>
              </a:rPr>
              <a:t>1. Teilzyklus</a:t>
            </a:r>
            <a:endParaRPr lang="de-DE" sz="1300" b="0">
              <a:solidFill>
                <a:schemeClr val="tx1"/>
              </a:solidFill>
              <a:latin typeface="Times New Roman" pitchFamily="18" charset="0"/>
            </a:endParaRPr>
          </a:p>
          <a:p>
            <a:pPr algn="ctr" defTabSz="487363"/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Erarbeitung und Abstimmung</a:t>
            </a:r>
          </a:p>
          <a:p>
            <a:pPr algn="ctr" defTabSz="487363"/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der IT-Strategie</a:t>
            </a:r>
            <a:br>
              <a:rPr lang="de-DE" sz="13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(Business-IT-Alignment)</a:t>
            </a:r>
          </a:p>
        </p:txBody>
      </p:sp>
      <p:sp>
        <p:nvSpPr>
          <p:cNvPr id="27674" name="AutoShape 33"/>
          <p:cNvSpPr>
            <a:spLocks noChangeArrowheads="1"/>
          </p:cNvSpPr>
          <p:nvPr/>
        </p:nvSpPr>
        <p:spPr bwMode="auto">
          <a:xfrm rot="10800000" flipH="1">
            <a:off x="4572000" y="5516563"/>
            <a:ext cx="2160588" cy="1085850"/>
          </a:xfrm>
          <a:prstGeom prst="wedgeRoundRectCallout">
            <a:avLst>
              <a:gd name="adj1" fmla="val -41671"/>
              <a:gd name="adj2" fmla="val 66667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73025" tIns="36512" rIns="73025" bIns="36512" anchor="ctr"/>
          <a:lstStyle/>
          <a:p>
            <a:pPr algn="ctr" defTabSz="487363"/>
            <a:r>
              <a:rPr lang="de-DE" sz="1300">
                <a:solidFill>
                  <a:schemeClr val="tx1"/>
                </a:solidFill>
                <a:latin typeface="Times New Roman" pitchFamily="18" charset="0"/>
              </a:rPr>
              <a:t>2. Teilzyklus</a:t>
            </a:r>
            <a:endParaRPr lang="de-DE" sz="1300" b="0">
              <a:solidFill>
                <a:schemeClr val="tx1"/>
              </a:solidFill>
              <a:latin typeface="Times New Roman" pitchFamily="18" charset="0"/>
            </a:endParaRPr>
          </a:p>
          <a:p>
            <a:pPr algn="ctr" defTabSz="487363"/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Auswahl, Entwicklung </a:t>
            </a:r>
            <a:br>
              <a:rPr lang="de-DE" sz="13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und Einführung von </a:t>
            </a:r>
          </a:p>
          <a:p>
            <a:pPr algn="ctr" defTabSz="487363"/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Informationssystemen</a:t>
            </a:r>
          </a:p>
          <a:p>
            <a:pPr algn="ctr" defTabSz="487363"/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(IT-Projekte)</a:t>
            </a:r>
          </a:p>
        </p:txBody>
      </p:sp>
      <p:sp>
        <p:nvSpPr>
          <p:cNvPr id="27675" name="AutoShape 34"/>
          <p:cNvSpPr>
            <a:spLocks noChangeArrowheads="1"/>
          </p:cNvSpPr>
          <p:nvPr/>
        </p:nvSpPr>
        <p:spPr bwMode="auto">
          <a:xfrm rot="10800000">
            <a:off x="107950" y="3990975"/>
            <a:ext cx="2024063" cy="911225"/>
          </a:xfrm>
          <a:prstGeom prst="wedgeRoundRectCallout">
            <a:avLst>
              <a:gd name="adj1" fmla="val -41671"/>
              <a:gd name="adj2" fmla="val 66667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73025" tIns="36512" rIns="73025" bIns="36512" anchor="ctr"/>
          <a:lstStyle/>
          <a:p>
            <a:pPr algn="ctr" defTabSz="487363"/>
            <a:r>
              <a:rPr lang="de-DE" sz="1300">
                <a:solidFill>
                  <a:schemeClr val="tx1"/>
                </a:solidFill>
                <a:latin typeface="Times New Roman" pitchFamily="18" charset="0"/>
              </a:rPr>
              <a:t>3. Teilzyklus</a:t>
            </a:r>
            <a:endParaRPr lang="de-DE" sz="1300" b="0">
              <a:solidFill>
                <a:schemeClr val="tx1"/>
              </a:solidFill>
              <a:latin typeface="Times New Roman" pitchFamily="18" charset="0"/>
            </a:endParaRPr>
          </a:p>
          <a:p>
            <a:pPr algn="ctr" defTabSz="487363"/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Planung und Durchführung </a:t>
            </a:r>
            <a:br>
              <a:rPr lang="de-DE" sz="13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des IT-Betriebs</a:t>
            </a:r>
            <a:br>
              <a:rPr lang="de-DE" sz="13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300" b="0">
                <a:solidFill>
                  <a:schemeClr val="tx1"/>
                </a:solidFill>
                <a:latin typeface="Times New Roman" pitchFamily="18" charset="0"/>
              </a:rPr>
              <a:t>(IT-Infrastruktur)</a:t>
            </a:r>
          </a:p>
        </p:txBody>
      </p:sp>
      <p:sp>
        <p:nvSpPr>
          <p:cNvPr id="27676" name="Rectangle 35"/>
          <p:cNvSpPr>
            <a:spLocks noChangeArrowheads="1"/>
          </p:cNvSpPr>
          <p:nvPr/>
        </p:nvSpPr>
        <p:spPr bwMode="auto">
          <a:xfrm>
            <a:off x="4332288" y="3152775"/>
            <a:ext cx="1098550" cy="5143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lIns="58738" tIns="28575" rIns="58738" bIns="28575">
            <a:spAutoFit/>
          </a:bodyPr>
          <a:lstStyle/>
          <a:p>
            <a:pPr algn="ctr"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IT-Strategie-</a:t>
            </a:r>
            <a:br>
              <a:rPr lang="de-DE" sz="15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Entwicklung</a:t>
            </a:r>
          </a:p>
        </p:txBody>
      </p:sp>
      <p:sp>
        <p:nvSpPr>
          <p:cNvPr id="27677" name="Rectangle 36"/>
          <p:cNvSpPr>
            <a:spLocks noChangeArrowheads="1"/>
          </p:cNvSpPr>
          <p:nvPr/>
        </p:nvSpPr>
        <p:spPr bwMode="auto">
          <a:xfrm>
            <a:off x="2921000" y="4403725"/>
            <a:ext cx="1377950" cy="5143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lIns="58738" tIns="28575" rIns="58738" bIns="28575">
            <a:spAutoFit/>
          </a:bodyPr>
          <a:lstStyle/>
          <a:p>
            <a:pPr algn="ctr" defTabSz="312738"/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IT-Entwicklung</a:t>
            </a:r>
            <a:br>
              <a:rPr lang="de-DE" sz="1500" b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de-DE" sz="1500" b="0">
                <a:solidFill>
                  <a:schemeClr val="tx1"/>
                </a:solidFill>
                <a:latin typeface="Times New Roman" pitchFamily="18" charset="0"/>
              </a:rPr>
              <a:t>&amp; Bereitstellung</a:t>
            </a:r>
          </a:p>
        </p:txBody>
      </p:sp>
      <p:sp>
        <p:nvSpPr>
          <p:cNvPr id="27678" name="Text Box 37"/>
          <p:cNvSpPr txBox="1">
            <a:spLocks noChangeArrowheads="1"/>
          </p:cNvSpPr>
          <p:nvPr/>
        </p:nvSpPr>
        <p:spPr bwMode="auto">
          <a:xfrm>
            <a:off x="7524750" y="3573463"/>
            <a:ext cx="1455738" cy="1006475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000">
                <a:latin typeface="Times New Roman" pitchFamily="18" charset="0"/>
              </a:rPr>
              <a:t>Zentrales Werkzeug: </a:t>
            </a:r>
            <a:br>
              <a:rPr lang="de-DE" sz="1000">
                <a:latin typeface="Times New Roman" pitchFamily="18" charset="0"/>
              </a:rPr>
            </a:br>
            <a:r>
              <a:rPr lang="de-DE" sz="1000">
                <a:latin typeface="Times New Roman" pitchFamily="18" charset="0"/>
              </a:rPr>
              <a:t>IT-Balanced-Scorecard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Ziele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Kennzahlen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Zielwerte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Maßnahmen</a:t>
            </a:r>
          </a:p>
        </p:txBody>
      </p:sp>
      <p:sp>
        <p:nvSpPr>
          <p:cNvPr id="27679" name="Line 39"/>
          <p:cNvSpPr>
            <a:spLocks noChangeShapeType="1"/>
          </p:cNvSpPr>
          <p:nvPr/>
        </p:nvSpPr>
        <p:spPr bwMode="auto">
          <a:xfrm flipV="1">
            <a:off x="2513013" y="2536825"/>
            <a:ext cx="55562" cy="8255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80" name="Line 40"/>
          <p:cNvSpPr>
            <a:spLocks noChangeShapeType="1"/>
          </p:cNvSpPr>
          <p:nvPr/>
        </p:nvSpPr>
        <p:spPr bwMode="auto">
          <a:xfrm flipV="1">
            <a:off x="2105025" y="3568700"/>
            <a:ext cx="0" cy="15398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681" name="Text Box 42"/>
          <p:cNvSpPr txBox="1">
            <a:spLocks noChangeArrowheads="1"/>
          </p:cNvSpPr>
          <p:nvPr/>
        </p:nvSpPr>
        <p:spPr bwMode="auto">
          <a:xfrm>
            <a:off x="250825" y="5157788"/>
            <a:ext cx="1660525" cy="701675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000">
                <a:latin typeface="Times New Roman" pitchFamily="18" charset="0"/>
              </a:rPr>
              <a:t>Zentrale Werkzeuge: 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Standardisierung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Service-Level-Agreements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Outsourcing/X-Shoring</a:t>
            </a:r>
          </a:p>
        </p:txBody>
      </p:sp>
      <p:sp>
        <p:nvSpPr>
          <p:cNvPr id="27682" name="Text Box 43"/>
          <p:cNvSpPr txBox="1">
            <a:spLocks noChangeArrowheads="1"/>
          </p:cNvSpPr>
          <p:nvPr/>
        </p:nvSpPr>
        <p:spPr bwMode="auto">
          <a:xfrm>
            <a:off x="2484438" y="6003925"/>
            <a:ext cx="1503362" cy="701675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000">
                <a:latin typeface="Times New Roman" pitchFamily="18" charset="0"/>
              </a:rPr>
              <a:t>Zentrale Werkzeuge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IT-Projektcontrolling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Outsourcing/X-Shoring</a:t>
            </a:r>
          </a:p>
          <a:p>
            <a:pPr>
              <a:buFontTx/>
              <a:buChar char="•"/>
            </a:pPr>
            <a:r>
              <a:rPr lang="de-DE" sz="1000">
                <a:latin typeface="Times New Roman" pitchFamily="18" charset="0"/>
              </a:rPr>
              <a:t>Standardisierung</a:t>
            </a:r>
          </a:p>
        </p:txBody>
      </p:sp>
    </p:spTree>
    <p:extLst>
      <p:ext uri="{BB962C8B-B14F-4D97-AF65-F5344CB8AC3E}">
        <p14:creationId xmlns:p14="http://schemas.microsoft.com/office/powerpoint/2010/main" val="5169305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IT-Asset-Management</a:t>
            </a:r>
            <a:br>
              <a:rPr lang="de-DE" dirty="0"/>
            </a:br>
            <a:r>
              <a:rPr lang="de-DE" dirty="0"/>
              <a:t>Nutzenaspekte </a:t>
            </a:r>
            <a:r>
              <a:rPr lang="de-DE" dirty="0" smtClean="0"/>
              <a:t>2/3</a:t>
            </a:r>
            <a:endParaRPr lang="de-DE" dirty="0"/>
          </a:p>
        </p:txBody>
      </p:sp>
      <p:graphicFrame>
        <p:nvGraphicFramePr>
          <p:cNvPr id="427025" name="Group 17"/>
          <p:cNvGraphicFramePr>
            <a:graphicFrameLocks noGrp="1"/>
          </p:cNvGraphicFramePr>
          <p:nvPr/>
        </p:nvGraphicFramePr>
        <p:xfrm>
          <a:off x="684213" y="1700213"/>
          <a:ext cx="7848600" cy="2302828"/>
        </p:xfrm>
        <a:graphic>
          <a:graphicData uri="http://schemas.openxmlformats.org/drawingml/2006/table">
            <a:tbl>
              <a:tblPr/>
              <a:tblGrid>
                <a:gridCol w="2654300"/>
                <a:gridCol w="5194300"/>
              </a:tblGrid>
              <a:tr h="38258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Kategorie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Beschreibung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66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IT-Sicherheit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Durchsetzung von wirkungsvollen Sicherheitsbestimmungen</a:t>
                      </a:r>
                    </a:p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endParaRPr kumimoji="0" lang="de-DE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182563" marR="0" lvl="0" indent="-182563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57163" algn="l"/>
                        </a:tabLst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Vermeidung der Installation nicht autorisierter Software durch Endbenutzer auf deren Computern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6998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5DFA9A9-F16D-416E-B71B-71F11192D6F9}" type="slidenum">
              <a:rPr lang="de-DE"/>
              <a:pPr defTabSz="762000"/>
              <a:t>221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699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Organisation der Betriebsbuchhaltung</a:t>
            </a:r>
          </a:p>
        </p:txBody>
      </p:sp>
      <p:pic>
        <p:nvPicPr>
          <p:cNvPr id="16998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714500"/>
            <a:ext cx="7966075" cy="43608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101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9842019-F96E-49DF-A82F-B2DE26671EDF}" type="slidenum">
              <a:rPr lang="de-DE"/>
              <a:pPr defTabSz="762000"/>
              <a:t>222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10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Finanz- und Güterkreislauf</a:t>
            </a:r>
          </a:p>
        </p:txBody>
      </p:sp>
      <p:pic>
        <p:nvPicPr>
          <p:cNvPr id="17101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4188" y="1600200"/>
            <a:ext cx="5635625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203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52E95B9-1F37-47CB-AF9F-11AFD28305E1}" type="slidenum">
              <a:rPr lang="de-DE"/>
              <a:pPr defTabSz="762000"/>
              <a:t>223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203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Kosten und Leistungen im produktiven Kombinationsprozess</a:t>
            </a:r>
          </a:p>
        </p:txBody>
      </p:sp>
      <p:pic>
        <p:nvPicPr>
          <p:cNvPr id="17203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2103438"/>
            <a:ext cx="7966075" cy="3582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305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3058342-52E2-4C8C-85F9-AA5DBBA485CB}" type="slidenum">
              <a:rPr lang="de-DE"/>
              <a:pPr defTabSz="762000"/>
              <a:t>224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306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Ausgaben – Aufwand – Kosten nach Heinen und Schmalenbach</a:t>
            </a:r>
          </a:p>
        </p:txBody>
      </p:sp>
      <p:pic>
        <p:nvPicPr>
          <p:cNvPr id="17306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3268663"/>
            <a:ext cx="7966075" cy="12541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408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718B975-47EC-4BFC-A3F4-231810E4DC61}" type="slidenum">
              <a:rPr lang="de-DE"/>
              <a:pPr defTabSz="762000"/>
              <a:t>225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408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Anderskosten und Zusatzkosten</a:t>
            </a:r>
          </a:p>
        </p:txBody>
      </p:sp>
      <p:pic>
        <p:nvPicPr>
          <p:cNvPr id="17408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55725" y="1600200"/>
            <a:ext cx="643255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510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27D13BD-2CD5-413D-80B7-0CE78C12167D}" type="slidenum">
              <a:rPr lang="de-DE"/>
              <a:pPr defTabSz="762000"/>
              <a:t>226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51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Leistungen</a:t>
            </a:r>
          </a:p>
        </p:txBody>
      </p:sp>
      <p:pic>
        <p:nvPicPr>
          <p:cNvPr id="17510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2033588"/>
            <a:ext cx="7966075" cy="37226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613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1E21E5A-8DAA-4637-BC54-96989060567C}" type="slidenum">
              <a:rPr lang="de-DE"/>
              <a:pPr defTabSz="762000"/>
              <a:t>227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613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Kostenverläufe</a:t>
            </a:r>
          </a:p>
        </p:txBody>
      </p:sp>
      <p:pic>
        <p:nvPicPr>
          <p:cNvPr id="17613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01800" y="1600200"/>
            <a:ext cx="573881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71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BB13E59-DADE-4339-9315-6912EB31E7DA}" type="slidenum">
              <a:rPr lang="de-DE"/>
              <a:pPr defTabSz="762000"/>
              <a:t>228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71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Durchschnittskosten</a:t>
            </a:r>
          </a:p>
        </p:txBody>
      </p:sp>
      <p:pic>
        <p:nvPicPr>
          <p:cNvPr id="177157" name="Picture 4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3540125"/>
            <a:ext cx="3743325" cy="711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817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20E4358-3821-482F-AD08-7C85BC94F202}" type="slidenum">
              <a:rPr lang="de-DE"/>
              <a:pPr defTabSz="762000"/>
              <a:t>229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81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Differentialquotient</a:t>
            </a:r>
          </a:p>
        </p:txBody>
      </p:sp>
      <p:pic>
        <p:nvPicPr>
          <p:cNvPr id="17818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9038" y="1901825"/>
            <a:ext cx="6764337" cy="3987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662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7DA6BE5-0E05-4B5E-9B57-271D685956F3}" type="slidenum">
              <a:rPr lang="de-DE"/>
              <a:pPr defTabSz="762000"/>
              <a:t>23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Merkmale des IT-Controlling-Konzeptes </a:t>
            </a:r>
          </a:p>
        </p:txBody>
      </p:sp>
      <p:pic>
        <p:nvPicPr>
          <p:cNvPr id="2662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801813"/>
            <a:ext cx="7966075" cy="41862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7920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6CB4C99-DB48-476D-9AAF-1B67C0D7DFCF}" type="slidenum">
              <a:rPr lang="de-DE"/>
              <a:pPr defTabSz="762000"/>
              <a:t>230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792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Grenzkosten im linearen Kostenverlauf</a:t>
            </a:r>
          </a:p>
        </p:txBody>
      </p:sp>
      <p:pic>
        <p:nvPicPr>
          <p:cNvPr id="17920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47713" y="2176463"/>
            <a:ext cx="7646987" cy="3438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022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3AA9752-D00E-4C2B-8EAA-A134BB7512AD}" type="slidenum">
              <a:rPr lang="de-DE"/>
              <a:pPr defTabSz="762000"/>
              <a:t>231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022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000" smtClean="0"/>
              <a:t>Einfluss von Beschäftigungsänderungen auf den Verlauf linearer Gesamtkosten</a:t>
            </a:r>
          </a:p>
        </p:txBody>
      </p:sp>
      <p:pic>
        <p:nvPicPr>
          <p:cNvPr id="18022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3213" y="1600200"/>
            <a:ext cx="599598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125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7928675-A293-4FED-A379-D65144534F25}" type="slidenum">
              <a:rPr lang="de-DE"/>
              <a:pPr defTabSz="762000"/>
              <a:t>232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12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400" smtClean="0"/>
              <a:t>Einfluss von Beschäftigungsänderungen auf den Stückkostenverlauf bei linearem Gesamtkosten­verlauf</a:t>
            </a:r>
          </a:p>
        </p:txBody>
      </p:sp>
      <p:pic>
        <p:nvPicPr>
          <p:cNvPr id="18125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6388" y="1995488"/>
            <a:ext cx="5991225" cy="37988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22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9625F3C-6B10-4EF6-BD2C-E49755525A02}" type="slidenum">
              <a:rPr lang="de-DE"/>
              <a:pPr defTabSz="762000"/>
              <a:t>233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22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Grenzkosten als Differenzenquotient</a:t>
            </a:r>
          </a:p>
        </p:txBody>
      </p:sp>
      <p:pic>
        <p:nvPicPr>
          <p:cNvPr id="18227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87500" y="1808163"/>
            <a:ext cx="5967413" cy="41735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32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40626CD-3311-439E-A05E-B5C7FD58E53B}" type="slidenum">
              <a:rPr lang="de-DE"/>
              <a:pPr defTabSz="762000"/>
              <a:t>234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33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Intervallfixe Kosten</a:t>
            </a:r>
          </a:p>
        </p:txBody>
      </p:sp>
      <p:pic>
        <p:nvPicPr>
          <p:cNvPr id="18330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9700" y="1574800"/>
            <a:ext cx="6197600" cy="47386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43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2633136-AA51-43DE-829E-BD5B2259C642}" type="slidenum">
              <a:rPr lang="de-DE"/>
              <a:pPr defTabSz="762000"/>
              <a:t>235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43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Degressionseffekt der intervallfixen Kosten</a:t>
            </a:r>
          </a:p>
        </p:txBody>
      </p:sp>
      <p:pic>
        <p:nvPicPr>
          <p:cNvPr id="18432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39875" y="1809750"/>
            <a:ext cx="6062663" cy="4171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534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0A28100-E55C-4FE6-BBCF-073B77E6FFD8}" type="slidenum">
              <a:rPr lang="de-DE"/>
              <a:pPr defTabSz="762000"/>
              <a:t>236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534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Aufteilung der fixen Kosten in Nutz- und Leerkosten</a:t>
            </a:r>
          </a:p>
        </p:txBody>
      </p:sp>
      <p:pic>
        <p:nvPicPr>
          <p:cNvPr id="18534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43013" y="1824038"/>
            <a:ext cx="6656387" cy="41417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637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BAD2C52-F5CA-4B15-9E67-4387C7A02B91}" type="slidenum">
              <a:rPr lang="de-DE"/>
              <a:pPr defTabSz="762000"/>
              <a:t>237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63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Stückleerkosten–Stücknutzkosten–Stückfixkosten</a:t>
            </a:r>
          </a:p>
        </p:txBody>
      </p:sp>
      <p:pic>
        <p:nvPicPr>
          <p:cNvPr id="186373" name="Picture 2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39813" y="1592263"/>
            <a:ext cx="7104062" cy="46307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73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0DD88AE-9505-4369-81AE-772B824D0F83}" type="slidenum">
              <a:rPr lang="de-DE"/>
              <a:pPr defTabSz="762000"/>
              <a:t>238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73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Berechnung von Nutz- und Leerkosten</a:t>
            </a:r>
          </a:p>
        </p:txBody>
      </p:sp>
      <p:pic>
        <p:nvPicPr>
          <p:cNvPr id="18739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0613" y="1698625"/>
            <a:ext cx="6802437" cy="4292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84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914499C-62CA-4F37-BA2B-1CEB516B7B03}" type="slidenum">
              <a:rPr lang="de-DE"/>
              <a:pPr defTabSz="762000"/>
              <a:t>239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84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Kostenverlauf im Rechenzentrum bei Überstundenvergütung</a:t>
            </a:r>
          </a:p>
        </p:txBody>
      </p:sp>
      <p:pic>
        <p:nvPicPr>
          <p:cNvPr id="18842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6463" y="1900238"/>
            <a:ext cx="7331075" cy="3990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765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D3D5675-410C-4A84-89D0-2187FFC8A366}" type="slidenum">
              <a:rPr lang="de-DE"/>
              <a:pPr defTabSz="762000"/>
              <a:t>24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Strategische IT-Controlling-Werkzeuge </a:t>
            </a:r>
          </a:p>
        </p:txBody>
      </p:sp>
      <p:pic>
        <p:nvPicPr>
          <p:cNvPr id="2765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1350" y="1641475"/>
            <a:ext cx="7861300" cy="4508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894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995339A-87F6-4D15-8A4A-747C46E961C7}" type="slidenum">
              <a:rPr lang="de-DE"/>
              <a:pPr defTabSz="762000"/>
              <a:t>240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894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Kostenverlauf im Rechenzentrum bei quantitativer Anpassung in reiner Form</a:t>
            </a:r>
          </a:p>
        </p:txBody>
      </p:sp>
      <p:pic>
        <p:nvPicPr>
          <p:cNvPr id="18944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90663" y="1600200"/>
            <a:ext cx="6162675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04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E4CD113-6FA5-4ABE-A105-020356D3FBA5}" type="slidenum">
              <a:rPr lang="de-DE"/>
              <a:pPr defTabSz="762000"/>
              <a:t>241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04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Kostenverlauf im Rechenzentrum bei quantitativer Anpassung in selektiver Form</a:t>
            </a:r>
          </a:p>
        </p:txBody>
      </p:sp>
      <p:pic>
        <p:nvPicPr>
          <p:cNvPr id="19046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52575" y="1600200"/>
            <a:ext cx="603726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149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E13D6CC-B30B-437A-B2E3-A55B0BE598EE}" type="slidenum">
              <a:rPr lang="de-DE"/>
              <a:pPr defTabSz="762000"/>
              <a:t>242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14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000" smtClean="0"/>
              <a:t>Remanenzerscheinungen im Rechenzentrum bei Verzicht auf quantitative Anpassung</a:t>
            </a:r>
          </a:p>
        </p:txBody>
      </p:sp>
      <p:pic>
        <p:nvPicPr>
          <p:cNvPr id="1914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6075" y="1600200"/>
            <a:ext cx="591185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251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1ABF3DE-DB5E-4D0A-823D-9C706749F54F}" type="slidenum">
              <a:rPr lang="de-DE"/>
              <a:pPr defTabSz="762000"/>
              <a:t>243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251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Zusatzkosten</a:t>
            </a:r>
          </a:p>
        </p:txBody>
      </p:sp>
      <p:pic>
        <p:nvPicPr>
          <p:cNvPr id="19251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2292350"/>
            <a:ext cx="7620000" cy="3206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353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B9F7972-9993-43A6-B139-EC49F11BF6CE}" type="slidenum">
              <a:rPr lang="de-DE"/>
              <a:pPr defTabSz="762000"/>
              <a:t>244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354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Funktionen und Inhalte der Kostenstellen­bereiche</a:t>
            </a:r>
          </a:p>
        </p:txBody>
      </p:sp>
      <p:graphicFrame>
        <p:nvGraphicFramePr>
          <p:cNvPr id="599214" name="Group 174"/>
          <p:cNvGraphicFramePr>
            <a:graphicFrameLocks noGrp="1"/>
          </p:cNvGraphicFramePr>
          <p:nvPr>
            <p:ph idx="1"/>
          </p:nvPr>
        </p:nvGraphicFramePr>
        <p:xfrm>
          <a:off x="330200" y="1600200"/>
          <a:ext cx="8599488" cy="4712209"/>
        </p:xfrm>
        <a:graphic>
          <a:graphicData uri="http://schemas.openxmlformats.org/drawingml/2006/table">
            <a:tbl>
              <a:tblPr/>
              <a:tblGrid>
                <a:gridCol w="371475"/>
                <a:gridCol w="1281113"/>
                <a:gridCol w="2047875"/>
                <a:gridCol w="4899025"/>
              </a:tblGrid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711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Hilfskosten-stellen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Allgemeiner Kostenstellenbereich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sammelt alle Güter- und Dienstleistungen, die alle Kostenstellen anfordern können (Fachbibliothek, Fuhrpark, Kantine, Werksarzt, Gebäude- und Grundstücks-management, Sozial­einrichtungen u.ä.)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Hauptkosten­stellen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Fertigungshauptkosten-stellenbereich bzw. Leistungserstellungs­bereich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umfasst die betriebliche Leistungserstellung (PC-Be-nutzerservice, Softwareentwicklung, Test, RZ-Betrieb, Druckzentrum, Beratung, Kommissionierung und Ver-packung von Datenträgern, u.ä.)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Hauptkosten­stellen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Materialkostenstellenbereich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enthält alle Güter- und Dienstleistungen für die Be-schaffung, Prüfung, Lagerung, Pflege und Ausgabe von IT-Materialien.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Hauptkosten­stellen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Verwaltungs­kostenstellen­bereich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kennzeichnet die administrativen Tätigkeiten (Geschäfts-leitung, Stabsstellen, Rechnungswesen, Controlling u.ä.)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699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Hauptkosten­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stellen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Vertriebskostenstellenbereich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umfasst die Lagerung, den Verkauf und Versand von Grundleistungen/Handelswaren/Ersatzteilen, Kundendienstleistungen, Werbung, Marktforschung usw.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456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E8AB5DA-FC2D-4293-B70C-04258F137B10}" type="slidenum">
              <a:rPr lang="de-DE"/>
              <a:pPr defTabSz="762000"/>
              <a:t>245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45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Verrechnung der Gemeinkosten</a:t>
            </a:r>
          </a:p>
        </p:txBody>
      </p:sp>
      <p:pic>
        <p:nvPicPr>
          <p:cNvPr id="19456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9163" y="1600200"/>
            <a:ext cx="730408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558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ECD5E17-83DE-433D-A899-F0451682700F}" type="slidenum">
              <a:rPr lang="de-DE"/>
              <a:pPr defTabSz="762000"/>
              <a:t>246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55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Verteilung von Stellengemeinkosten des PC-Benutzerservices (Schlüsselgemeinkosten)</a:t>
            </a:r>
          </a:p>
        </p:txBody>
      </p:sp>
      <p:graphicFrame>
        <p:nvGraphicFramePr>
          <p:cNvPr id="678093" name="Group 2253"/>
          <p:cNvGraphicFramePr>
            <a:graphicFrameLocks noGrp="1"/>
          </p:cNvGraphicFramePr>
          <p:nvPr>
            <p:ph idx="1"/>
          </p:nvPr>
        </p:nvGraphicFramePr>
        <p:xfrm>
          <a:off x="795338" y="1536700"/>
          <a:ext cx="7966075" cy="4593336"/>
        </p:xfrm>
        <a:graphic>
          <a:graphicData uri="http://schemas.openxmlformats.org/drawingml/2006/table">
            <a:tbl>
              <a:tblPr/>
              <a:tblGrid>
                <a:gridCol w="346075"/>
                <a:gridCol w="2333625"/>
                <a:gridCol w="838200"/>
                <a:gridCol w="993775"/>
                <a:gridCol w="1106487"/>
                <a:gridCol w="1236663"/>
                <a:gridCol w="1111250"/>
              </a:tblGrid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Prämisse Nr. 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Prämisse Nr. 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Kostenstellenbereiche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Anzahl PC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Verteilte Support-Kosten in €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erfasste Support­zeit min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PC-Support-Ver-rechnungseinheiten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Verteilte Support-Kosten in €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a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b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c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d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(b x d) 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f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1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Fertigungshauptkosten-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stellenbereich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80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1.200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32.000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1.290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Fertigungshilfskosten-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stellenbereich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450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12.000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484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Materialkostenstellen-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bereich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20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8.000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323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Verwaltungskosten-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stellenbereich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20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220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4.400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177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5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Vertriebskostenstellen-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bereich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20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240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4.800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194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6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Allgemeiner Kosten-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6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stellenbereich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450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440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13.200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532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7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Kostenfeld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200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3.000 €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2.100 min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74.400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1925" algn="l"/>
                          <a:tab pos="449263" algn="l"/>
                        </a:tabLst>
                      </a:pPr>
                      <a:r>
                        <a:rPr kumimoji="0" lang="de-DE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embo" charset="0"/>
                          <a:ea typeface="Times New Roman" pitchFamily="18" charset="0"/>
                          <a:cs typeface="Sendnya"/>
                        </a:rPr>
                        <a:t>3.000 €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Sendny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661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A2C70E5-8789-4DE2-A88E-D4BCB854F909}" type="slidenum">
              <a:rPr lang="de-DE"/>
              <a:pPr defTabSz="762000"/>
              <a:t>247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66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System der Kostenstellenrechnung</a:t>
            </a:r>
          </a:p>
        </p:txBody>
      </p:sp>
      <p:pic>
        <p:nvPicPr>
          <p:cNvPr id="19661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68438" y="1600200"/>
            <a:ext cx="620553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763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5B597C2-251D-4C8A-B6B8-0ADC88332423}" type="slidenum">
              <a:rPr lang="de-DE"/>
              <a:pPr defTabSz="762000"/>
              <a:t>248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763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400" smtClean="0"/>
              <a:t>Einstufiger </a:t>
            </a:r>
            <a:br>
              <a:rPr lang="de-DE" sz="2400" smtClean="0"/>
            </a:br>
            <a:r>
              <a:rPr lang="de-DE" sz="2400" smtClean="0"/>
              <a:t>Betriebsab-</a:t>
            </a:r>
            <a:br>
              <a:rPr lang="de-DE" sz="2400" smtClean="0"/>
            </a:br>
            <a:r>
              <a:rPr lang="de-DE" sz="2400" smtClean="0"/>
              <a:t>rechnungsbogen </a:t>
            </a:r>
            <a:br>
              <a:rPr lang="de-DE" sz="2400" smtClean="0"/>
            </a:br>
            <a:r>
              <a:rPr lang="de-DE" sz="2400" smtClean="0"/>
              <a:t>auf </a:t>
            </a:r>
            <a:br>
              <a:rPr lang="de-DE" sz="2400" smtClean="0"/>
            </a:br>
            <a:r>
              <a:rPr lang="de-DE" sz="2400" smtClean="0"/>
              <a:t>Vollkostenbasis</a:t>
            </a:r>
          </a:p>
        </p:txBody>
      </p:sp>
      <p:pic>
        <p:nvPicPr>
          <p:cNvPr id="19763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22675" y="0"/>
            <a:ext cx="5521325" cy="6858000"/>
          </a:xfr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865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708A906-D6AE-4794-AFF5-57597D1EEAA9}" type="slidenum">
              <a:rPr lang="de-DE"/>
              <a:pPr defTabSz="762000"/>
              <a:t>249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866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Mehrstufiger Betriebsabrechnungsbogen auf Vollkostenbasis </a:t>
            </a:r>
          </a:p>
        </p:txBody>
      </p:sp>
      <p:pic>
        <p:nvPicPr>
          <p:cNvPr id="19866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92263" y="1600200"/>
            <a:ext cx="595788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86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91DF2CA-7F5D-40B5-B87C-69CFEA66BB40}" type="slidenum">
              <a:rPr lang="de-DE"/>
              <a:pPr defTabSz="762000"/>
              <a:t>25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Operative Controlling-Werkzeuge </a:t>
            </a:r>
          </a:p>
        </p:txBody>
      </p:sp>
      <p:pic>
        <p:nvPicPr>
          <p:cNvPr id="2867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795463"/>
            <a:ext cx="7966075" cy="41989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9968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687B75F-5D01-409B-8531-B8197C2BC870}" type="slidenum">
              <a:rPr lang="de-DE"/>
              <a:pPr defTabSz="762000"/>
              <a:t>250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9968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Zweckwahlvorgang - Aufgaben - Kostenrechnungsverfahren </a:t>
            </a:r>
          </a:p>
        </p:txBody>
      </p:sp>
      <p:pic>
        <p:nvPicPr>
          <p:cNvPr id="19968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23938" y="1600200"/>
            <a:ext cx="7096125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070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9BBCBDC-0AEF-4FDE-83DD-E79D53C544BD}" type="slidenum">
              <a:rPr lang="de-DE"/>
              <a:pPr defTabSz="762000"/>
              <a:t>251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07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Kalkulationsschema Vollkosten- und Teilkostenrechnung </a:t>
            </a:r>
          </a:p>
        </p:txBody>
      </p:sp>
      <p:pic>
        <p:nvPicPr>
          <p:cNvPr id="20070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8025" y="1855788"/>
            <a:ext cx="7727950" cy="40782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173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3C1AC29-2006-40C5-B906-0602915CC983}" type="slidenum">
              <a:rPr lang="de-DE"/>
              <a:pPr defTabSz="762000"/>
              <a:t>252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173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Deckungspunktdiagramm - linearer Gesamtkostenverlauf</a:t>
            </a:r>
          </a:p>
        </p:txBody>
      </p:sp>
      <p:pic>
        <p:nvPicPr>
          <p:cNvPr id="20173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25600" y="1600200"/>
            <a:ext cx="589121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27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74010ED-A47F-432E-A7AE-A57449B7F134}" type="slidenum">
              <a:rPr lang="de-DE"/>
              <a:pPr defTabSz="762000"/>
              <a:t>253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27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Gesamtkostenverlauf mit proportionalisierten Fixkosten</a:t>
            </a:r>
          </a:p>
        </p:txBody>
      </p:sp>
      <p:pic>
        <p:nvPicPr>
          <p:cNvPr id="20275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8550" y="1600200"/>
            <a:ext cx="694690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377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6D44798-4CCD-46F3-8496-8F27D7182565}" type="slidenum">
              <a:rPr lang="de-DE"/>
              <a:pPr defTabSz="762000"/>
              <a:t>254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37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Daten zur Produkt-Palette der E-Lux GmbH</a:t>
            </a:r>
          </a:p>
        </p:txBody>
      </p:sp>
      <p:graphicFrame>
        <p:nvGraphicFramePr>
          <p:cNvPr id="683240" name="Group 232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1"/>
        </p:xfrm>
        <a:graphic>
          <a:graphicData uri="http://schemas.openxmlformats.org/drawingml/2006/table">
            <a:tbl>
              <a:tblPr/>
              <a:tblGrid>
                <a:gridCol w="1593850"/>
                <a:gridCol w="1592262"/>
                <a:gridCol w="1593850"/>
                <a:gridCol w="1592263"/>
                <a:gridCol w="1593850"/>
              </a:tblGrid>
              <a:tr h="490538"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Produkt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</a:t>
                      </a:r>
                      <a:r>
                        <a:rPr kumimoji="0" lang="de-DE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db</a:t>
                      </a:r>
                      <a:r>
                        <a:rPr kumimoji="0" lang="de-DE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db</a:t>
                      </a:r>
                      <a:r>
                        <a:rPr kumimoji="0" lang="de-DE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rel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€/</a:t>
                      </a:r>
                      <a:b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Stück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€/</a:t>
                      </a:r>
                      <a:b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Stück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€/</a:t>
                      </a:r>
                      <a:b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Stück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%*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Laptop-Tasche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27,50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10,50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17,—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62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USB-Uhr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54,—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28,—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26,—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48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PDA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46,—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32,—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14,—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USB-Harddisk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77,—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22,—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55,—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71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* gerundet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480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4C7643D-2E38-4AFC-B549-8596CBB2C6B6}" type="slidenum">
              <a:rPr lang="de-DE"/>
              <a:pPr defTabSz="762000"/>
              <a:t>255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48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Rangliste der Wertigkeiten</a:t>
            </a:r>
          </a:p>
        </p:txBody>
      </p:sp>
      <p:graphicFrame>
        <p:nvGraphicFramePr>
          <p:cNvPr id="684151" name="Group 119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2"/>
        </p:xfrm>
        <a:graphic>
          <a:graphicData uri="http://schemas.openxmlformats.org/drawingml/2006/table">
            <a:tbl>
              <a:tblPr/>
              <a:tblGrid>
                <a:gridCol w="2652712"/>
                <a:gridCol w="2657475"/>
                <a:gridCol w="2655888"/>
              </a:tblGrid>
              <a:tr h="706438"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Produkt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Rang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Rang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db</a:t>
                      </a:r>
                      <a:r>
                        <a:rPr kumimoji="0" lang="de-DE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abs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db</a:t>
                      </a:r>
                      <a:r>
                        <a:rPr kumimoji="0" lang="de-DE" sz="20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rel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Laptop-Tasche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USB-Uhr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PDA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USB-Harddisk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582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56C7649-EF53-46A3-AABA-ACB399E3EF35}" type="slidenum">
              <a:rPr lang="de-DE"/>
              <a:pPr defTabSz="762000"/>
              <a:t>256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582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Herstellkosten der E-Lux GmbH</a:t>
            </a:r>
          </a:p>
        </p:txBody>
      </p:sp>
      <p:graphicFrame>
        <p:nvGraphicFramePr>
          <p:cNvPr id="609467" name="Group 187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2"/>
        </p:xfrm>
        <a:graphic>
          <a:graphicData uri="http://schemas.openxmlformats.org/drawingml/2006/table">
            <a:tbl>
              <a:tblPr/>
              <a:tblGrid>
                <a:gridCol w="2655887"/>
                <a:gridCol w="1739900"/>
                <a:gridCol w="1579563"/>
                <a:gridCol w="1990725"/>
              </a:tblGrid>
              <a:tr h="62071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Gemeinkosten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fix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variabel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Fertigungsgemeinkosten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1 500.000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1 350.000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Materialgemeinkosten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Einzelkosten (FL, FM)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1 800.000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1 800.000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Herstellkosten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3 900.000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1 850.000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2 050.000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01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Verwaltungs- und Vertriebskosten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550.000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Selbstkosten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4 500.000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2 400.000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2 100.000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685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51D2193-FD2D-4774-ABBE-BFD040F4E472}" type="slidenum">
              <a:rPr lang="de-DE"/>
              <a:pPr defTabSz="762000"/>
              <a:t>257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68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Produktionsablauf der Interface GmbH</a:t>
            </a:r>
          </a:p>
        </p:txBody>
      </p:sp>
      <p:pic>
        <p:nvPicPr>
          <p:cNvPr id="20685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5513" y="2100263"/>
            <a:ext cx="7291387" cy="3590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78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D1DC6A8-7C7C-4BF8-BD04-F1048A5229BA}" type="slidenum">
              <a:rPr lang="de-DE"/>
              <a:pPr defTabSz="762000"/>
              <a:t>258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78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Produktionsengpass von den Produkten A und B</a:t>
            </a:r>
          </a:p>
        </p:txBody>
      </p:sp>
      <p:graphicFrame>
        <p:nvGraphicFramePr>
          <p:cNvPr id="611374" name="Group 46"/>
          <p:cNvGraphicFramePr>
            <a:graphicFrameLocks noGrp="1"/>
          </p:cNvGraphicFramePr>
          <p:nvPr>
            <p:ph idx="1"/>
          </p:nvPr>
        </p:nvGraphicFramePr>
        <p:xfrm>
          <a:off x="588963" y="2579688"/>
          <a:ext cx="7437437" cy="894715"/>
        </p:xfrm>
        <a:graphic>
          <a:graphicData uri="http://schemas.openxmlformats.org/drawingml/2006/table">
            <a:tbl>
              <a:tblPr/>
              <a:tblGrid>
                <a:gridCol w="3898900"/>
                <a:gridCol w="1711325"/>
                <a:gridCol w="1827212"/>
              </a:tblGrid>
              <a:tr h="35083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Typ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Prüfrate pro Stunde in Stück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endParaRPr kumimoji="0" lang="de-DE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88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75D789B-DC69-41EF-89EA-977FC55109B2}" type="slidenum">
              <a:rPr lang="de-DE"/>
              <a:pPr defTabSz="762000"/>
              <a:t>259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89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Absolute und relative Deckungsbeiträge</a:t>
            </a:r>
          </a:p>
        </p:txBody>
      </p:sp>
      <p:sp>
        <p:nvSpPr>
          <p:cNvPr id="208901" name="Text Box 5"/>
          <p:cNvSpPr txBox="1">
            <a:spLocks noChangeArrowheads="1"/>
          </p:cNvSpPr>
          <p:nvPr/>
        </p:nvSpPr>
        <p:spPr bwMode="auto">
          <a:xfrm>
            <a:off x="1204913" y="3381375"/>
            <a:ext cx="2393950" cy="366713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800"/>
              <a:t>Siehe separate Datei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96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C3B646F-4750-449F-B8C2-ABF7AC904832}" type="slidenum">
              <a:rPr lang="de-DE"/>
              <a:pPr defTabSz="762000"/>
              <a:t>26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Spannungsfeld des CIO in Großunternehmen (in Anlehnung an Schwarze 2000, S. 359).</a:t>
            </a:r>
          </a:p>
        </p:txBody>
      </p:sp>
      <p:pic>
        <p:nvPicPr>
          <p:cNvPr id="2970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5163" y="1779588"/>
            <a:ext cx="7813675" cy="4232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99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73A45FA-9979-4F29-A0D3-BE066E6390B6}" type="slidenum">
              <a:rPr lang="de-DE"/>
              <a:pPr defTabSz="762000"/>
              <a:t>260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99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000" smtClean="0"/>
              <a:t>Retrograde Deckungsbeitragsermittlung (Riebel) </a:t>
            </a:r>
          </a:p>
        </p:txBody>
      </p:sp>
      <p:graphicFrame>
        <p:nvGraphicFramePr>
          <p:cNvPr id="614866" name="Group 466"/>
          <p:cNvGraphicFramePr>
            <a:graphicFrameLocks noGrp="1"/>
          </p:cNvGraphicFramePr>
          <p:nvPr>
            <p:ph idx="1"/>
          </p:nvPr>
        </p:nvGraphicFramePr>
        <p:xfrm>
          <a:off x="588963" y="1290638"/>
          <a:ext cx="7966075" cy="4993513"/>
        </p:xfrm>
        <a:graphic>
          <a:graphicData uri="http://schemas.openxmlformats.org/drawingml/2006/table">
            <a:tbl>
              <a:tblPr/>
              <a:tblGrid>
                <a:gridCol w="568325"/>
                <a:gridCol w="388937"/>
                <a:gridCol w="5100638"/>
                <a:gridCol w="846137"/>
                <a:gridCol w="1062038"/>
              </a:tblGrid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365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Bruttoerlöse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16"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Perioden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tineau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einzel-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tineau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13"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Leistungs-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tineau" pitchFamily="2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Mehrwertsteuer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Rabatte, Boni1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preisabhängige Vertriebseinzelkosten der Artikel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=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Nettoerlöse I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mengenabhängige Vertriebseinzelkosten der Artikel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wertabhängige Vertriebseinzelkosten der Artikel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8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=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Nettoerlöse II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9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Stoffkosten, wenn beschäftigungsabhängige Artikelkosten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=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Deckungsbeitrag I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Lohnkosten, wenn beschäftigungsabhängige Artikelkosten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=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Deckungsbeitrag II über die beschäftigungsabhängigen 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Einzelkosten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Gatineau" pitchFamily="2" charset="0"/>
                        </a:rPr>
                        <a:t> 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Gatineau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Gatineau" pitchFamily="2" charset="0"/>
                        </a:rPr>
                        <a:t>Deckungsbeiträge II von allen Artikeln einer Artikelgruppe und/oder eines Fertigungskostenstellenbereichs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Gatineau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Batang" pitchFamily="18" charset="-127"/>
                        </a:rPr>
                        <a:t>Bereitschafts-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tineau" pitchFamily="2" charset="0"/>
                        <a:ea typeface="Times New Roman" pitchFamily="18" charset="0"/>
                        <a:cs typeface="Batang" pitchFamily="18" charset="-127"/>
                      </a:endParaRP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Batang" pitchFamily="18" charset="-127"/>
                        </a:rPr>
                        <a:t>kosten I </a:t>
                      </a: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tineau" pitchFamily="2" charset="0"/>
                        <a:ea typeface="Times New Roman" pitchFamily="18" charset="0"/>
                        <a:cs typeface="Batang" pitchFamily="18" charset="-127"/>
                      </a:endParaRPr>
                    </a:p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Batang" pitchFamily="18" charset="-127"/>
                        </a:rPr>
                        <a:t>und II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Batang" pitchFamily="18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direkte Kosten der Artikelgruppe und/oder des Fertigungskostenstellen­bereichs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=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Deckungsbeitrag III über die direkten Artikelgruppen- und/oder Kostenstellenbereichseinzelkosten  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094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5E500DD-0D61-4B6B-A6F5-9CAF4C595A21}" type="slidenum">
              <a:rPr lang="de-DE"/>
              <a:pPr defTabSz="762000"/>
              <a:t>261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094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2-stufige traditionelle Gemeinkostenverrechnung</a:t>
            </a:r>
          </a:p>
        </p:txBody>
      </p:sp>
      <p:pic>
        <p:nvPicPr>
          <p:cNvPr id="21094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6963" y="1600200"/>
            <a:ext cx="6950075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197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C61E5E8-CFA4-46BD-8743-A8B884301A2C}" type="slidenum">
              <a:rPr lang="de-DE"/>
              <a:pPr defTabSz="762000"/>
              <a:t>262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19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000" smtClean="0"/>
              <a:t>2-stufige Gemeinkostenverrechnung (Prozesskostenrechnung)</a:t>
            </a:r>
          </a:p>
        </p:txBody>
      </p:sp>
      <p:pic>
        <p:nvPicPr>
          <p:cNvPr id="21197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6538" y="1600200"/>
            <a:ext cx="612933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29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F77A2B1-1D9D-457F-8453-D6EC9920A2BB}" type="slidenum">
              <a:rPr lang="de-DE"/>
              <a:pPr defTabSz="762000"/>
              <a:t>263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29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Hauptprozess IT-Einkauf und seine Teilprozesse</a:t>
            </a:r>
          </a:p>
        </p:txBody>
      </p:sp>
      <p:graphicFrame>
        <p:nvGraphicFramePr>
          <p:cNvPr id="619733" name="Group 213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660203"/>
        </p:xfrm>
        <a:graphic>
          <a:graphicData uri="http://schemas.openxmlformats.org/drawingml/2006/table">
            <a:tbl>
              <a:tblPr/>
              <a:tblGrid>
                <a:gridCol w="531812"/>
                <a:gridCol w="2887663"/>
                <a:gridCol w="2847975"/>
                <a:gridCol w="1698625"/>
              </a:tblGrid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Teilprozesse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Kostentreiber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0488" algn="l"/>
                        </a:tabLst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Leistungs­</a:t>
                      </a:r>
                      <a:b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</a:b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mengen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Einkaufsanforderung für IT-Bedarfe bearbeiten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Anforderungen an IT-Leistungen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abhängig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Lieferantenauswahl treffen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Anzahl IT-Lieferanten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abhängig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Einkaufsauftrag erstellen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IT-Bestellungen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abhängig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Lieferantenrechnung prüfen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IT-Bestellungen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abhängig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Zahlungsfreigabe veranlassen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IT-Bestellungen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abhängig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Abteilung leiten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alle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neutral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40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B6E63A9-9BD2-4F13-91CC-771AB0811036}" type="slidenum">
              <a:rPr lang="de-DE"/>
              <a:pPr defTabSz="762000"/>
              <a:t>264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40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000" smtClean="0"/>
              <a:t>Ermittlung der prozesskostenbezogenen Beschäftigungsabweichung (nach Freidank)</a:t>
            </a:r>
          </a:p>
        </p:txBody>
      </p:sp>
      <p:graphicFrame>
        <p:nvGraphicFramePr>
          <p:cNvPr id="620661" name="Group 117"/>
          <p:cNvGraphicFramePr>
            <a:graphicFrameLocks noGrp="1"/>
          </p:cNvGraphicFramePr>
          <p:nvPr>
            <p:ph idx="1"/>
          </p:nvPr>
        </p:nvGraphicFramePr>
        <p:xfrm>
          <a:off x="588963" y="1831975"/>
          <a:ext cx="7966075" cy="2195514"/>
        </p:xfrm>
        <a:graphic>
          <a:graphicData uri="http://schemas.openxmlformats.org/drawingml/2006/table">
            <a:tbl>
              <a:tblPr/>
              <a:tblGrid>
                <a:gridCol w="454025"/>
                <a:gridCol w="2498725"/>
                <a:gridCol w="384175"/>
                <a:gridCol w="2327275"/>
                <a:gridCol w="522287"/>
                <a:gridCol w="1779588"/>
              </a:tblGrid>
              <a:tr h="7318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Plan-Prozesskosten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=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Gatineau" pitchFamily="2" charset="0"/>
                        </a:rPr>
                        <a:t>Planprozess­</a:t>
                      </a:r>
                      <a:b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Gatineau" pitchFamily="2" charset="0"/>
                        </a:rPr>
                      </a:b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Gatineau" pitchFamily="2" charset="0"/>
                        </a:rPr>
                        <a:t>kostensatz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Gatineau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x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Planprozess­</a:t>
                      </a:r>
                      <a:b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menge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-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Soll-Prozesskosten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=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Planprozess­</a:t>
                      </a:r>
                      <a:b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kostensatz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x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Istprozess­</a:t>
                      </a:r>
                      <a:b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menge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=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Beschäftigungs-</a:t>
                      </a:r>
                      <a:b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abweichung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=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Leerkosten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50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319E6BD-7ACE-46F0-B6B0-D648DEEE2E55}" type="slidenum">
              <a:rPr lang="de-DE"/>
              <a:pPr defTabSz="762000"/>
              <a:t>265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50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Beispiel Produktdifferenzierung</a:t>
            </a:r>
          </a:p>
        </p:txBody>
      </p:sp>
      <p:graphicFrame>
        <p:nvGraphicFramePr>
          <p:cNvPr id="621826" name="Group 258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0"/>
        </p:xfrm>
        <a:graphic>
          <a:graphicData uri="http://schemas.openxmlformats.org/drawingml/2006/table">
            <a:tbl>
              <a:tblPr/>
              <a:tblGrid>
                <a:gridCol w="796925"/>
                <a:gridCol w="901700"/>
                <a:gridCol w="1133475"/>
                <a:gridCol w="1060450"/>
                <a:gridCol w="1060450"/>
                <a:gridCol w="1150937"/>
                <a:gridCol w="892175"/>
                <a:gridCol w="969963"/>
              </a:tblGrid>
              <a:tr h="1412875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Pro-dukt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Menge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144463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Direkte Lohnl-stunden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Maschi­nen-stunden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Material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Rüstvor­</a:t>
                      </a:r>
                      <a:b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</a:b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gänge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Bestel-lungen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144463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Ver-sand-vor-gänge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Verbrauch (Menge)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220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6025"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Verbrauch (Gemein­</a:t>
                      </a:r>
                      <a:b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€</a:t>
                      </a: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Gatineau" pitchFamily="2" charset="0"/>
                        </a:rPr>
                        <a:t>)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60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9DD70D3-BB9C-4818-ABFE-F416792E5612}" type="slidenum">
              <a:rPr lang="de-DE"/>
              <a:pPr defTabSz="762000"/>
              <a:t>266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60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Beispiel bei Volumenunterschieden</a:t>
            </a:r>
          </a:p>
        </p:txBody>
      </p:sp>
      <p:graphicFrame>
        <p:nvGraphicFramePr>
          <p:cNvPr id="622852" name="Group 260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0"/>
        </p:xfrm>
        <a:graphic>
          <a:graphicData uri="http://schemas.openxmlformats.org/drawingml/2006/table">
            <a:tbl>
              <a:tblPr/>
              <a:tblGrid>
                <a:gridCol w="796925"/>
                <a:gridCol w="973137"/>
                <a:gridCol w="1060450"/>
                <a:gridCol w="1060450"/>
                <a:gridCol w="1060450"/>
                <a:gridCol w="1150938"/>
                <a:gridCol w="976312"/>
                <a:gridCol w="887413"/>
              </a:tblGrid>
              <a:tr h="1412875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Produkt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Menge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144463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Direkte Lohn-stunden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Ma-schinen-stunden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Material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Rüst-vorgänge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Bestel-lungen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Ver-sand-vor-gänge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Verbrauch (Menge)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220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6025"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Verbrauch (Gemein-</a:t>
                      </a:r>
                      <a:b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€</a:t>
                      </a: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Gatineau" pitchFamily="2" charset="0"/>
                        </a:rPr>
                        <a:t>)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709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67D1CA4-3163-4F2E-BDCA-A1C0286FE9FE}" type="slidenum">
              <a:rPr lang="de-DE"/>
              <a:pPr defTabSz="762000"/>
              <a:t>267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70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Zuschlagskalkulation (Basis: Einzelkosten)</a:t>
            </a:r>
          </a:p>
        </p:txBody>
      </p:sp>
      <p:graphicFrame>
        <p:nvGraphicFramePr>
          <p:cNvPr id="624034" name="Group 418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3"/>
        </p:xfrm>
        <a:graphic>
          <a:graphicData uri="http://schemas.openxmlformats.org/drawingml/2006/table">
            <a:tbl>
              <a:tblPr/>
              <a:tblGrid>
                <a:gridCol w="417512"/>
                <a:gridCol w="3378200"/>
                <a:gridCol w="836613"/>
                <a:gridCol w="989012"/>
                <a:gridCol w="912813"/>
                <a:gridCol w="715962"/>
                <a:gridCol w="715963"/>
              </a:tblGrid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f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Pro-dukte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Gesamt-kosten (T€)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Stück-kosten (€)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en-GB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en-GB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en-GB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en-GB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Einzelkosten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1 350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1 650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5,50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Fertigungs-/Materialgemeinkosten (500%)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6 750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8 250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22,50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27,50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Herstellkosten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8 100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9 900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18 000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27,—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33,—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Verwaltungsgemeinkosten (10%)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810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990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1 800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2,70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3,30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Vertriebsgemeinkosten (15%)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1 215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1 485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2 700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4,05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4,95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Selbstkosten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10 125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12 375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22 500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33,75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41,25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811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7FDD342-F971-4992-94F1-620AA8056265}" type="slidenum">
              <a:rPr lang="de-DE"/>
              <a:pPr defTabSz="762000"/>
              <a:t>268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811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Zuschlagskalkulation (Basis: Direkte Lohnstunden)</a:t>
            </a:r>
          </a:p>
        </p:txBody>
      </p:sp>
      <p:graphicFrame>
        <p:nvGraphicFramePr>
          <p:cNvPr id="625064" name="Group 424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610609"/>
        </p:xfrm>
        <a:graphic>
          <a:graphicData uri="http://schemas.openxmlformats.org/drawingml/2006/table">
            <a:tbl>
              <a:tblPr/>
              <a:tblGrid>
                <a:gridCol w="415925"/>
                <a:gridCol w="3151187"/>
                <a:gridCol w="836613"/>
                <a:gridCol w="1090612"/>
                <a:gridCol w="987425"/>
                <a:gridCol w="741363"/>
                <a:gridCol w="742950"/>
              </a:tblGrid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f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144463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Pro-dukte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Gesamt-kosten (T€)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Stück-kosten (€)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en-GB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en-GB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en-GB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en-GB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Einzelkosten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1 350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1 650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5,50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Fertigungs-/Materialgemeinkosten (DLh-Bezugsbasis)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6 662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8 338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22,21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27,79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Herstellkosten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8 012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9 988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18 000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26,71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33,29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Verwaltungsgemeinkosten (10%)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801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999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1 800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2,67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3,33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Vertriebsgemeinkosten (15%)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1 202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1 498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2 700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4,01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4,99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Selbstkosten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10 015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12 485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22 500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33,39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41,61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1913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ED032D09-6597-4D6F-8B67-8CFB2FB87DEA}" type="slidenum">
              <a:rPr lang="de-DE"/>
              <a:pPr defTabSz="762000"/>
              <a:t>269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1914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Prozesskostenanalyse Hauptprozess Materialbeschaffung </a:t>
            </a:r>
          </a:p>
        </p:txBody>
      </p:sp>
      <p:sp>
        <p:nvSpPr>
          <p:cNvPr id="219141" name="Rectangle 3"/>
          <p:cNvSpPr>
            <a:spLocks noChangeArrowheads="1"/>
          </p:cNvSpPr>
          <p:nvPr/>
        </p:nvSpPr>
        <p:spPr bwMode="auto">
          <a:xfrm>
            <a:off x="0" y="12509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defTabSz="762000"/>
            <a:endParaRPr lang="de-DE" sz="2400" b="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626061" name="Group 397"/>
          <p:cNvGraphicFramePr>
            <a:graphicFrameLocks noGrp="1"/>
          </p:cNvGraphicFramePr>
          <p:nvPr/>
        </p:nvGraphicFramePr>
        <p:xfrm>
          <a:off x="593725" y="1611313"/>
          <a:ext cx="7975600" cy="4681728"/>
        </p:xfrm>
        <a:graphic>
          <a:graphicData uri="http://schemas.openxmlformats.org/drawingml/2006/table">
            <a:tbl>
              <a:tblPr/>
              <a:tblGrid>
                <a:gridCol w="338138"/>
                <a:gridCol w="2339975"/>
                <a:gridCol w="1089025"/>
                <a:gridCol w="1171575"/>
                <a:gridCol w="1171575"/>
                <a:gridCol w="1865312"/>
              </a:tblGrid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Aktivität 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(Bearbeitung von:)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Mengenverbrauch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 Gemein­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 T€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Kostentreiber</a:t>
                      </a:r>
                      <a:endParaRPr kumimoji="0" lang="de-DE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Anzahl 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 Personen­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jahre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Sachmittel 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in %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Einkaufsanforderung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5 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Anforderungen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Lieferantenauswahl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15 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333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Lieferanten,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Neuteile, 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Bestellungen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Einkaufsauftrag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45 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891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Bestellungen,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Positionen,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Lieferanten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Wareneingangsmeldung/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Rechnung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0,5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10 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172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Lieferungen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28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Zahlungsfreigabe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0,5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10 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194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Lieferungen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Abteilungsleitung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15 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320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Mengenneutral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7,0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r>
                        <a:rPr kumimoji="0" lang="de-DE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86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91DF2CA-7F5D-40B5-B87C-69CFEA66BB40}" type="slidenum">
              <a:rPr lang="de-DE"/>
              <a:pPr defTabSz="762000"/>
              <a:t>27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dirty="0" smtClean="0"/>
              <a:t>Rollenverteilung</a:t>
            </a:r>
            <a:endParaRPr lang="de-DE" dirty="0" smtClean="0"/>
          </a:p>
        </p:txBody>
      </p:sp>
      <p:grpSp>
        <p:nvGrpSpPr>
          <p:cNvPr id="7" name="Gruppieren 6"/>
          <p:cNvGrpSpPr/>
          <p:nvPr/>
        </p:nvGrpSpPr>
        <p:grpSpPr>
          <a:xfrm>
            <a:off x="747019" y="1916832"/>
            <a:ext cx="7569397" cy="3096344"/>
            <a:chOff x="747019" y="1916832"/>
            <a:chExt cx="3302001" cy="1592262"/>
          </a:xfrm>
        </p:grpSpPr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755576" y="1916832"/>
              <a:ext cx="1547812" cy="3540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de-DE" sz="1600" dirty="0" err="1"/>
                <a:t>Chief</a:t>
              </a:r>
              <a:r>
                <a:rPr lang="de-DE" sz="1600" dirty="0"/>
                <a:t> Information Officer </a:t>
              </a:r>
              <a:br>
                <a:rPr lang="de-DE" sz="1600" dirty="0"/>
              </a:br>
              <a:r>
                <a:rPr lang="de-DE" sz="1600" dirty="0"/>
                <a:t>(CIO)</a:t>
              </a: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2501207" y="1916832"/>
              <a:ext cx="1547813" cy="35401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de-DE" sz="1600" dirty="0"/>
                <a:t>IT-Controller</a:t>
              </a:r>
              <a:br>
                <a:rPr lang="de-DE" sz="1600" dirty="0"/>
              </a:br>
              <a:endParaRPr lang="de-DE" sz="1600" dirty="0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747019" y="2518494"/>
              <a:ext cx="1564927" cy="35401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de-DE" sz="1600"/>
                <a:t>Entscheidungs-</a:t>
              </a:r>
            </a:p>
            <a:p>
              <a:pPr algn="ctr">
                <a:defRPr/>
              </a:pPr>
              <a:r>
                <a:rPr lang="de-DE" sz="1600"/>
                <a:t>verantwortung</a:t>
              </a: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2514589" y="2518494"/>
              <a:ext cx="1521049" cy="35401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de-DE" sz="1600"/>
                <a:t>Transparenz-</a:t>
              </a:r>
            </a:p>
            <a:p>
              <a:pPr algn="ctr">
                <a:defRPr/>
              </a:pPr>
              <a:r>
                <a:rPr lang="de-DE" sz="1600"/>
                <a:t>verantwortung</a:t>
              </a: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747020" y="3156669"/>
              <a:ext cx="3302000" cy="3524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de-DE" sz="1600"/>
                <a:t>Wirtschaftlicher und Leistungsfähiger </a:t>
              </a:r>
            </a:p>
            <a:p>
              <a:pPr algn="ctr">
                <a:defRPr/>
              </a:pPr>
              <a:r>
                <a:rPr lang="de-DE" sz="1600"/>
                <a:t>IT-Einsatz im Unternehmen</a:t>
              </a:r>
            </a:p>
          </p:txBody>
        </p:sp>
        <p:sp>
          <p:nvSpPr>
            <p:cNvPr id="13" name="AutoShape 15"/>
            <p:cNvSpPr>
              <a:spLocks noChangeArrowheads="1"/>
            </p:cNvSpPr>
            <p:nvPr/>
          </p:nvSpPr>
          <p:spPr bwMode="auto">
            <a:xfrm>
              <a:off x="1409626" y="2291482"/>
              <a:ext cx="239713" cy="21272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B2B2B2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vert="eaVert" wrap="none" anchor="ctr"/>
            <a:lstStyle/>
            <a:p>
              <a:endParaRPr lang="de-DE"/>
            </a:p>
          </p:txBody>
        </p:sp>
        <p:sp>
          <p:nvSpPr>
            <p:cNvPr id="14" name="AutoShape 16"/>
            <p:cNvSpPr>
              <a:spLocks noChangeArrowheads="1"/>
            </p:cNvSpPr>
            <p:nvPr/>
          </p:nvSpPr>
          <p:spPr bwMode="auto">
            <a:xfrm>
              <a:off x="1409626" y="2907432"/>
              <a:ext cx="239713" cy="21272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B2B2B2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vert="eaVert" wrap="none" anchor="ctr"/>
            <a:lstStyle/>
            <a:p>
              <a:endParaRPr lang="de-DE"/>
            </a:p>
          </p:txBody>
        </p:sp>
        <p:sp>
          <p:nvSpPr>
            <p:cNvPr id="15" name="AutoShape 19"/>
            <p:cNvSpPr>
              <a:spLocks noChangeArrowheads="1"/>
            </p:cNvSpPr>
            <p:nvPr/>
          </p:nvSpPr>
          <p:spPr bwMode="auto">
            <a:xfrm flipH="1">
              <a:off x="3154463" y="2291482"/>
              <a:ext cx="241300" cy="21272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B2B2B2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vert="eaVert" wrap="none" anchor="ctr"/>
            <a:lstStyle/>
            <a:p>
              <a:endParaRPr lang="de-DE"/>
            </a:p>
          </p:txBody>
        </p:sp>
        <p:sp>
          <p:nvSpPr>
            <p:cNvPr id="16" name="AutoShape 19"/>
            <p:cNvSpPr>
              <a:spLocks noChangeArrowheads="1"/>
            </p:cNvSpPr>
            <p:nvPr/>
          </p:nvSpPr>
          <p:spPr bwMode="auto">
            <a:xfrm flipH="1">
              <a:off x="3154463" y="2912045"/>
              <a:ext cx="241300" cy="21272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B2B2B2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vert="eaVert" wrap="none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66936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016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BBE569F-E2FD-4F93-9219-F80F772DD001}" type="slidenum">
              <a:rPr lang="de-DE"/>
              <a:pPr defTabSz="762000"/>
              <a:t>270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01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Kostentreiberanalyse (Mengengerüst)</a:t>
            </a:r>
          </a:p>
        </p:txBody>
      </p:sp>
      <p:graphicFrame>
        <p:nvGraphicFramePr>
          <p:cNvPr id="627260" name="Group 572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818636"/>
        </p:xfrm>
        <a:graphic>
          <a:graphicData uri="http://schemas.openxmlformats.org/drawingml/2006/table">
            <a:tbl>
              <a:tblPr/>
              <a:tblGrid>
                <a:gridCol w="495300"/>
                <a:gridCol w="2233612"/>
                <a:gridCol w="1754188"/>
                <a:gridCol w="827087"/>
                <a:gridCol w="828675"/>
                <a:gridCol w="973138"/>
                <a:gridCol w="854075"/>
              </a:tblGrid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Hauptprozess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Kostentreiber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Anzahl Kostentreiber pro Komponente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Materialhandling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Materialbewegungen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180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160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1 200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Materialbeschaffung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Bestellungen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Produktionsdurchlauf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Rüstvorgänge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Wartung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Wartungsstunden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Qualitätskontrolle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Prüfungen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360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360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2 400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Fertigung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Direkte Lohnstunden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150 000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350 000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400 000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Montage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Direkte Lohnstunden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50 000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140 000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 Produkt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555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Auftragsbearbeitung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Kundenaufträge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3 600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571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Versanddurchführung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Auslieferungen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2 200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118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C56A008-2433-44B0-B1EE-6EB0219DEE4A}" type="slidenum">
              <a:rPr lang="de-DE"/>
              <a:pPr defTabSz="762000"/>
              <a:t>271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11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Prozentualer Mengenverbrauch pro Produkt</a:t>
            </a:r>
          </a:p>
        </p:txBody>
      </p:sp>
      <p:graphicFrame>
        <p:nvGraphicFramePr>
          <p:cNvPr id="628046" name="Group 334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1"/>
        </p:xfrm>
        <a:graphic>
          <a:graphicData uri="http://schemas.openxmlformats.org/drawingml/2006/table">
            <a:tbl>
              <a:tblPr/>
              <a:tblGrid>
                <a:gridCol w="514350"/>
                <a:gridCol w="3622675"/>
                <a:gridCol w="1900237"/>
                <a:gridCol w="1928813"/>
              </a:tblGrid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Hauptprozess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Mengenverbrauch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6556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gemeinkostentreibender Aktivitäten (in % pro Produkt)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Materialhandling</a:t>
                      </a:r>
                      <a:r>
                        <a:rPr kumimoji="0" lang="de-DE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13,4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86,6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Materialbeschaffung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7,7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92,3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Produktionsdurchlauf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3,8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96,2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Wartung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40,0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60,0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Qualitätskontrolle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17,5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82,5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Fertigung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45,5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54,5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Montage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42,9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57,1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Auftragsbearbeitung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7,7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92,3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Versanddurchführung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8,3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91,7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221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B7F46AE-D6B9-401B-B4FD-5B0C3868BEFD}" type="slidenum">
              <a:rPr lang="de-DE"/>
              <a:pPr defTabSz="762000"/>
              <a:t>272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22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Errechnung der Prozesskostensätze</a:t>
            </a:r>
          </a:p>
        </p:txBody>
      </p:sp>
      <p:graphicFrame>
        <p:nvGraphicFramePr>
          <p:cNvPr id="629217" name="Group 481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622675"/>
        </p:xfrm>
        <a:graphic>
          <a:graphicData uri="http://schemas.openxmlformats.org/drawingml/2006/table">
            <a:tbl>
              <a:tblPr/>
              <a:tblGrid>
                <a:gridCol w="433387"/>
                <a:gridCol w="2606675"/>
                <a:gridCol w="968375"/>
                <a:gridCol w="1177925"/>
                <a:gridCol w="1409700"/>
                <a:gridCol w="1370013"/>
              </a:tblGrid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Hauptprozess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Kostentreiber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Prozesskostensatz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T€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Anzahl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€/LE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Materialhandling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1 500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2 540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 590,55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Materialbewegung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Materialbeschaffung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6 500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 307,69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Bestellung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Produktionsdurchlauf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1 500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624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2 403,85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Rüstvorgang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Wartung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2 500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  83,33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W-stunde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Qualitätskontrolle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4 120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 728,16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Prüfung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Fertigung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2 500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1 100 000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   2,27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DLh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Montage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350 000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   5,71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DLh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Auftragsbearbeitung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3 900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 256,41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Kundenauftrag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Versanddurchführung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1 700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2 400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 708,33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Auslieferung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323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E2DDAD11-3E49-4C99-8BEE-27C050A5ECDA}" type="slidenum">
              <a:rPr lang="de-DE"/>
              <a:pPr defTabSz="762000"/>
              <a:t>273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323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Verteilung der Vertriebsgemeinkosten</a:t>
            </a:r>
          </a:p>
        </p:txBody>
      </p:sp>
      <p:graphicFrame>
        <p:nvGraphicFramePr>
          <p:cNvPr id="631017" name="Group 233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745673"/>
        </p:xfrm>
        <a:graphic>
          <a:graphicData uri="http://schemas.openxmlformats.org/drawingml/2006/table">
            <a:tbl>
              <a:tblPr/>
              <a:tblGrid>
                <a:gridCol w="652462"/>
                <a:gridCol w="3740150"/>
                <a:gridCol w="1773238"/>
                <a:gridCol w="1800225"/>
              </a:tblGrid>
              <a:tr h="484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Hauptprozess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Produkt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8. Auftragsbearbeitung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Anzahl Kostentreiber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3 600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Prozesskosten T€ (Anzahl x 256,41)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76,92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923,08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9. Versanddurchführung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Anzahl Kostentreiber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2 200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Prozesskosten T€ (Anzahl x  708,33)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141,67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1 558,33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425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981116D-1DF8-43F5-854F-3946926E2841}" type="slidenum">
              <a:rPr lang="de-DE"/>
              <a:pPr defTabSz="762000"/>
              <a:t>274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426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Selbstkostenkalkulation mit Prozesskosten</a:t>
            </a:r>
          </a:p>
        </p:txBody>
      </p:sp>
      <p:graphicFrame>
        <p:nvGraphicFramePr>
          <p:cNvPr id="632328" name="Group 520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36252"/>
        </p:xfrm>
        <a:graphic>
          <a:graphicData uri="http://schemas.openxmlformats.org/drawingml/2006/table">
            <a:tbl>
              <a:tblPr/>
              <a:tblGrid>
                <a:gridCol w="396875"/>
                <a:gridCol w="2400300"/>
                <a:gridCol w="1182687"/>
                <a:gridCol w="1074738"/>
                <a:gridCol w="1074737"/>
                <a:gridCol w="968375"/>
                <a:gridCol w="868363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Produkte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Gesamtkosten T€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Stückkosten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(auf volle T€ aufgerundet)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€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4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Einzelkosten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1 350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1 650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4,50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5,50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Fertigungs-/ Materialgemeinkosten 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(prozessorientiert)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3 930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11 070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13,10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36,90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Herstellkosten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5 280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12 720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18 000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17,60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42,40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Verwaltungsgemeinkosten (10%)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528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1 272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1 800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1,76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4,24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Vertriebsgemeinkosten (prozessorientiert)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219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2 481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2 700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0,73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8,27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Selbstkosten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6 027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16 473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22 500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20,09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54,91</a:t>
                      </a: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528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E0D672C-5346-45D1-AB1D-BBC5FE6C1EB3}" type="slidenum">
              <a:rPr lang="de-DE"/>
              <a:pPr defTabSz="762000"/>
              <a:t>275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528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Gesamtkostenverlauf Zuschlagskalkulation</a:t>
            </a:r>
          </a:p>
        </p:txBody>
      </p:sp>
      <p:pic>
        <p:nvPicPr>
          <p:cNvPr id="22528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54150" y="1600200"/>
            <a:ext cx="623570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630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70D737E-EC51-44FE-BC2C-08F147BB25B0}" type="slidenum">
              <a:rPr lang="de-DE"/>
              <a:pPr defTabSz="762000"/>
              <a:t>276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63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Ziele der Prozesskostenrechnung</a:t>
            </a:r>
          </a:p>
        </p:txBody>
      </p:sp>
      <p:graphicFrame>
        <p:nvGraphicFramePr>
          <p:cNvPr id="633935" name="Group 79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332288"/>
        </p:xfrm>
        <a:graphic>
          <a:graphicData uri="http://schemas.openxmlformats.org/drawingml/2006/table">
            <a:tbl>
              <a:tblPr/>
              <a:tblGrid>
                <a:gridCol w="547687"/>
                <a:gridCol w="7418388"/>
              </a:tblGrid>
              <a:tr h="64135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	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Preispolitik bei Markt-/Kostenführer-, Differenzierungs- und Spezialisierungsstrategien,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41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	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Optimierung von Volumen, Produktmix, Differenzierungsbreite und -intensität durch Förderung, Reduzierung oder Einstellung bestehender Produktlinien,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900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	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Produktentwicklungsentscheidungen, insbesondere bei Innovationen und Innovationszyklen (oft in Verbindung mit dem Target Costing),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	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Optimierung innerbetrieblicher, gemeinkostentreibender Prozesse in Produktion und Distribution (Losgrößen, Einkaufs- und Beschaffungsmaßnahmen, Distributionsverfahren und -kanäle, Materialbewegungen),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Gemeinkostenplanung und -kontrolle,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	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Ergebnisanalysen, insbesondere Break-Even-Analysen, Kunden- und Segmentserfolgsrechnungen u.a.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733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CF0ED56-DE0E-4E71-B5E1-442402CB73BC}" type="slidenum">
              <a:rPr lang="de-DE"/>
              <a:pPr defTabSz="762000"/>
              <a:t>277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733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Kostenbeeinflussung</a:t>
            </a:r>
          </a:p>
        </p:txBody>
      </p:sp>
      <p:pic>
        <p:nvPicPr>
          <p:cNvPr id="22733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64" r="21683" b="3973"/>
          <a:stretch>
            <a:fillRect/>
          </a:stretch>
        </p:blipFill>
        <p:spPr>
          <a:xfrm>
            <a:off x="588963" y="1851025"/>
            <a:ext cx="7966075" cy="4089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83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E79D025F-607B-4765-BC65-1BE05F39B7E5}" type="slidenum">
              <a:rPr lang="de-DE"/>
              <a:pPr defTabSz="762000"/>
              <a:t>278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83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Drifting und Allowable Costs</a:t>
            </a:r>
          </a:p>
        </p:txBody>
      </p:sp>
      <p:pic>
        <p:nvPicPr>
          <p:cNvPr id="22835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1600200"/>
            <a:ext cx="619125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2937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818F8A2-EF46-426B-B443-41354E46FBDF}" type="slidenum">
              <a:rPr lang="de-DE"/>
              <a:pPr defTabSz="762000"/>
              <a:t>279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293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Prozessablauf im Zielkosten-Management</a:t>
            </a:r>
          </a:p>
        </p:txBody>
      </p:sp>
      <p:pic>
        <p:nvPicPr>
          <p:cNvPr id="22938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81125" y="1600200"/>
            <a:ext cx="638016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07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FA10B19-60AF-4B93-9F21-E223D8DB8417}" type="slidenum">
              <a:rPr lang="de-DE"/>
              <a:pPr defTabSz="762000"/>
              <a:t>28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400" dirty="0"/>
              <a:t>Trennung in Demand and Supply nach und von IT-Leistungen</a:t>
            </a:r>
            <a:endParaRPr lang="de-DE" sz="2400" dirty="0" smtClean="0"/>
          </a:p>
        </p:txBody>
      </p:sp>
      <p:sp>
        <p:nvSpPr>
          <p:cNvPr id="460806" name="Oval 6"/>
          <p:cNvSpPr>
            <a:spLocks noChangeArrowheads="1"/>
          </p:cNvSpPr>
          <p:nvPr/>
        </p:nvSpPr>
        <p:spPr bwMode="auto">
          <a:xfrm>
            <a:off x="1271588" y="3081849"/>
            <a:ext cx="2209800" cy="990600"/>
          </a:xfrm>
          <a:prstGeom prst="ellipse">
            <a:avLst/>
          </a:prstGeom>
          <a:solidFill>
            <a:srgbClr val="FFFF00"/>
          </a:solidFill>
          <a:ln w="12700">
            <a:noFill/>
            <a:round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762000">
              <a:defRPr/>
            </a:pPr>
            <a:r>
              <a:rPr lang="de-DE" b="0">
                <a:solidFill>
                  <a:srgbClr val="000099"/>
                </a:solidFill>
                <a:latin typeface="Times New Roman" pitchFamily="18" charset="0"/>
              </a:rPr>
              <a:t>IT-Dienstleistung </a:t>
            </a:r>
            <a:endParaRPr lang="de-DE" sz="1600" b="0" baseline="-25000">
              <a:solidFill>
                <a:srgbClr val="000099"/>
              </a:solidFill>
              <a:latin typeface="Times New Roman" pitchFamily="18" charset="0"/>
            </a:endParaRPr>
          </a:p>
          <a:p>
            <a:pPr algn="ctr" defTabSz="762000">
              <a:defRPr/>
            </a:pPr>
            <a:r>
              <a:rPr lang="de-DE" sz="1600" b="0">
                <a:solidFill>
                  <a:srgbClr val="000099"/>
                </a:solidFill>
                <a:latin typeface="Times New Roman" pitchFamily="18" charset="0"/>
              </a:rPr>
              <a:t>(intern/extern)</a:t>
            </a:r>
          </a:p>
        </p:txBody>
      </p:sp>
      <p:sp>
        <p:nvSpPr>
          <p:cNvPr id="460807" name="Oval 7"/>
          <p:cNvSpPr>
            <a:spLocks noChangeArrowheads="1"/>
          </p:cNvSpPr>
          <p:nvPr/>
        </p:nvSpPr>
        <p:spPr bwMode="auto">
          <a:xfrm>
            <a:off x="5767388" y="3081849"/>
            <a:ext cx="2209800" cy="990600"/>
          </a:xfrm>
          <a:prstGeom prst="ellipse">
            <a:avLst/>
          </a:prstGeom>
          <a:solidFill>
            <a:srgbClr val="FFFF00"/>
          </a:solidFill>
          <a:ln w="12700">
            <a:noFill/>
            <a:round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762000">
              <a:defRPr/>
            </a:pPr>
            <a:r>
              <a:rPr lang="de-DE" b="0">
                <a:solidFill>
                  <a:srgbClr val="000099"/>
                </a:solidFill>
                <a:latin typeface="Times New Roman" pitchFamily="18" charset="0"/>
              </a:rPr>
              <a:t>Endbenutzer/</a:t>
            </a:r>
          </a:p>
          <a:p>
            <a:pPr algn="ctr" defTabSz="762000">
              <a:defRPr/>
            </a:pPr>
            <a:r>
              <a:rPr lang="de-DE" b="0">
                <a:solidFill>
                  <a:srgbClr val="000099"/>
                </a:solidFill>
                <a:latin typeface="Times New Roman" pitchFamily="18" charset="0"/>
              </a:rPr>
              <a:t>Auftraggeber</a:t>
            </a:r>
          </a:p>
        </p:txBody>
      </p:sp>
      <p:cxnSp>
        <p:nvCxnSpPr>
          <p:cNvPr id="30729" name="AutoShape 10"/>
          <p:cNvCxnSpPr>
            <a:cxnSpLocks noChangeShapeType="1"/>
            <a:stCxn id="460806" idx="5"/>
            <a:endCxn id="460807" idx="3"/>
          </p:cNvCxnSpPr>
          <p:nvPr/>
        </p:nvCxnSpPr>
        <p:spPr bwMode="auto">
          <a:xfrm>
            <a:off x="3157538" y="3927987"/>
            <a:ext cx="2933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460813" name="Text Box 13"/>
          <p:cNvSpPr txBox="1">
            <a:spLocks noChangeArrowheads="1"/>
          </p:cNvSpPr>
          <p:nvPr/>
        </p:nvSpPr>
        <p:spPr bwMode="auto">
          <a:xfrm>
            <a:off x="4167188" y="3821624"/>
            <a:ext cx="757237" cy="274638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Leistung</a:t>
            </a:r>
          </a:p>
        </p:txBody>
      </p:sp>
      <p:sp>
        <p:nvSpPr>
          <p:cNvPr id="30747" name="Text Box 28"/>
          <p:cNvSpPr txBox="1">
            <a:spLocks noChangeArrowheads="1"/>
          </p:cNvSpPr>
          <p:nvPr/>
        </p:nvSpPr>
        <p:spPr bwMode="auto">
          <a:xfrm>
            <a:off x="1798638" y="4423287"/>
            <a:ext cx="1238250" cy="379412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800">
                <a:solidFill>
                  <a:srgbClr val="0000CC"/>
                </a:solidFill>
                <a:latin typeface="Arial" pitchFamily="34" charset="0"/>
              </a:rPr>
              <a:t>IT-Supply</a:t>
            </a:r>
          </a:p>
        </p:txBody>
      </p:sp>
      <p:sp>
        <p:nvSpPr>
          <p:cNvPr id="30748" name="AutoShape 29"/>
          <p:cNvSpPr>
            <a:spLocks/>
          </p:cNvSpPr>
          <p:nvPr/>
        </p:nvSpPr>
        <p:spPr bwMode="auto">
          <a:xfrm rot="5400000">
            <a:off x="2304256" y="2858806"/>
            <a:ext cx="287337" cy="2736850"/>
          </a:xfrm>
          <a:prstGeom prst="rightBrace">
            <a:avLst>
              <a:gd name="adj1" fmla="val 79374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0749" name="Text Box 30"/>
          <p:cNvSpPr txBox="1">
            <a:spLocks noChangeArrowheads="1"/>
          </p:cNvSpPr>
          <p:nvPr/>
        </p:nvSpPr>
        <p:spPr bwMode="auto">
          <a:xfrm>
            <a:off x="6242050" y="4421699"/>
            <a:ext cx="1377950" cy="379413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800">
                <a:solidFill>
                  <a:srgbClr val="0000CC"/>
                </a:solidFill>
                <a:latin typeface="Arial" pitchFamily="34" charset="0"/>
              </a:rPr>
              <a:t>IT-Demand</a:t>
            </a:r>
          </a:p>
        </p:txBody>
      </p:sp>
      <p:sp>
        <p:nvSpPr>
          <p:cNvPr id="30750" name="AutoShape 31"/>
          <p:cNvSpPr>
            <a:spLocks/>
          </p:cNvSpPr>
          <p:nvPr/>
        </p:nvSpPr>
        <p:spPr bwMode="auto">
          <a:xfrm rot="5400000">
            <a:off x="6839744" y="2857218"/>
            <a:ext cx="287338" cy="2736850"/>
          </a:xfrm>
          <a:prstGeom prst="rightBrace">
            <a:avLst>
              <a:gd name="adj1" fmla="val 79374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040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EA82A9F-8E14-4817-83F8-EC1B7213462E}" type="slidenum">
              <a:rPr lang="de-DE"/>
              <a:pPr defTabSz="762000"/>
              <a:t>280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04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Nutzenstiftende Funktionen und Merkmale</a:t>
            </a:r>
          </a:p>
        </p:txBody>
      </p:sp>
      <p:graphicFrame>
        <p:nvGraphicFramePr>
          <p:cNvPr id="732371" name="Group 211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3"/>
        </p:xfrm>
        <a:graphic>
          <a:graphicData uri="http://schemas.openxmlformats.org/drawingml/2006/table">
            <a:tbl>
              <a:tblPr/>
              <a:tblGrid>
                <a:gridCol w="669925"/>
                <a:gridCol w="3678237"/>
                <a:gridCol w="2111375"/>
                <a:gridCol w="1506538"/>
              </a:tblGrid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Nr.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Nutzenfunktion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Merkmal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Merkmal-Nr.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Prestige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Marke, Design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Speicherkapazität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Giga-Byte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Zugriffszeit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ms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3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Anschluss / Demontage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USB-Anschlusskabel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Robustheit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Gehäuse / Stoßabsorber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Bequemlichkeit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Gehäusegröße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142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24B0F57-49C4-4694-B1E0-0AF2821D96D5}" type="slidenum">
              <a:rPr lang="de-DE"/>
              <a:pPr defTabSz="762000"/>
              <a:t>281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142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Wettbewerbsanalyse, Nutzenwerte</a:t>
            </a:r>
          </a:p>
        </p:txBody>
      </p:sp>
      <p:graphicFrame>
        <p:nvGraphicFramePr>
          <p:cNvPr id="734827" name="Group 619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972940"/>
        </p:xfrm>
        <a:graphic>
          <a:graphicData uri="http://schemas.openxmlformats.org/drawingml/2006/table">
            <a:tbl>
              <a:tblPr/>
              <a:tblGrid>
                <a:gridCol w="585787"/>
                <a:gridCol w="1758950"/>
                <a:gridCol w="1092200"/>
                <a:gridCol w="838200"/>
                <a:gridCol w="1004888"/>
                <a:gridCol w="838200"/>
                <a:gridCol w="1004887"/>
                <a:gridCol w="842963"/>
              </a:tblGrid>
              <a:tr h="392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d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Nr.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Merkmal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Platten-Typ A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Platten-Typ B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Platten-Typ C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Ausführung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Nutzen­wert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0-100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Ausführung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Nutzen­wert 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0-100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Ausführung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Nutzen­wert </a:t>
                      </a:r>
                      <a:b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0-100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Marke / Design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No name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Standard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High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Speicherkapazität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40 GB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 GB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 GB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Zugriffszeit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 ms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16 ms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 ms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Anschluss / Demontage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USB 2.0; Ethernet 10/100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USB 2.0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USB 2.0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Robustheit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Metall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Kunst­stoff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Metall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Bequemlichkeit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Handlich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Sperrig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Handlich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Nutzenwert (Summe)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245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260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330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Preis (</a:t>
                      </a: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90,-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120,-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200,-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245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EE127A3-8D0A-4ABF-AC30-DB956401F011}" type="slidenum">
              <a:rPr lang="de-DE"/>
              <a:pPr defTabSz="762000"/>
              <a:t>282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24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Relativer Nutzenwert pro Produkttyp im Wettbewerbsumfeld</a:t>
            </a:r>
          </a:p>
        </p:txBody>
      </p:sp>
      <p:graphicFrame>
        <p:nvGraphicFramePr>
          <p:cNvPr id="735720" name="Group 488"/>
          <p:cNvGraphicFramePr>
            <a:graphicFrameLocks noGrp="1"/>
          </p:cNvGraphicFramePr>
          <p:nvPr>
            <p:ph type="tbl" idx="1"/>
          </p:nvPr>
        </p:nvGraphicFramePr>
        <p:xfrm>
          <a:off x="588963" y="1600200"/>
          <a:ext cx="7966075" cy="4591052"/>
        </p:xfrm>
        <a:graphic>
          <a:graphicData uri="http://schemas.openxmlformats.org/drawingml/2006/table">
            <a:tbl>
              <a:tblPr/>
              <a:tblGrid>
                <a:gridCol w="593725"/>
                <a:gridCol w="2022475"/>
                <a:gridCol w="2547937"/>
                <a:gridCol w="935038"/>
                <a:gridCol w="933450"/>
                <a:gridCol w="933450"/>
              </a:tblGrid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Nr.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Merkmal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Relativer Nutzenwert </a:t>
                      </a:r>
                      <a:b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</a:b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%-Anteil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Relativ-Nutzen Laufschuhtyp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Marke / Design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7,5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Speicherkapazität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28,0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Zugriffszeit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Anschluss / Demontage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Robustheit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Bequemlichkeit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44,0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34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6B7E364-0E63-40A0-A2BA-7825323922CB}" type="slidenum">
              <a:rPr lang="de-DE"/>
              <a:pPr defTabSz="762000"/>
              <a:t>283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34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Preis-Nutzenfunktion</a:t>
            </a:r>
          </a:p>
        </p:txBody>
      </p:sp>
      <p:pic>
        <p:nvPicPr>
          <p:cNvPr id="233477" name="Picture 7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14450" y="1600200"/>
            <a:ext cx="651510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44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39EC71B-7A7E-402D-9851-B6E30E54E4EE}" type="slidenum">
              <a:rPr lang="de-DE"/>
              <a:pPr defTabSz="762000"/>
              <a:t>284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45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Nutzenspanne</a:t>
            </a:r>
          </a:p>
        </p:txBody>
      </p:sp>
      <p:graphicFrame>
        <p:nvGraphicFramePr>
          <p:cNvPr id="738657" name="Group 353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1"/>
        </p:xfrm>
        <a:graphic>
          <a:graphicData uri="http://schemas.openxmlformats.org/drawingml/2006/table">
            <a:tbl>
              <a:tblPr/>
              <a:tblGrid>
                <a:gridCol w="563562"/>
                <a:gridCol w="1839913"/>
                <a:gridCol w="1244600"/>
                <a:gridCol w="1409700"/>
                <a:gridCol w="2017712"/>
                <a:gridCol w="890588"/>
              </a:tblGrid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d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Nr.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Merkmal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Nutzen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Nutzen­spanne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Rang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Hoch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niedrig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Marke / Design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7,5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12,5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Speicherkapazität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28,0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18,0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Zugriffszeit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Anschluss / Demontage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1,5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0,5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Robustheit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3,5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1,5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Bequemlichkeit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2,0 </a:t>
                      </a: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55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E0A59884-ED97-4E2A-B080-84FE75B7929B}" type="slidenum">
              <a:rPr lang="de-DE"/>
              <a:pPr defTabSz="762000"/>
              <a:t>285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55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Zielkostenlücke mit Zielgewinnzuschlag von 40%</a:t>
            </a:r>
          </a:p>
        </p:txBody>
      </p:sp>
      <p:graphicFrame>
        <p:nvGraphicFramePr>
          <p:cNvPr id="740653" name="Group 301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1"/>
        </p:xfrm>
        <a:graphic>
          <a:graphicData uri="http://schemas.openxmlformats.org/drawingml/2006/table">
            <a:tbl>
              <a:tblPr/>
              <a:tblGrid>
                <a:gridCol w="677862"/>
                <a:gridCol w="3078163"/>
                <a:gridCol w="1387475"/>
                <a:gridCol w="1495425"/>
                <a:gridCol w="1327150"/>
              </a:tblGrid>
              <a:tr h="733425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Nr.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d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 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Festplatten-Typ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Preis in </a:t>
                      </a: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90,-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120,-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200,-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Zielgewinn </a:t>
                      </a:r>
                      <a:b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(40% auf die Produktherstellkosten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25,70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34,30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57,10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Zielkosten </a:t>
                      </a:r>
                      <a:b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(im Sinne von Produktherstellkosten)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64,30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85,70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142,90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Istkosten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65,--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78,--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152,90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Zielkostenlücke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-0,70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7,70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654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B36FFDB-4885-4A87-8AC0-E7F03447B07E}" type="slidenum">
              <a:rPr lang="de-DE"/>
              <a:pPr defTabSz="762000"/>
              <a:t>286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654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Ist-Kosten und Kostennutzenwert pro Merkmal</a:t>
            </a:r>
          </a:p>
        </p:txBody>
      </p:sp>
      <p:graphicFrame>
        <p:nvGraphicFramePr>
          <p:cNvPr id="741784" name="Group 408"/>
          <p:cNvGraphicFramePr>
            <a:graphicFrameLocks noGrp="1"/>
          </p:cNvGraphicFramePr>
          <p:nvPr>
            <p:ph type="tbl" idx="1"/>
          </p:nvPr>
        </p:nvGraphicFramePr>
        <p:xfrm>
          <a:off x="588963" y="1600200"/>
          <a:ext cx="7966075" cy="4591051"/>
        </p:xfrm>
        <a:graphic>
          <a:graphicData uri="http://schemas.openxmlformats.org/drawingml/2006/table">
            <a:tbl>
              <a:tblPr/>
              <a:tblGrid>
                <a:gridCol w="579437"/>
                <a:gridCol w="2073275"/>
                <a:gridCol w="1325563"/>
                <a:gridCol w="1079500"/>
                <a:gridCol w="1409700"/>
                <a:gridCol w="1498600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d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7550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Nr.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Merkmal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Ist-Kosten </a:t>
                      </a: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€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% Anteil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Nutzenpunkte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Kosten-/ Nutzenwert </a:t>
                      </a: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pitchFamily="34" charset="0"/>
                        </a:rPr>
                        <a:t>€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1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Marke, Design 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9,—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13,8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7,5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16,252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2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Stoßabsorber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10,—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15,3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10,0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21,66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Verschluss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8,—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12,3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6,50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Sohle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9,—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13,8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4,34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Obermaterial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18,—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27,9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7,58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6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Innenschuh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11,—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16,9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8,67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7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65,—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100,0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30,0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65,—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757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AC67C70-ABFB-4946-94C2-BCF99956D235}" type="slidenum">
              <a:rPr lang="de-DE"/>
              <a:pPr defTabSz="762000"/>
              <a:t>287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75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Zielkostenindex</a:t>
            </a:r>
          </a:p>
        </p:txBody>
      </p:sp>
      <p:graphicFrame>
        <p:nvGraphicFramePr>
          <p:cNvPr id="742769" name="Group 369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1"/>
        </p:xfrm>
        <a:graphic>
          <a:graphicData uri="http://schemas.openxmlformats.org/drawingml/2006/table">
            <a:tbl>
              <a:tblPr/>
              <a:tblGrid>
                <a:gridCol w="769937"/>
                <a:gridCol w="1965325"/>
                <a:gridCol w="1708150"/>
                <a:gridCol w="1830388"/>
                <a:gridCol w="1692275"/>
              </a:tblGrid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d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 Nr.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Merkmal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% – Anteil Gesamt­kosten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Relativer Nutzenwert %-Anteil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Zielkostenindex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Marke / Design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13,8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0,55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Speicherkapazität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15,3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0,38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Zugriffszeit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12,3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2,46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Anschluss / Demontage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13,8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2,76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Robustheit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27,9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5,58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Bequemlichkeit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16,9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0,85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7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85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37958BF-E8B0-4442-A63E-90351AE8FC0A}" type="slidenum">
              <a:rPr lang="de-DE"/>
              <a:pPr defTabSz="762000"/>
              <a:t>288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85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Zielkostenkontrolldiagramm</a:t>
            </a:r>
          </a:p>
        </p:txBody>
      </p:sp>
      <p:pic>
        <p:nvPicPr>
          <p:cNvPr id="238597" name="Picture 6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3225" y="1976438"/>
            <a:ext cx="5795963" cy="38385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396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A5D0F21-B1D7-4459-86A9-E8986BF512CD}" type="slidenum">
              <a:rPr lang="de-DE"/>
              <a:pPr defTabSz="762000"/>
              <a:t>289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396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Relativer Nutzenwert Produkt A (neu)</a:t>
            </a:r>
          </a:p>
        </p:txBody>
      </p:sp>
      <p:graphicFrame>
        <p:nvGraphicFramePr>
          <p:cNvPr id="745825" name="Group 353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648329"/>
        </p:xfrm>
        <a:graphic>
          <a:graphicData uri="http://schemas.openxmlformats.org/drawingml/2006/table">
            <a:tbl>
              <a:tblPr/>
              <a:tblGrid>
                <a:gridCol w="390525"/>
                <a:gridCol w="388937"/>
                <a:gridCol w="2149475"/>
                <a:gridCol w="1690688"/>
                <a:gridCol w="1776412"/>
                <a:gridCol w="1570038"/>
              </a:tblGrid>
              <a:tr h="473075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a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b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c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d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 gridSpan="2"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 Nr.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Merkmal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N-Wert (neu)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Relativer Nutzenwert %-Anteil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ea typeface="Times New Roman" pitchFamily="18" charset="0"/>
                          <a:cs typeface="Arial" pitchFamily="34" charset="0"/>
                        </a:rPr>
                        <a:t>Relativ-Nutzen Typ A (neu)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Marke / Design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12,5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Speicherkapazität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36,0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Zugriffszeit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Anschluss / Demontage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1,5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Robustheit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Bequemlichkeit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7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310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60,0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07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FA10B19-60AF-4B93-9F21-E223D8DB8417}" type="slidenum">
              <a:rPr lang="de-DE"/>
              <a:pPr defTabSz="762000"/>
              <a:t>29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400" smtClean="0"/>
              <a:t>Rollenverteilung zwischen IT-Controllerdienst und CIO</a:t>
            </a:r>
          </a:p>
        </p:txBody>
      </p:sp>
      <p:sp>
        <p:nvSpPr>
          <p:cNvPr id="460806" name="Oval 6"/>
          <p:cNvSpPr>
            <a:spLocks noChangeArrowheads="1"/>
          </p:cNvSpPr>
          <p:nvPr/>
        </p:nvSpPr>
        <p:spPr bwMode="auto">
          <a:xfrm>
            <a:off x="1423988" y="4648200"/>
            <a:ext cx="2209800" cy="990600"/>
          </a:xfrm>
          <a:prstGeom prst="ellipse">
            <a:avLst/>
          </a:prstGeom>
          <a:solidFill>
            <a:srgbClr val="FFFF00"/>
          </a:solidFill>
          <a:ln w="12700">
            <a:noFill/>
            <a:round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762000">
              <a:defRPr/>
            </a:pPr>
            <a:r>
              <a:rPr lang="de-DE" b="0">
                <a:solidFill>
                  <a:srgbClr val="000099"/>
                </a:solidFill>
                <a:latin typeface="Times New Roman" pitchFamily="18" charset="0"/>
              </a:rPr>
              <a:t>IT-Dienstleistung </a:t>
            </a:r>
            <a:endParaRPr lang="de-DE" sz="1600" b="0" baseline="-25000">
              <a:solidFill>
                <a:srgbClr val="000099"/>
              </a:solidFill>
              <a:latin typeface="Times New Roman" pitchFamily="18" charset="0"/>
            </a:endParaRPr>
          </a:p>
          <a:p>
            <a:pPr algn="ctr" defTabSz="762000">
              <a:defRPr/>
            </a:pPr>
            <a:r>
              <a:rPr lang="de-DE" sz="1600" b="0">
                <a:solidFill>
                  <a:srgbClr val="000099"/>
                </a:solidFill>
                <a:latin typeface="Times New Roman" pitchFamily="18" charset="0"/>
              </a:rPr>
              <a:t>(intern/extern)</a:t>
            </a:r>
          </a:p>
        </p:txBody>
      </p:sp>
      <p:sp>
        <p:nvSpPr>
          <p:cNvPr id="460807" name="Oval 7"/>
          <p:cNvSpPr>
            <a:spLocks noChangeArrowheads="1"/>
          </p:cNvSpPr>
          <p:nvPr/>
        </p:nvSpPr>
        <p:spPr bwMode="auto">
          <a:xfrm>
            <a:off x="5919788" y="4648200"/>
            <a:ext cx="2209800" cy="990600"/>
          </a:xfrm>
          <a:prstGeom prst="ellipse">
            <a:avLst/>
          </a:prstGeom>
          <a:solidFill>
            <a:srgbClr val="FFFF00"/>
          </a:solidFill>
          <a:ln w="12700">
            <a:noFill/>
            <a:round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762000">
              <a:defRPr/>
            </a:pPr>
            <a:r>
              <a:rPr lang="de-DE" b="0">
                <a:solidFill>
                  <a:srgbClr val="000099"/>
                </a:solidFill>
                <a:latin typeface="Times New Roman" pitchFamily="18" charset="0"/>
              </a:rPr>
              <a:t>Endbenutzer/</a:t>
            </a:r>
          </a:p>
          <a:p>
            <a:pPr algn="ctr" defTabSz="762000">
              <a:defRPr/>
            </a:pPr>
            <a:r>
              <a:rPr lang="de-DE" b="0">
                <a:solidFill>
                  <a:srgbClr val="000099"/>
                </a:solidFill>
                <a:latin typeface="Times New Roman" pitchFamily="18" charset="0"/>
              </a:rPr>
              <a:t>Auftraggeber</a:t>
            </a:r>
          </a:p>
        </p:txBody>
      </p:sp>
      <p:sp>
        <p:nvSpPr>
          <p:cNvPr id="460808" name="Oval 8"/>
          <p:cNvSpPr>
            <a:spLocks noChangeArrowheads="1"/>
          </p:cNvSpPr>
          <p:nvPr/>
        </p:nvSpPr>
        <p:spPr bwMode="auto">
          <a:xfrm>
            <a:off x="1423988" y="1676400"/>
            <a:ext cx="2209800" cy="990600"/>
          </a:xfrm>
          <a:prstGeom prst="ellipse">
            <a:avLst/>
          </a:prstGeom>
          <a:solidFill>
            <a:srgbClr val="FFFF00"/>
          </a:solidFill>
          <a:ln w="12700">
            <a:noFill/>
            <a:round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762000">
              <a:defRPr/>
            </a:pPr>
            <a:r>
              <a:rPr lang="de-DE" b="0">
                <a:solidFill>
                  <a:srgbClr val="000099"/>
                </a:solidFill>
                <a:latin typeface="Times New Roman" pitchFamily="18" charset="0"/>
              </a:rPr>
              <a:t>CIO</a:t>
            </a:r>
          </a:p>
        </p:txBody>
      </p:sp>
      <p:sp>
        <p:nvSpPr>
          <p:cNvPr id="460809" name="Oval 9"/>
          <p:cNvSpPr>
            <a:spLocks noChangeArrowheads="1"/>
          </p:cNvSpPr>
          <p:nvPr/>
        </p:nvSpPr>
        <p:spPr bwMode="auto">
          <a:xfrm>
            <a:off x="5919788" y="1676400"/>
            <a:ext cx="2209800" cy="990600"/>
          </a:xfrm>
          <a:prstGeom prst="ellipse">
            <a:avLst/>
          </a:prstGeom>
          <a:solidFill>
            <a:srgbClr val="FFFF00"/>
          </a:solidFill>
          <a:ln w="12700">
            <a:noFill/>
            <a:round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defTabSz="762000">
              <a:defRPr/>
            </a:pPr>
            <a:r>
              <a:rPr lang="de-DE" b="0">
                <a:solidFill>
                  <a:srgbClr val="000099"/>
                </a:solidFill>
                <a:latin typeface="Times New Roman" pitchFamily="18" charset="0"/>
              </a:rPr>
              <a:t>IT-Controller-</a:t>
            </a:r>
          </a:p>
          <a:p>
            <a:pPr algn="ctr" defTabSz="762000">
              <a:defRPr/>
            </a:pPr>
            <a:r>
              <a:rPr lang="de-DE" b="0">
                <a:solidFill>
                  <a:srgbClr val="000099"/>
                </a:solidFill>
                <a:latin typeface="Times New Roman" pitchFamily="18" charset="0"/>
              </a:rPr>
              <a:t>dienst</a:t>
            </a:r>
          </a:p>
        </p:txBody>
      </p:sp>
      <p:cxnSp>
        <p:nvCxnSpPr>
          <p:cNvPr id="30729" name="AutoShape 10"/>
          <p:cNvCxnSpPr>
            <a:cxnSpLocks noChangeShapeType="1"/>
            <a:stCxn id="460806" idx="5"/>
            <a:endCxn id="460807" idx="3"/>
          </p:cNvCxnSpPr>
          <p:nvPr/>
        </p:nvCxnSpPr>
        <p:spPr bwMode="auto">
          <a:xfrm>
            <a:off x="3309938" y="5494338"/>
            <a:ext cx="2933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30730" name="AutoShape 11"/>
          <p:cNvCxnSpPr>
            <a:cxnSpLocks noChangeShapeType="1"/>
            <a:stCxn id="460807" idx="1"/>
            <a:endCxn id="460806" idx="7"/>
          </p:cNvCxnSpPr>
          <p:nvPr/>
        </p:nvCxnSpPr>
        <p:spPr bwMode="auto">
          <a:xfrm flipH="1">
            <a:off x="3309938" y="4792663"/>
            <a:ext cx="2933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460812" name="Text Box 12"/>
          <p:cNvSpPr txBox="1">
            <a:spLocks noChangeArrowheads="1"/>
          </p:cNvSpPr>
          <p:nvPr/>
        </p:nvSpPr>
        <p:spPr bwMode="auto">
          <a:xfrm>
            <a:off x="4303713" y="4687888"/>
            <a:ext cx="674687" cy="274637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Auftrag</a:t>
            </a:r>
          </a:p>
        </p:txBody>
      </p:sp>
      <p:sp>
        <p:nvSpPr>
          <p:cNvPr id="460813" name="Text Box 13"/>
          <p:cNvSpPr txBox="1">
            <a:spLocks noChangeArrowheads="1"/>
          </p:cNvSpPr>
          <p:nvPr/>
        </p:nvSpPr>
        <p:spPr bwMode="auto">
          <a:xfrm>
            <a:off x="4319588" y="5387975"/>
            <a:ext cx="757237" cy="274638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Leistung</a:t>
            </a:r>
          </a:p>
        </p:txBody>
      </p:sp>
      <p:cxnSp>
        <p:nvCxnSpPr>
          <p:cNvPr id="30733" name="AutoShape 14"/>
          <p:cNvCxnSpPr>
            <a:cxnSpLocks noChangeShapeType="1"/>
            <a:stCxn id="460808" idx="3"/>
            <a:endCxn id="460806" idx="1"/>
          </p:cNvCxnSpPr>
          <p:nvPr/>
        </p:nvCxnSpPr>
        <p:spPr bwMode="auto">
          <a:xfrm>
            <a:off x="1747838" y="2522538"/>
            <a:ext cx="0" cy="22701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30734" name="AutoShape 15"/>
          <p:cNvCxnSpPr>
            <a:cxnSpLocks noChangeShapeType="1"/>
            <a:stCxn id="460808" idx="4"/>
            <a:endCxn id="460806" idx="0"/>
          </p:cNvCxnSpPr>
          <p:nvPr/>
        </p:nvCxnSpPr>
        <p:spPr bwMode="auto">
          <a:xfrm>
            <a:off x="2528888" y="2667000"/>
            <a:ext cx="0" cy="19812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30735" name="AutoShape 16"/>
          <p:cNvCxnSpPr>
            <a:cxnSpLocks noChangeShapeType="1"/>
            <a:stCxn id="460806" idx="7"/>
            <a:endCxn id="460808" idx="5"/>
          </p:cNvCxnSpPr>
          <p:nvPr/>
        </p:nvCxnSpPr>
        <p:spPr bwMode="auto">
          <a:xfrm flipV="1">
            <a:off x="3309938" y="2522538"/>
            <a:ext cx="0" cy="22701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460817" name="Text Box 17"/>
          <p:cNvSpPr txBox="1">
            <a:spLocks noChangeArrowheads="1"/>
          </p:cNvSpPr>
          <p:nvPr/>
        </p:nvSpPr>
        <p:spPr bwMode="auto">
          <a:xfrm>
            <a:off x="2160588" y="3146425"/>
            <a:ext cx="674687" cy="274638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Auftrag</a:t>
            </a:r>
          </a:p>
        </p:txBody>
      </p:sp>
      <p:sp>
        <p:nvSpPr>
          <p:cNvPr id="460818" name="Text Box 18"/>
          <p:cNvSpPr txBox="1">
            <a:spLocks noChangeArrowheads="1"/>
          </p:cNvSpPr>
          <p:nvPr/>
        </p:nvSpPr>
        <p:spPr bwMode="auto">
          <a:xfrm>
            <a:off x="1277938" y="3756025"/>
            <a:ext cx="936625" cy="457200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Strategie &amp;</a:t>
            </a:r>
          </a:p>
          <a:p>
            <a:pPr algn="ctr"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Standards</a:t>
            </a:r>
          </a:p>
        </p:txBody>
      </p:sp>
      <p:cxnSp>
        <p:nvCxnSpPr>
          <p:cNvPr id="30738" name="AutoShape 19"/>
          <p:cNvCxnSpPr>
            <a:cxnSpLocks noChangeShapeType="1"/>
            <a:stCxn id="460808" idx="7"/>
            <a:endCxn id="460809" idx="1"/>
          </p:cNvCxnSpPr>
          <p:nvPr/>
        </p:nvCxnSpPr>
        <p:spPr bwMode="auto">
          <a:xfrm>
            <a:off x="3309938" y="1820863"/>
            <a:ext cx="2933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30739" name="AutoShape 20"/>
          <p:cNvCxnSpPr>
            <a:cxnSpLocks noChangeShapeType="1"/>
            <a:stCxn id="460809" idx="3"/>
            <a:endCxn id="460806" idx="7"/>
          </p:cNvCxnSpPr>
          <p:nvPr/>
        </p:nvCxnSpPr>
        <p:spPr bwMode="auto">
          <a:xfrm flipH="1">
            <a:off x="3309938" y="2522538"/>
            <a:ext cx="2933700" cy="22701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460821" name="Text Box 21"/>
          <p:cNvSpPr txBox="1">
            <a:spLocks noChangeArrowheads="1"/>
          </p:cNvSpPr>
          <p:nvPr/>
        </p:nvSpPr>
        <p:spPr bwMode="auto">
          <a:xfrm>
            <a:off x="4048125" y="3367088"/>
            <a:ext cx="1003300" cy="639762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Kosten- und</a:t>
            </a:r>
          </a:p>
          <a:p>
            <a:pPr algn="ctr"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Leistungs-</a:t>
            </a:r>
          </a:p>
          <a:p>
            <a:pPr algn="ctr"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Monitoring</a:t>
            </a:r>
          </a:p>
        </p:txBody>
      </p:sp>
      <p:cxnSp>
        <p:nvCxnSpPr>
          <p:cNvPr id="30741" name="AutoShape 22"/>
          <p:cNvCxnSpPr>
            <a:cxnSpLocks noChangeShapeType="1"/>
            <a:stCxn id="460809" idx="3"/>
            <a:endCxn id="460807" idx="1"/>
          </p:cNvCxnSpPr>
          <p:nvPr/>
        </p:nvCxnSpPr>
        <p:spPr bwMode="auto">
          <a:xfrm>
            <a:off x="6243638" y="2522538"/>
            <a:ext cx="0" cy="22701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30742" name="AutoShape 23"/>
          <p:cNvCxnSpPr>
            <a:cxnSpLocks noChangeShapeType="1"/>
            <a:stCxn id="460807" idx="7"/>
            <a:endCxn id="460809" idx="5"/>
          </p:cNvCxnSpPr>
          <p:nvPr/>
        </p:nvCxnSpPr>
        <p:spPr bwMode="auto">
          <a:xfrm flipV="1">
            <a:off x="7805738" y="2522538"/>
            <a:ext cx="0" cy="22701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460824" name="Text Box 24"/>
          <p:cNvSpPr txBox="1">
            <a:spLocks noChangeArrowheads="1"/>
          </p:cNvSpPr>
          <p:nvPr/>
        </p:nvSpPr>
        <p:spPr bwMode="auto">
          <a:xfrm>
            <a:off x="5751513" y="3509963"/>
            <a:ext cx="1003300" cy="639762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Kosten- und</a:t>
            </a:r>
            <a:br>
              <a:rPr lang="de-DE" sz="1200" b="0">
                <a:solidFill>
                  <a:schemeClr val="tx1"/>
                </a:solidFill>
                <a:latin typeface="Arial" pitchFamily="34" charset="0"/>
              </a:rPr>
            </a:b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Leistungs-</a:t>
            </a:r>
          </a:p>
          <a:p>
            <a:pPr algn="ctr"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Monitoring</a:t>
            </a:r>
          </a:p>
        </p:txBody>
      </p:sp>
      <p:sp>
        <p:nvSpPr>
          <p:cNvPr id="460825" name="Text Box 25"/>
          <p:cNvSpPr txBox="1">
            <a:spLocks noChangeArrowheads="1"/>
          </p:cNvSpPr>
          <p:nvPr/>
        </p:nvSpPr>
        <p:spPr bwMode="auto">
          <a:xfrm>
            <a:off x="7315200" y="3654425"/>
            <a:ext cx="944563" cy="274638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Information</a:t>
            </a:r>
          </a:p>
        </p:txBody>
      </p:sp>
      <p:sp>
        <p:nvSpPr>
          <p:cNvPr id="460826" name="Text Box 26"/>
          <p:cNvSpPr txBox="1">
            <a:spLocks noChangeArrowheads="1"/>
          </p:cNvSpPr>
          <p:nvPr/>
        </p:nvSpPr>
        <p:spPr bwMode="auto">
          <a:xfrm>
            <a:off x="2922588" y="4137025"/>
            <a:ext cx="757237" cy="274638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Leistung</a:t>
            </a:r>
          </a:p>
        </p:txBody>
      </p:sp>
      <p:cxnSp>
        <p:nvCxnSpPr>
          <p:cNvPr id="30746" name="AutoShape 27"/>
          <p:cNvCxnSpPr>
            <a:cxnSpLocks noChangeShapeType="1"/>
            <a:stCxn id="460809" idx="2"/>
            <a:endCxn id="460808" idx="6"/>
          </p:cNvCxnSpPr>
          <p:nvPr/>
        </p:nvCxnSpPr>
        <p:spPr bwMode="auto">
          <a:xfrm flipH="1">
            <a:off x="3633788" y="2171700"/>
            <a:ext cx="22860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30747" name="Text Box 28"/>
          <p:cNvSpPr txBox="1">
            <a:spLocks noChangeArrowheads="1"/>
          </p:cNvSpPr>
          <p:nvPr/>
        </p:nvSpPr>
        <p:spPr bwMode="auto">
          <a:xfrm>
            <a:off x="1951038" y="5989638"/>
            <a:ext cx="1238250" cy="379412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800">
                <a:solidFill>
                  <a:srgbClr val="0000CC"/>
                </a:solidFill>
                <a:latin typeface="Arial" pitchFamily="34" charset="0"/>
              </a:rPr>
              <a:t>IT-Supply</a:t>
            </a:r>
          </a:p>
        </p:txBody>
      </p:sp>
      <p:sp>
        <p:nvSpPr>
          <p:cNvPr id="30748" name="AutoShape 29"/>
          <p:cNvSpPr>
            <a:spLocks/>
          </p:cNvSpPr>
          <p:nvPr/>
        </p:nvSpPr>
        <p:spPr bwMode="auto">
          <a:xfrm rot="5400000">
            <a:off x="2456656" y="4425157"/>
            <a:ext cx="287337" cy="2736850"/>
          </a:xfrm>
          <a:prstGeom prst="rightBrace">
            <a:avLst>
              <a:gd name="adj1" fmla="val 79374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0749" name="Text Box 30"/>
          <p:cNvSpPr txBox="1">
            <a:spLocks noChangeArrowheads="1"/>
          </p:cNvSpPr>
          <p:nvPr/>
        </p:nvSpPr>
        <p:spPr bwMode="auto">
          <a:xfrm>
            <a:off x="6394450" y="5988050"/>
            <a:ext cx="1377950" cy="379413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800">
                <a:solidFill>
                  <a:srgbClr val="0000CC"/>
                </a:solidFill>
                <a:latin typeface="Arial" pitchFamily="34" charset="0"/>
              </a:rPr>
              <a:t>IT-Demand</a:t>
            </a:r>
          </a:p>
        </p:txBody>
      </p:sp>
      <p:sp>
        <p:nvSpPr>
          <p:cNvPr id="30750" name="AutoShape 31"/>
          <p:cNvSpPr>
            <a:spLocks/>
          </p:cNvSpPr>
          <p:nvPr/>
        </p:nvSpPr>
        <p:spPr bwMode="auto">
          <a:xfrm rot="5400000">
            <a:off x="6992144" y="4423569"/>
            <a:ext cx="287338" cy="2736850"/>
          </a:xfrm>
          <a:prstGeom prst="rightBrace">
            <a:avLst>
              <a:gd name="adj1" fmla="val 79374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0751" name="Text Box 32"/>
          <p:cNvSpPr txBox="1">
            <a:spLocks noChangeArrowheads="1"/>
          </p:cNvSpPr>
          <p:nvPr/>
        </p:nvSpPr>
        <p:spPr bwMode="auto">
          <a:xfrm>
            <a:off x="1573213" y="1058863"/>
            <a:ext cx="1797050" cy="379412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800">
                <a:solidFill>
                  <a:srgbClr val="0000CC"/>
                </a:solidFill>
                <a:latin typeface="Arial" pitchFamily="34" charset="0"/>
              </a:rPr>
              <a:t>IT-Governance</a:t>
            </a:r>
          </a:p>
        </p:txBody>
      </p:sp>
      <p:sp>
        <p:nvSpPr>
          <p:cNvPr id="30752" name="AutoShape 33"/>
          <p:cNvSpPr>
            <a:spLocks/>
          </p:cNvSpPr>
          <p:nvPr/>
        </p:nvSpPr>
        <p:spPr bwMode="auto">
          <a:xfrm rot="16200000" flipV="1">
            <a:off x="2383631" y="246857"/>
            <a:ext cx="287337" cy="2736850"/>
          </a:xfrm>
          <a:prstGeom prst="rightBrace">
            <a:avLst>
              <a:gd name="adj1" fmla="val 79374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0753" name="Text Box 34"/>
          <p:cNvSpPr txBox="1">
            <a:spLocks noChangeArrowheads="1"/>
          </p:cNvSpPr>
          <p:nvPr/>
        </p:nvSpPr>
        <p:spPr bwMode="auto">
          <a:xfrm>
            <a:off x="6181725" y="1060450"/>
            <a:ext cx="1695450" cy="379413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800">
                <a:solidFill>
                  <a:srgbClr val="0000CC"/>
                </a:solidFill>
                <a:latin typeface="Arial" pitchFamily="34" charset="0"/>
              </a:rPr>
              <a:t>IT-Controlling</a:t>
            </a:r>
          </a:p>
        </p:txBody>
      </p:sp>
      <p:sp>
        <p:nvSpPr>
          <p:cNvPr id="30754" name="AutoShape 35"/>
          <p:cNvSpPr>
            <a:spLocks/>
          </p:cNvSpPr>
          <p:nvPr/>
        </p:nvSpPr>
        <p:spPr bwMode="auto">
          <a:xfrm rot="16200000" flipV="1">
            <a:off x="6992144" y="248444"/>
            <a:ext cx="287338" cy="2736850"/>
          </a:xfrm>
          <a:prstGeom prst="rightBrace">
            <a:avLst>
              <a:gd name="adj1" fmla="val 79374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460836" name="Text Box 36"/>
          <p:cNvSpPr txBox="1">
            <a:spLocks noChangeArrowheads="1"/>
          </p:cNvSpPr>
          <p:nvPr/>
        </p:nvSpPr>
        <p:spPr bwMode="auto">
          <a:xfrm>
            <a:off x="4264025" y="1622425"/>
            <a:ext cx="944563" cy="274638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Information</a:t>
            </a:r>
          </a:p>
        </p:txBody>
      </p:sp>
      <p:sp>
        <p:nvSpPr>
          <p:cNvPr id="460837" name="Text Box 37"/>
          <p:cNvSpPr txBox="1">
            <a:spLocks noChangeArrowheads="1"/>
          </p:cNvSpPr>
          <p:nvPr/>
        </p:nvSpPr>
        <p:spPr bwMode="auto">
          <a:xfrm>
            <a:off x="4029075" y="1990725"/>
            <a:ext cx="1450975" cy="457200"/>
          </a:xfrm>
          <a:prstGeom prst="rect">
            <a:avLst/>
          </a:prstGeom>
          <a:solidFill>
            <a:srgbClr val="C0C0C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ctr" defTabSz="762000">
              <a:defRPr/>
            </a:pP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Kosten-/Leistungs-</a:t>
            </a:r>
            <a:br>
              <a:rPr lang="de-DE" sz="1200" b="0">
                <a:solidFill>
                  <a:schemeClr val="tx1"/>
                </a:solidFill>
                <a:latin typeface="Arial" pitchFamily="34" charset="0"/>
              </a:rPr>
            </a:br>
            <a:r>
              <a:rPr lang="de-DE" sz="1200" b="0">
                <a:solidFill>
                  <a:schemeClr val="tx1"/>
                </a:solidFill>
                <a:latin typeface="Arial" pitchFamily="34" charset="0"/>
              </a:rPr>
              <a:t>Transparenz</a:t>
            </a:r>
          </a:p>
        </p:txBody>
      </p:sp>
    </p:spTree>
    <p:extLst>
      <p:ext uri="{BB962C8B-B14F-4D97-AF65-F5344CB8AC3E}">
        <p14:creationId xmlns:p14="http://schemas.microsoft.com/office/powerpoint/2010/main" val="152155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406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40F95E6-8FAA-471B-BC63-2E26AC1F9635}" type="slidenum">
              <a:rPr lang="de-DE"/>
              <a:pPr defTabSz="762000"/>
              <a:t>290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406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Drifting Costs (hochgerechnete Produktstandardkosten)</a:t>
            </a:r>
          </a:p>
        </p:txBody>
      </p:sp>
      <p:graphicFrame>
        <p:nvGraphicFramePr>
          <p:cNvPr id="747852" name="Group 332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2"/>
        </p:xfrm>
        <a:graphic>
          <a:graphicData uri="http://schemas.openxmlformats.org/drawingml/2006/table">
            <a:tbl>
              <a:tblPr/>
              <a:tblGrid>
                <a:gridCol w="863600"/>
                <a:gridCol w="2428875"/>
                <a:gridCol w="2320925"/>
                <a:gridCol w="2352675"/>
              </a:tblGrid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Nr.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Merkmal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% – Anteil an Gesamtkosten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Standardkosten neu (Drifting Costs) in </a:t>
                      </a: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1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Marke / Design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13,8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14,774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2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Speicherkapazität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15,3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16,37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Zugriffszeit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12,3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13,16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4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Anschluss / Demontage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13,8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14,77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Robustheit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27,9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29,85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6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Bequemlichkeit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16,9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18,08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7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100,0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107,0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8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Zielkosten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–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107,0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416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77E27B2-36CF-4EE0-B005-068AF6178B67}" type="slidenum">
              <a:rPr lang="de-DE"/>
              <a:pPr defTabSz="762000"/>
              <a:t>291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416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Budget-Zielkostenermittlung</a:t>
            </a:r>
          </a:p>
        </p:txBody>
      </p:sp>
      <p:graphicFrame>
        <p:nvGraphicFramePr>
          <p:cNvPr id="748891" name="Group 347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672396"/>
        </p:xfrm>
        <a:graphic>
          <a:graphicData uri="http://schemas.openxmlformats.org/drawingml/2006/table">
            <a:tbl>
              <a:tblPr/>
              <a:tblGrid>
                <a:gridCol w="777875"/>
                <a:gridCol w="2430462"/>
                <a:gridCol w="2216150"/>
                <a:gridCol w="2541588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Nr.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Merkmal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% - Anteil an Gesamtkosten (neu) 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Budget-Zielkosten in </a:t>
                      </a: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€</a:t>
                      </a: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 Typ A (neu)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(neu)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(neu)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1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Marke / Design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23,5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25,—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Speicherkapazität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45,2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48,—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3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Zugriffszeit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5,6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6,—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Anschluss / Demontage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5,9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6,30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5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Robustheit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9,4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10,—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6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Bequemlichkeit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10,4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11,—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7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Summe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106,30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 8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Zielkosten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107,—</a:t>
                      </a:r>
                      <a:endParaRPr kumimoji="0" lang="de-DE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4269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E9C244A-2A07-4EEC-8B53-83780EC5CA6C}" type="slidenum">
              <a:rPr lang="de-DE"/>
              <a:pPr defTabSz="762000"/>
              <a:t>292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426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Maßnahmenkatalog für Moderationssitzungen (Schema)</a:t>
            </a:r>
          </a:p>
        </p:txBody>
      </p:sp>
      <p:graphicFrame>
        <p:nvGraphicFramePr>
          <p:cNvPr id="635959" name="Group 55"/>
          <p:cNvGraphicFramePr>
            <a:graphicFrameLocks noGrp="1"/>
          </p:cNvGraphicFramePr>
          <p:nvPr>
            <p:ph idx="1"/>
          </p:nvPr>
        </p:nvGraphicFramePr>
        <p:xfrm>
          <a:off x="588963" y="2784475"/>
          <a:ext cx="7966075" cy="1137666"/>
        </p:xfrm>
        <a:graphic>
          <a:graphicData uri="http://schemas.openxmlformats.org/drawingml/2006/table">
            <a:tbl>
              <a:tblPr/>
              <a:tblGrid>
                <a:gridCol w="788987"/>
                <a:gridCol w="2244725"/>
                <a:gridCol w="3101975"/>
                <a:gridCol w="1830388"/>
              </a:tblGrid>
              <a:tr h="55245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Nr.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WAS ist zu tun?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WER arbeitet mit WEM?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Bis WANN?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17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65D2022-4D8B-4BAE-86A6-21B75C2E58F4}" type="slidenum">
              <a:rPr lang="de-DE"/>
              <a:pPr defTabSz="762000"/>
              <a:t>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Feedforward-Plan-Ist-Vergleich</a:t>
            </a:r>
          </a:p>
        </p:txBody>
      </p:sp>
      <p:grpSp>
        <p:nvGrpSpPr>
          <p:cNvPr id="7173" name="Group 6"/>
          <p:cNvGrpSpPr>
            <a:grpSpLocks noChangeAspect="1"/>
          </p:cNvGrpSpPr>
          <p:nvPr/>
        </p:nvGrpSpPr>
        <p:grpSpPr bwMode="auto">
          <a:xfrm>
            <a:off x="588963" y="3014663"/>
            <a:ext cx="7966075" cy="1774825"/>
            <a:chOff x="371" y="1899"/>
            <a:chExt cx="5018" cy="1118"/>
          </a:xfrm>
        </p:grpSpPr>
        <p:sp>
          <p:nvSpPr>
            <p:cNvPr id="7174" name="AutoShape 5"/>
            <p:cNvSpPr>
              <a:spLocks noChangeAspect="1" noChangeArrowheads="1" noTextEdit="1"/>
            </p:cNvSpPr>
            <p:nvPr/>
          </p:nvSpPr>
          <p:spPr bwMode="auto">
            <a:xfrm>
              <a:off x="371" y="1899"/>
              <a:ext cx="5018" cy="1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175" name="Rectangle 7"/>
            <p:cNvSpPr>
              <a:spLocks noChangeArrowheads="1"/>
            </p:cNvSpPr>
            <p:nvPr/>
          </p:nvSpPr>
          <p:spPr bwMode="auto">
            <a:xfrm>
              <a:off x="2118" y="2127"/>
              <a:ext cx="512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Abweichung</a:t>
              </a:r>
              <a:endParaRPr lang="de-DE"/>
            </a:p>
          </p:txBody>
        </p:sp>
        <p:sp>
          <p:nvSpPr>
            <p:cNvPr id="7176" name="Rectangle 8"/>
            <p:cNvSpPr>
              <a:spLocks noChangeArrowheads="1"/>
            </p:cNvSpPr>
            <p:nvPr/>
          </p:nvSpPr>
          <p:spPr bwMode="auto">
            <a:xfrm>
              <a:off x="2118" y="2237"/>
              <a:ext cx="189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abs.</a:t>
              </a:r>
              <a:endParaRPr lang="de-DE"/>
            </a:p>
          </p:txBody>
        </p:sp>
        <p:sp>
          <p:nvSpPr>
            <p:cNvPr id="7177" name="Rectangle 9"/>
            <p:cNvSpPr>
              <a:spLocks noChangeArrowheads="1"/>
            </p:cNvSpPr>
            <p:nvPr/>
          </p:nvSpPr>
          <p:spPr bwMode="auto">
            <a:xfrm>
              <a:off x="2391" y="2237"/>
              <a:ext cx="127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%</a:t>
              </a:r>
              <a:endParaRPr lang="de-DE"/>
            </a:p>
          </p:txBody>
        </p:sp>
        <p:sp>
          <p:nvSpPr>
            <p:cNvPr id="7178" name="Rectangle 10"/>
            <p:cNvSpPr>
              <a:spLocks noChangeArrowheads="1"/>
            </p:cNvSpPr>
            <p:nvPr/>
          </p:nvSpPr>
          <p:spPr bwMode="auto">
            <a:xfrm>
              <a:off x="4865" y="2237"/>
              <a:ext cx="189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abs.</a:t>
              </a:r>
              <a:endParaRPr lang="de-DE"/>
            </a:p>
          </p:txBody>
        </p:sp>
        <p:sp>
          <p:nvSpPr>
            <p:cNvPr id="7179" name="Rectangle 11"/>
            <p:cNvSpPr>
              <a:spLocks noChangeArrowheads="1"/>
            </p:cNvSpPr>
            <p:nvPr/>
          </p:nvSpPr>
          <p:spPr bwMode="auto">
            <a:xfrm>
              <a:off x="5146" y="2237"/>
              <a:ext cx="127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%</a:t>
              </a:r>
              <a:endParaRPr lang="de-DE"/>
            </a:p>
          </p:txBody>
        </p:sp>
        <p:sp>
          <p:nvSpPr>
            <p:cNvPr id="7180" name="Rectangle 12"/>
            <p:cNvSpPr>
              <a:spLocks noChangeArrowheads="1"/>
            </p:cNvSpPr>
            <p:nvPr/>
          </p:nvSpPr>
          <p:spPr bwMode="auto">
            <a:xfrm>
              <a:off x="391" y="2458"/>
              <a:ext cx="558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Bruttoumsatz</a:t>
              </a:r>
              <a:endParaRPr lang="de-DE"/>
            </a:p>
          </p:txBody>
        </p:sp>
        <p:sp>
          <p:nvSpPr>
            <p:cNvPr id="7181" name="Rectangle 13"/>
            <p:cNvSpPr>
              <a:spLocks noChangeArrowheads="1"/>
            </p:cNvSpPr>
            <p:nvPr/>
          </p:nvSpPr>
          <p:spPr bwMode="auto">
            <a:xfrm>
              <a:off x="391" y="2567"/>
              <a:ext cx="430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Rohertrag</a:t>
              </a:r>
              <a:endParaRPr lang="de-DE"/>
            </a:p>
          </p:txBody>
        </p:sp>
        <p:sp>
          <p:nvSpPr>
            <p:cNvPr id="7182" name="Rectangle 14"/>
            <p:cNvSpPr>
              <a:spLocks noChangeArrowheads="1"/>
            </p:cNvSpPr>
            <p:nvPr/>
          </p:nvSpPr>
          <p:spPr bwMode="auto">
            <a:xfrm>
              <a:off x="391" y="2678"/>
              <a:ext cx="616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Aufwendungen</a:t>
              </a:r>
              <a:endParaRPr lang="de-DE"/>
            </a:p>
          </p:txBody>
        </p:sp>
        <p:sp>
          <p:nvSpPr>
            <p:cNvPr id="7183" name="Rectangle 15"/>
            <p:cNvSpPr>
              <a:spLocks noChangeArrowheads="1"/>
            </p:cNvSpPr>
            <p:nvPr/>
          </p:nvSpPr>
          <p:spPr bwMode="auto">
            <a:xfrm>
              <a:off x="391" y="2787"/>
              <a:ext cx="672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Betriebsergebnis</a:t>
              </a:r>
              <a:endParaRPr lang="de-DE"/>
            </a:p>
          </p:txBody>
        </p:sp>
        <p:sp>
          <p:nvSpPr>
            <p:cNvPr id="7184" name="Rectangle 16"/>
            <p:cNvSpPr>
              <a:spLocks noChangeArrowheads="1"/>
            </p:cNvSpPr>
            <p:nvPr/>
          </p:nvSpPr>
          <p:spPr bwMode="auto">
            <a:xfrm>
              <a:off x="391" y="2897"/>
              <a:ext cx="645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Gesamtergebnis</a:t>
              </a:r>
              <a:endParaRPr lang="de-DE"/>
            </a:p>
          </p:txBody>
        </p:sp>
        <p:sp>
          <p:nvSpPr>
            <p:cNvPr id="7185" name="Rectangle 17"/>
            <p:cNvSpPr>
              <a:spLocks noChangeArrowheads="1"/>
            </p:cNvSpPr>
            <p:nvPr/>
          </p:nvSpPr>
          <p:spPr bwMode="auto">
            <a:xfrm>
              <a:off x="1422" y="2016"/>
              <a:ext cx="158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Ist </a:t>
              </a:r>
              <a:endParaRPr lang="de-DE"/>
            </a:p>
          </p:txBody>
        </p:sp>
        <p:sp>
          <p:nvSpPr>
            <p:cNvPr id="7186" name="Rectangle 18"/>
            <p:cNvSpPr>
              <a:spLocks noChangeArrowheads="1"/>
            </p:cNvSpPr>
            <p:nvPr/>
          </p:nvSpPr>
          <p:spPr bwMode="auto">
            <a:xfrm>
              <a:off x="1381" y="2127"/>
              <a:ext cx="17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2013</a:t>
              </a:r>
              <a:endParaRPr lang="de-DE" dirty="0"/>
            </a:p>
          </p:txBody>
        </p:sp>
        <p:sp>
          <p:nvSpPr>
            <p:cNvPr id="7187" name="Rectangle 19"/>
            <p:cNvSpPr>
              <a:spLocks noChangeArrowheads="1"/>
            </p:cNvSpPr>
            <p:nvPr/>
          </p:nvSpPr>
          <p:spPr bwMode="auto">
            <a:xfrm>
              <a:off x="3988" y="2016"/>
              <a:ext cx="479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Erwartung </a:t>
              </a:r>
              <a:endParaRPr lang="de-DE"/>
            </a:p>
          </p:txBody>
        </p:sp>
        <p:sp>
          <p:nvSpPr>
            <p:cNvPr id="7188" name="Rectangle 20"/>
            <p:cNvSpPr>
              <a:spLocks noChangeArrowheads="1"/>
            </p:cNvSpPr>
            <p:nvPr/>
          </p:nvSpPr>
          <p:spPr bwMode="auto">
            <a:xfrm>
              <a:off x="4109" y="2127"/>
              <a:ext cx="17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2013</a:t>
              </a:r>
              <a:endParaRPr lang="de-DE" dirty="0"/>
            </a:p>
          </p:txBody>
        </p:sp>
        <p:sp>
          <p:nvSpPr>
            <p:cNvPr id="7189" name="Rectangle 21"/>
            <p:cNvSpPr>
              <a:spLocks noChangeArrowheads="1"/>
            </p:cNvSpPr>
            <p:nvPr/>
          </p:nvSpPr>
          <p:spPr bwMode="auto">
            <a:xfrm>
              <a:off x="1655" y="2237"/>
              <a:ext cx="210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Plan</a:t>
              </a:r>
              <a:endParaRPr lang="de-DE"/>
            </a:p>
          </p:txBody>
        </p:sp>
        <p:sp>
          <p:nvSpPr>
            <p:cNvPr id="7190" name="Rectangle 22"/>
            <p:cNvSpPr>
              <a:spLocks noChangeArrowheads="1"/>
            </p:cNvSpPr>
            <p:nvPr/>
          </p:nvSpPr>
          <p:spPr bwMode="auto">
            <a:xfrm>
              <a:off x="1938" y="2237"/>
              <a:ext cx="136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Ist</a:t>
              </a:r>
              <a:endParaRPr lang="de-DE"/>
            </a:p>
          </p:txBody>
        </p:sp>
        <p:sp>
          <p:nvSpPr>
            <p:cNvPr id="7191" name="Rectangle 23"/>
            <p:cNvSpPr>
              <a:spLocks noChangeArrowheads="1"/>
            </p:cNvSpPr>
            <p:nvPr/>
          </p:nvSpPr>
          <p:spPr bwMode="auto">
            <a:xfrm>
              <a:off x="4928" y="2016"/>
              <a:ext cx="444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Abw. zum </a:t>
              </a:r>
              <a:endParaRPr lang="de-DE"/>
            </a:p>
          </p:txBody>
        </p:sp>
        <p:sp>
          <p:nvSpPr>
            <p:cNvPr id="7192" name="Rectangle 24"/>
            <p:cNvSpPr>
              <a:spLocks noChangeArrowheads="1"/>
            </p:cNvSpPr>
            <p:nvPr/>
          </p:nvSpPr>
          <p:spPr bwMode="auto">
            <a:xfrm>
              <a:off x="4909" y="2127"/>
              <a:ext cx="479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Jahresplan </a:t>
              </a:r>
              <a:endParaRPr lang="de-DE"/>
            </a:p>
          </p:txBody>
        </p:sp>
        <p:sp>
          <p:nvSpPr>
            <p:cNvPr id="7193" name="Rectangle 25"/>
            <p:cNvSpPr>
              <a:spLocks noChangeArrowheads="1"/>
            </p:cNvSpPr>
            <p:nvPr/>
          </p:nvSpPr>
          <p:spPr bwMode="auto">
            <a:xfrm>
              <a:off x="1764" y="2017"/>
              <a:ext cx="712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>
                  <a:solidFill>
                    <a:srgbClr val="000000"/>
                  </a:solidFill>
                  <a:latin typeface="Times New Roman" pitchFamily="18" charset="0"/>
                </a:rPr>
                <a:t>lfd. Monat </a:t>
              </a:r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04/2013</a:t>
              </a:r>
              <a:endParaRPr lang="de-DE" dirty="0"/>
            </a:p>
          </p:txBody>
        </p:sp>
        <p:sp>
          <p:nvSpPr>
            <p:cNvPr id="7194" name="Rectangle 26"/>
            <p:cNvSpPr>
              <a:spLocks noChangeArrowheads="1"/>
            </p:cNvSpPr>
            <p:nvPr/>
          </p:nvSpPr>
          <p:spPr bwMode="auto">
            <a:xfrm>
              <a:off x="3849" y="1908"/>
              <a:ext cx="797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>
                  <a:solidFill>
                    <a:srgbClr val="000000"/>
                  </a:solidFill>
                  <a:latin typeface="Times New Roman" pitchFamily="18" charset="0"/>
                </a:rPr>
                <a:t>Jahresvorschau </a:t>
              </a:r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2013</a:t>
              </a:r>
              <a:endParaRPr lang="de-DE" dirty="0"/>
            </a:p>
          </p:txBody>
        </p:sp>
        <p:sp>
          <p:nvSpPr>
            <p:cNvPr id="7195" name="Rectangle 27"/>
            <p:cNvSpPr>
              <a:spLocks noChangeArrowheads="1"/>
            </p:cNvSpPr>
            <p:nvPr/>
          </p:nvSpPr>
          <p:spPr bwMode="auto">
            <a:xfrm>
              <a:off x="4459" y="2016"/>
              <a:ext cx="424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Vorschau </a:t>
              </a:r>
              <a:endParaRPr lang="de-DE"/>
            </a:p>
          </p:txBody>
        </p:sp>
        <p:sp>
          <p:nvSpPr>
            <p:cNvPr id="7196" name="Rectangle 28"/>
            <p:cNvSpPr>
              <a:spLocks noChangeArrowheads="1"/>
            </p:cNvSpPr>
            <p:nvPr/>
          </p:nvSpPr>
          <p:spPr bwMode="auto">
            <a:xfrm>
              <a:off x="4551" y="2127"/>
              <a:ext cx="17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2014</a:t>
              </a:r>
              <a:endParaRPr lang="de-DE" dirty="0"/>
            </a:p>
          </p:txBody>
        </p:sp>
        <p:sp>
          <p:nvSpPr>
            <p:cNvPr id="7197" name="Rectangle 29"/>
            <p:cNvSpPr>
              <a:spLocks noChangeArrowheads="1"/>
            </p:cNvSpPr>
            <p:nvPr/>
          </p:nvSpPr>
          <p:spPr bwMode="auto">
            <a:xfrm>
              <a:off x="2661" y="2016"/>
              <a:ext cx="479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Jahresplan </a:t>
              </a:r>
              <a:endParaRPr lang="de-DE"/>
            </a:p>
          </p:txBody>
        </p:sp>
        <p:sp>
          <p:nvSpPr>
            <p:cNvPr id="7198" name="Rectangle 30"/>
            <p:cNvSpPr>
              <a:spLocks noChangeArrowheads="1"/>
            </p:cNvSpPr>
            <p:nvPr/>
          </p:nvSpPr>
          <p:spPr bwMode="auto">
            <a:xfrm>
              <a:off x="2782" y="2127"/>
              <a:ext cx="17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2013</a:t>
              </a:r>
              <a:endParaRPr lang="de-DE" dirty="0"/>
            </a:p>
          </p:txBody>
        </p:sp>
        <p:sp>
          <p:nvSpPr>
            <p:cNvPr id="7199" name="Rectangle 31"/>
            <p:cNvSpPr>
              <a:spLocks noChangeArrowheads="1"/>
            </p:cNvSpPr>
            <p:nvPr/>
          </p:nvSpPr>
          <p:spPr bwMode="auto">
            <a:xfrm>
              <a:off x="3154" y="2016"/>
              <a:ext cx="37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>
                  <a:solidFill>
                    <a:srgbClr val="000000"/>
                  </a:solidFill>
                  <a:latin typeface="Times New Roman" pitchFamily="18" charset="0"/>
                </a:rPr>
                <a:t>Plan </a:t>
              </a:r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2013</a:t>
              </a:r>
              <a:endParaRPr lang="de-DE" dirty="0"/>
            </a:p>
          </p:txBody>
        </p:sp>
        <p:sp>
          <p:nvSpPr>
            <p:cNvPr id="7200" name="Rectangle 32"/>
            <p:cNvSpPr>
              <a:spLocks noChangeArrowheads="1"/>
            </p:cNvSpPr>
            <p:nvPr/>
          </p:nvSpPr>
          <p:spPr bwMode="auto">
            <a:xfrm>
              <a:off x="3247" y="2127"/>
              <a:ext cx="232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kum.</a:t>
              </a:r>
              <a:endParaRPr lang="de-DE"/>
            </a:p>
          </p:txBody>
        </p:sp>
        <p:sp>
          <p:nvSpPr>
            <p:cNvPr id="7201" name="Rectangle 33"/>
            <p:cNvSpPr>
              <a:spLocks noChangeArrowheads="1"/>
            </p:cNvSpPr>
            <p:nvPr/>
          </p:nvSpPr>
          <p:spPr bwMode="auto">
            <a:xfrm>
              <a:off x="3621" y="2016"/>
              <a:ext cx="32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 dirty="0">
                  <a:solidFill>
                    <a:srgbClr val="000000"/>
                  </a:solidFill>
                  <a:latin typeface="Times New Roman" pitchFamily="18" charset="0"/>
                </a:rPr>
                <a:t>Ist </a:t>
              </a:r>
              <a:r>
                <a:rPr lang="de-DE" sz="1100" dirty="0" smtClean="0">
                  <a:solidFill>
                    <a:srgbClr val="000000"/>
                  </a:solidFill>
                  <a:latin typeface="Times New Roman" pitchFamily="18" charset="0"/>
                </a:rPr>
                <a:t>2013 </a:t>
              </a:r>
              <a:endParaRPr lang="de-DE" dirty="0"/>
            </a:p>
          </p:txBody>
        </p:sp>
        <p:sp>
          <p:nvSpPr>
            <p:cNvPr id="7202" name="Rectangle 34"/>
            <p:cNvSpPr>
              <a:spLocks noChangeArrowheads="1"/>
            </p:cNvSpPr>
            <p:nvPr/>
          </p:nvSpPr>
          <p:spPr bwMode="auto">
            <a:xfrm>
              <a:off x="3675" y="2127"/>
              <a:ext cx="232" cy="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de-DE" sz="1100">
                  <a:solidFill>
                    <a:srgbClr val="000000"/>
                  </a:solidFill>
                  <a:latin typeface="Times New Roman" pitchFamily="18" charset="0"/>
                </a:rPr>
                <a:t>kum.</a:t>
              </a:r>
              <a:endParaRPr lang="de-DE"/>
            </a:p>
          </p:txBody>
        </p:sp>
        <p:sp>
          <p:nvSpPr>
            <p:cNvPr id="7203" name="Line 35"/>
            <p:cNvSpPr>
              <a:spLocks noChangeShapeType="1"/>
            </p:cNvSpPr>
            <p:nvPr/>
          </p:nvSpPr>
          <p:spPr bwMode="auto">
            <a:xfrm>
              <a:off x="371" y="1899"/>
              <a:ext cx="1" cy="11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04" name="Rectangle 36"/>
            <p:cNvSpPr>
              <a:spLocks noChangeArrowheads="1"/>
            </p:cNvSpPr>
            <p:nvPr/>
          </p:nvSpPr>
          <p:spPr bwMode="auto">
            <a:xfrm>
              <a:off x="371" y="1899"/>
              <a:ext cx="9" cy="110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05" name="Line 37"/>
            <p:cNvSpPr>
              <a:spLocks noChangeShapeType="1"/>
            </p:cNvSpPr>
            <p:nvPr/>
          </p:nvSpPr>
          <p:spPr bwMode="auto">
            <a:xfrm>
              <a:off x="1319" y="1908"/>
              <a:ext cx="1" cy="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06" name="Rectangle 38"/>
            <p:cNvSpPr>
              <a:spLocks noChangeArrowheads="1"/>
            </p:cNvSpPr>
            <p:nvPr/>
          </p:nvSpPr>
          <p:spPr bwMode="auto">
            <a:xfrm>
              <a:off x="1319" y="1908"/>
              <a:ext cx="8" cy="109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07" name="Line 39"/>
            <p:cNvSpPr>
              <a:spLocks noChangeShapeType="1"/>
            </p:cNvSpPr>
            <p:nvPr/>
          </p:nvSpPr>
          <p:spPr bwMode="auto">
            <a:xfrm>
              <a:off x="1606" y="1908"/>
              <a:ext cx="1" cy="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08" name="Rectangle 40"/>
            <p:cNvSpPr>
              <a:spLocks noChangeArrowheads="1"/>
            </p:cNvSpPr>
            <p:nvPr/>
          </p:nvSpPr>
          <p:spPr bwMode="auto">
            <a:xfrm>
              <a:off x="1606" y="1908"/>
              <a:ext cx="9" cy="109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09" name="Line 41"/>
            <p:cNvSpPr>
              <a:spLocks noChangeShapeType="1"/>
            </p:cNvSpPr>
            <p:nvPr/>
          </p:nvSpPr>
          <p:spPr bwMode="auto">
            <a:xfrm>
              <a:off x="2625" y="1908"/>
              <a:ext cx="1" cy="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0" name="Rectangle 42"/>
            <p:cNvSpPr>
              <a:spLocks noChangeArrowheads="1"/>
            </p:cNvSpPr>
            <p:nvPr/>
          </p:nvSpPr>
          <p:spPr bwMode="auto">
            <a:xfrm>
              <a:off x="2625" y="1908"/>
              <a:ext cx="8" cy="109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1" name="Line 43"/>
            <p:cNvSpPr>
              <a:spLocks noChangeShapeType="1"/>
            </p:cNvSpPr>
            <p:nvPr/>
          </p:nvSpPr>
          <p:spPr bwMode="auto">
            <a:xfrm>
              <a:off x="3102" y="1908"/>
              <a:ext cx="1" cy="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2" name="Rectangle 44"/>
            <p:cNvSpPr>
              <a:spLocks noChangeArrowheads="1"/>
            </p:cNvSpPr>
            <p:nvPr/>
          </p:nvSpPr>
          <p:spPr bwMode="auto">
            <a:xfrm>
              <a:off x="3102" y="1908"/>
              <a:ext cx="9" cy="109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3" name="Line 45"/>
            <p:cNvSpPr>
              <a:spLocks noChangeShapeType="1"/>
            </p:cNvSpPr>
            <p:nvPr/>
          </p:nvSpPr>
          <p:spPr bwMode="auto">
            <a:xfrm>
              <a:off x="5378" y="1908"/>
              <a:ext cx="1" cy="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4" name="Rectangle 46"/>
            <p:cNvSpPr>
              <a:spLocks noChangeArrowheads="1"/>
            </p:cNvSpPr>
            <p:nvPr/>
          </p:nvSpPr>
          <p:spPr bwMode="auto">
            <a:xfrm>
              <a:off x="5378" y="1908"/>
              <a:ext cx="9" cy="109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5" name="Line 47"/>
            <p:cNvSpPr>
              <a:spLocks noChangeShapeType="1"/>
            </p:cNvSpPr>
            <p:nvPr/>
          </p:nvSpPr>
          <p:spPr bwMode="auto">
            <a:xfrm>
              <a:off x="3566" y="2017"/>
              <a:ext cx="1" cy="9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6" name="Rectangle 48"/>
            <p:cNvSpPr>
              <a:spLocks noChangeArrowheads="1"/>
            </p:cNvSpPr>
            <p:nvPr/>
          </p:nvSpPr>
          <p:spPr bwMode="auto">
            <a:xfrm>
              <a:off x="3566" y="2017"/>
              <a:ext cx="9" cy="99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7" name="Line 49"/>
            <p:cNvSpPr>
              <a:spLocks noChangeShapeType="1"/>
            </p:cNvSpPr>
            <p:nvPr/>
          </p:nvSpPr>
          <p:spPr bwMode="auto">
            <a:xfrm>
              <a:off x="3959" y="2017"/>
              <a:ext cx="1" cy="9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8" name="Rectangle 50"/>
            <p:cNvSpPr>
              <a:spLocks noChangeArrowheads="1"/>
            </p:cNvSpPr>
            <p:nvPr/>
          </p:nvSpPr>
          <p:spPr bwMode="auto">
            <a:xfrm>
              <a:off x="3959" y="2017"/>
              <a:ext cx="9" cy="99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19" name="Line 51"/>
            <p:cNvSpPr>
              <a:spLocks noChangeShapeType="1"/>
            </p:cNvSpPr>
            <p:nvPr/>
          </p:nvSpPr>
          <p:spPr bwMode="auto">
            <a:xfrm>
              <a:off x="4423" y="2017"/>
              <a:ext cx="1" cy="9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0" name="Rectangle 52"/>
            <p:cNvSpPr>
              <a:spLocks noChangeArrowheads="1"/>
            </p:cNvSpPr>
            <p:nvPr/>
          </p:nvSpPr>
          <p:spPr bwMode="auto">
            <a:xfrm>
              <a:off x="4423" y="2017"/>
              <a:ext cx="9" cy="99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1" name="Line 53"/>
            <p:cNvSpPr>
              <a:spLocks noChangeShapeType="1"/>
            </p:cNvSpPr>
            <p:nvPr/>
          </p:nvSpPr>
          <p:spPr bwMode="auto">
            <a:xfrm>
              <a:off x="4845" y="2017"/>
              <a:ext cx="1" cy="99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2" name="Rectangle 54"/>
            <p:cNvSpPr>
              <a:spLocks noChangeArrowheads="1"/>
            </p:cNvSpPr>
            <p:nvPr/>
          </p:nvSpPr>
          <p:spPr bwMode="auto">
            <a:xfrm>
              <a:off x="4845" y="2017"/>
              <a:ext cx="7" cy="99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3" name="Line 55"/>
            <p:cNvSpPr>
              <a:spLocks noChangeShapeType="1"/>
            </p:cNvSpPr>
            <p:nvPr/>
          </p:nvSpPr>
          <p:spPr bwMode="auto">
            <a:xfrm>
              <a:off x="1859" y="2127"/>
              <a:ext cx="1" cy="88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4" name="Rectangle 56"/>
            <p:cNvSpPr>
              <a:spLocks noChangeArrowheads="1"/>
            </p:cNvSpPr>
            <p:nvPr/>
          </p:nvSpPr>
          <p:spPr bwMode="auto">
            <a:xfrm>
              <a:off x="1859" y="2127"/>
              <a:ext cx="9" cy="88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5" name="Line 57"/>
            <p:cNvSpPr>
              <a:spLocks noChangeShapeType="1"/>
            </p:cNvSpPr>
            <p:nvPr/>
          </p:nvSpPr>
          <p:spPr bwMode="auto">
            <a:xfrm>
              <a:off x="2098" y="2127"/>
              <a:ext cx="1" cy="88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6" name="Rectangle 58"/>
            <p:cNvSpPr>
              <a:spLocks noChangeArrowheads="1"/>
            </p:cNvSpPr>
            <p:nvPr/>
          </p:nvSpPr>
          <p:spPr bwMode="auto">
            <a:xfrm>
              <a:off x="2098" y="2127"/>
              <a:ext cx="8" cy="88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7" name="Line 59"/>
            <p:cNvSpPr>
              <a:spLocks noChangeShapeType="1"/>
            </p:cNvSpPr>
            <p:nvPr/>
          </p:nvSpPr>
          <p:spPr bwMode="auto">
            <a:xfrm>
              <a:off x="2372" y="2237"/>
              <a:ext cx="1" cy="7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8" name="Rectangle 60"/>
            <p:cNvSpPr>
              <a:spLocks noChangeArrowheads="1"/>
            </p:cNvSpPr>
            <p:nvPr/>
          </p:nvSpPr>
          <p:spPr bwMode="auto">
            <a:xfrm>
              <a:off x="2372" y="2237"/>
              <a:ext cx="8" cy="77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29" name="Line 61"/>
            <p:cNvSpPr>
              <a:spLocks noChangeShapeType="1"/>
            </p:cNvSpPr>
            <p:nvPr/>
          </p:nvSpPr>
          <p:spPr bwMode="auto">
            <a:xfrm>
              <a:off x="5125" y="2237"/>
              <a:ext cx="1" cy="7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0" name="Rectangle 62"/>
            <p:cNvSpPr>
              <a:spLocks noChangeArrowheads="1"/>
            </p:cNvSpPr>
            <p:nvPr/>
          </p:nvSpPr>
          <p:spPr bwMode="auto">
            <a:xfrm>
              <a:off x="5125" y="2237"/>
              <a:ext cx="9" cy="77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1" name="Line 63"/>
            <p:cNvSpPr>
              <a:spLocks noChangeShapeType="1"/>
            </p:cNvSpPr>
            <p:nvPr/>
          </p:nvSpPr>
          <p:spPr bwMode="auto">
            <a:xfrm>
              <a:off x="380" y="1899"/>
              <a:ext cx="50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2" name="Rectangle 64"/>
            <p:cNvSpPr>
              <a:spLocks noChangeArrowheads="1"/>
            </p:cNvSpPr>
            <p:nvPr/>
          </p:nvSpPr>
          <p:spPr bwMode="auto">
            <a:xfrm>
              <a:off x="380" y="1899"/>
              <a:ext cx="5007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3" name="Line 65"/>
            <p:cNvSpPr>
              <a:spLocks noChangeShapeType="1"/>
            </p:cNvSpPr>
            <p:nvPr/>
          </p:nvSpPr>
          <p:spPr bwMode="auto">
            <a:xfrm>
              <a:off x="3111" y="2009"/>
              <a:ext cx="227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4" name="Rectangle 66"/>
            <p:cNvSpPr>
              <a:spLocks noChangeArrowheads="1"/>
            </p:cNvSpPr>
            <p:nvPr/>
          </p:nvSpPr>
          <p:spPr bwMode="auto">
            <a:xfrm>
              <a:off x="3111" y="2009"/>
              <a:ext cx="2276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5" name="Line 67"/>
            <p:cNvSpPr>
              <a:spLocks noChangeShapeType="1"/>
            </p:cNvSpPr>
            <p:nvPr/>
          </p:nvSpPr>
          <p:spPr bwMode="auto">
            <a:xfrm>
              <a:off x="1615" y="2119"/>
              <a:ext cx="10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6" name="Rectangle 68"/>
            <p:cNvSpPr>
              <a:spLocks noChangeArrowheads="1"/>
            </p:cNvSpPr>
            <p:nvPr/>
          </p:nvSpPr>
          <p:spPr bwMode="auto">
            <a:xfrm>
              <a:off x="1615" y="2119"/>
              <a:ext cx="1018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7" name="Line 69"/>
            <p:cNvSpPr>
              <a:spLocks noChangeShapeType="1"/>
            </p:cNvSpPr>
            <p:nvPr/>
          </p:nvSpPr>
          <p:spPr bwMode="auto">
            <a:xfrm>
              <a:off x="2106" y="2229"/>
              <a:ext cx="328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8" name="Rectangle 70"/>
            <p:cNvSpPr>
              <a:spLocks noChangeArrowheads="1"/>
            </p:cNvSpPr>
            <p:nvPr/>
          </p:nvSpPr>
          <p:spPr bwMode="auto">
            <a:xfrm>
              <a:off x="2106" y="2229"/>
              <a:ext cx="3281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39" name="Line 71"/>
            <p:cNvSpPr>
              <a:spLocks noChangeShapeType="1"/>
            </p:cNvSpPr>
            <p:nvPr/>
          </p:nvSpPr>
          <p:spPr bwMode="auto">
            <a:xfrm>
              <a:off x="380" y="2339"/>
              <a:ext cx="50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0" name="Rectangle 72"/>
            <p:cNvSpPr>
              <a:spLocks noChangeArrowheads="1"/>
            </p:cNvSpPr>
            <p:nvPr/>
          </p:nvSpPr>
          <p:spPr bwMode="auto">
            <a:xfrm>
              <a:off x="380" y="2339"/>
              <a:ext cx="5007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1" name="Line 73"/>
            <p:cNvSpPr>
              <a:spLocks noChangeShapeType="1"/>
            </p:cNvSpPr>
            <p:nvPr/>
          </p:nvSpPr>
          <p:spPr bwMode="auto">
            <a:xfrm>
              <a:off x="1327" y="2449"/>
              <a:ext cx="40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2" name="Rectangle 74"/>
            <p:cNvSpPr>
              <a:spLocks noChangeArrowheads="1"/>
            </p:cNvSpPr>
            <p:nvPr/>
          </p:nvSpPr>
          <p:spPr bwMode="auto">
            <a:xfrm>
              <a:off x="1327" y="2449"/>
              <a:ext cx="4060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3" name="Line 75"/>
            <p:cNvSpPr>
              <a:spLocks noChangeShapeType="1"/>
            </p:cNvSpPr>
            <p:nvPr/>
          </p:nvSpPr>
          <p:spPr bwMode="auto">
            <a:xfrm>
              <a:off x="1327" y="2558"/>
              <a:ext cx="40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4" name="Rectangle 76"/>
            <p:cNvSpPr>
              <a:spLocks noChangeArrowheads="1"/>
            </p:cNvSpPr>
            <p:nvPr/>
          </p:nvSpPr>
          <p:spPr bwMode="auto">
            <a:xfrm>
              <a:off x="1327" y="2558"/>
              <a:ext cx="4060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5" name="Line 77"/>
            <p:cNvSpPr>
              <a:spLocks noChangeShapeType="1"/>
            </p:cNvSpPr>
            <p:nvPr/>
          </p:nvSpPr>
          <p:spPr bwMode="auto">
            <a:xfrm>
              <a:off x="1327" y="2669"/>
              <a:ext cx="40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6" name="Rectangle 78"/>
            <p:cNvSpPr>
              <a:spLocks noChangeArrowheads="1"/>
            </p:cNvSpPr>
            <p:nvPr/>
          </p:nvSpPr>
          <p:spPr bwMode="auto">
            <a:xfrm>
              <a:off x="1327" y="2669"/>
              <a:ext cx="4060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7" name="Line 79"/>
            <p:cNvSpPr>
              <a:spLocks noChangeShapeType="1"/>
            </p:cNvSpPr>
            <p:nvPr/>
          </p:nvSpPr>
          <p:spPr bwMode="auto">
            <a:xfrm>
              <a:off x="1327" y="2778"/>
              <a:ext cx="40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8" name="Rectangle 80"/>
            <p:cNvSpPr>
              <a:spLocks noChangeArrowheads="1"/>
            </p:cNvSpPr>
            <p:nvPr/>
          </p:nvSpPr>
          <p:spPr bwMode="auto">
            <a:xfrm>
              <a:off x="1327" y="2778"/>
              <a:ext cx="4060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49" name="Line 81"/>
            <p:cNvSpPr>
              <a:spLocks noChangeShapeType="1"/>
            </p:cNvSpPr>
            <p:nvPr/>
          </p:nvSpPr>
          <p:spPr bwMode="auto">
            <a:xfrm>
              <a:off x="1327" y="2889"/>
              <a:ext cx="406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50" name="Rectangle 82"/>
            <p:cNvSpPr>
              <a:spLocks noChangeArrowheads="1"/>
            </p:cNvSpPr>
            <p:nvPr/>
          </p:nvSpPr>
          <p:spPr bwMode="auto">
            <a:xfrm>
              <a:off x="1327" y="2889"/>
              <a:ext cx="4060" cy="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51" name="Line 83"/>
            <p:cNvSpPr>
              <a:spLocks noChangeShapeType="1"/>
            </p:cNvSpPr>
            <p:nvPr/>
          </p:nvSpPr>
          <p:spPr bwMode="auto">
            <a:xfrm>
              <a:off x="380" y="2998"/>
              <a:ext cx="500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52" name="Rectangle 84"/>
            <p:cNvSpPr>
              <a:spLocks noChangeArrowheads="1"/>
            </p:cNvSpPr>
            <p:nvPr/>
          </p:nvSpPr>
          <p:spPr bwMode="auto">
            <a:xfrm>
              <a:off x="380" y="2998"/>
              <a:ext cx="5007" cy="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174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AB2735C-3FA2-4F8E-A770-BD4FA577EFAA}" type="slidenum">
              <a:rPr lang="de-DE"/>
              <a:pPr defTabSz="762000"/>
              <a:t>30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Praxisbeispiel: IT-Organisation im Mittelstand</a:t>
            </a:r>
          </a:p>
        </p:txBody>
      </p:sp>
      <p:pic>
        <p:nvPicPr>
          <p:cNvPr id="3174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6288" y="1760538"/>
            <a:ext cx="7591425" cy="42687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277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BC04194-E572-4C25-842E-5181093B4FEF}" type="slidenum">
              <a:rPr lang="de-DE"/>
              <a:pPr defTabSz="762000"/>
              <a:t>31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IT-Organisation in einem Großunternehmen</a:t>
            </a:r>
          </a:p>
        </p:txBody>
      </p:sp>
      <p:pic>
        <p:nvPicPr>
          <p:cNvPr id="3277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4688" y="2327275"/>
            <a:ext cx="7793037" cy="31353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</a:t>
            </a:r>
            <a:r>
              <a:rPr lang="de-DE" dirty="0" smtClean="0"/>
              <a:t>T-Organisation </a:t>
            </a:r>
            <a:r>
              <a:rPr lang="de-DE" dirty="0"/>
              <a:t>als Nachfrage-Liefer-Beziehung</a:t>
            </a:r>
          </a:p>
        </p:txBody>
      </p:sp>
      <p:sp>
        <p:nvSpPr>
          <p:cNvPr id="111646" name="Rectangle 30"/>
          <p:cNvSpPr>
            <a:spLocks noChangeArrowheads="1"/>
          </p:cNvSpPr>
          <p:nvPr/>
        </p:nvSpPr>
        <p:spPr bwMode="auto">
          <a:xfrm>
            <a:off x="250825" y="3284538"/>
            <a:ext cx="1154113" cy="1293812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de-DE" sz="1600"/>
              <a:t>Fach-</a:t>
            </a:r>
          </a:p>
          <a:p>
            <a:pPr algn="ctr"/>
            <a:r>
              <a:rPr lang="de-DE" sz="1600"/>
              <a:t>Bereich 1</a:t>
            </a:r>
          </a:p>
          <a:p>
            <a:pPr algn="ctr"/>
            <a:endParaRPr lang="de-DE" sz="1600"/>
          </a:p>
          <a:p>
            <a:pPr algn="ctr"/>
            <a:endParaRPr lang="de-DE" sz="1600"/>
          </a:p>
          <a:p>
            <a:pPr algn="ctr"/>
            <a:endParaRPr lang="de-DE" sz="1600"/>
          </a:p>
        </p:txBody>
      </p:sp>
      <p:sp>
        <p:nvSpPr>
          <p:cNvPr id="111647" name="Rectangle 31"/>
          <p:cNvSpPr>
            <a:spLocks noChangeArrowheads="1"/>
          </p:cNvSpPr>
          <p:nvPr/>
        </p:nvSpPr>
        <p:spPr bwMode="auto">
          <a:xfrm>
            <a:off x="719138" y="4005263"/>
            <a:ext cx="1154112" cy="1293812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de-DE" sz="1600"/>
              <a:t>Fach-</a:t>
            </a:r>
          </a:p>
          <a:p>
            <a:pPr algn="ctr"/>
            <a:r>
              <a:rPr lang="de-DE" sz="1600"/>
              <a:t>Bereich …</a:t>
            </a:r>
          </a:p>
          <a:p>
            <a:pPr algn="ctr"/>
            <a:endParaRPr lang="de-DE" sz="1600"/>
          </a:p>
          <a:p>
            <a:pPr algn="ctr"/>
            <a:endParaRPr lang="de-DE" sz="1600"/>
          </a:p>
          <a:p>
            <a:pPr algn="ctr"/>
            <a:endParaRPr lang="de-DE" sz="1600"/>
          </a:p>
        </p:txBody>
      </p:sp>
      <p:sp>
        <p:nvSpPr>
          <p:cNvPr id="111648" name="Rectangle 32"/>
          <p:cNvSpPr>
            <a:spLocks noChangeArrowheads="1"/>
          </p:cNvSpPr>
          <p:nvPr/>
        </p:nvSpPr>
        <p:spPr bwMode="auto">
          <a:xfrm>
            <a:off x="1185863" y="4725988"/>
            <a:ext cx="1154112" cy="1293812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de-DE" sz="1600"/>
              <a:t>Fach-</a:t>
            </a:r>
          </a:p>
          <a:p>
            <a:pPr algn="ctr"/>
            <a:r>
              <a:rPr lang="de-DE" sz="1600"/>
              <a:t>Bereich n</a:t>
            </a:r>
          </a:p>
          <a:p>
            <a:pPr algn="ctr"/>
            <a:endParaRPr lang="de-DE" sz="1600"/>
          </a:p>
          <a:p>
            <a:pPr algn="ctr"/>
            <a:endParaRPr lang="de-DE" sz="1600"/>
          </a:p>
          <a:p>
            <a:pPr algn="ctr"/>
            <a:endParaRPr lang="de-DE" sz="1600"/>
          </a:p>
        </p:txBody>
      </p:sp>
      <p:sp>
        <p:nvSpPr>
          <p:cNvPr id="111649" name="Rectangle 33"/>
          <p:cNvSpPr>
            <a:spLocks noChangeArrowheads="1"/>
          </p:cNvSpPr>
          <p:nvPr/>
        </p:nvSpPr>
        <p:spPr bwMode="auto">
          <a:xfrm>
            <a:off x="3276600" y="2205038"/>
            <a:ext cx="2087563" cy="381635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de-DE"/>
              <a:t>Zentralbereich</a:t>
            </a:r>
          </a:p>
          <a:p>
            <a:pPr algn="ctr"/>
            <a:r>
              <a:rPr lang="de-DE"/>
              <a:t>Informations-</a:t>
            </a:r>
            <a:br>
              <a:rPr lang="de-DE"/>
            </a:br>
            <a:r>
              <a:rPr lang="de-DE"/>
              <a:t>management</a:t>
            </a:r>
          </a:p>
          <a:p>
            <a:pPr algn="ctr"/>
            <a:r>
              <a:rPr lang="de-DE"/>
              <a:t>(CIO)</a:t>
            </a:r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</p:txBody>
      </p:sp>
      <p:sp>
        <p:nvSpPr>
          <p:cNvPr id="111650" name="Text Box 34"/>
          <p:cNvSpPr txBox="1">
            <a:spLocks noChangeArrowheads="1"/>
          </p:cNvSpPr>
          <p:nvPr/>
        </p:nvSpPr>
        <p:spPr bwMode="auto">
          <a:xfrm>
            <a:off x="3406775" y="3798888"/>
            <a:ext cx="1790700" cy="2006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L="177800" indent="-177800"/>
            <a:r>
              <a:rPr lang="de-DE" sz="1400" u="sng"/>
              <a:t>Aufgaben:</a:t>
            </a:r>
          </a:p>
          <a:p>
            <a:pPr marL="177800" indent="-177800"/>
            <a:endParaRPr lang="de-DE" sz="1400" u="sng"/>
          </a:p>
          <a:p>
            <a:pPr marL="177800" indent="-177800">
              <a:buFontTx/>
              <a:buChar char="•"/>
            </a:pPr>
            <a:r>
              <a:rPr lang="de-DE" sz="1400"/>
              <a:t>IT-Strategie</a:t>
            </a:r>
          </a:p>
          <a:p>
            <a:pPr marL="177800" indent="-177800">
              <a:buFontTx/>
              <a:buChar char="•"/>
            </a:pPr>
            <a:r>
              <a:rPr lang="de-DE" sz="1400"/>
              <a:t>IT-Controlling</a:t>
            </a:r>
          </a:p>
          <a:p>
            <a:pPr marL="177800" indent="-177800">
              <a:buFontTx/>
              <a:buChar char="•"/>
            </a:pPr>
            <a:r>
              <a:rPr lang="de-DE" sz="1400"/>
              <a:t>IT-Anforderungs-</a:t>
            </a:r>
            <a:br>
              <a:rPr lang="de-DE" sz="1400"/>
            </a:br>
            <a:r>
              <a:rPr lang="de-DE" sz="1400"/>
              <a:t>management</a:t>
            </a:r>
          </a:p>
          <a:p>
            <a:pPr marL="177800" indent="-177800">
              <a:buFontTx/>
              <a:buChar char="•"/>
            </a:pPr>
            <a:r>
              <a:rPr lang="de-DE" sz="1400"/>
              <a:t>IT-Dienstleister-</a:t>
            </a:r>
            <a:br>
              <a:rPr lang="de-DE" sz="1400"/>
            </a:br>
            <a:r>
              <a:rPr lang="de-DE" sz="1400"/>
              <a:t>management</a:t>
            </a:r>
          </a:p>
          <a:p>
            <a:pPr marL="177800" indent="-177800">
              <a:buFontTx/>
              <a:buChar char="•"/>
            </a:pPr>
            <a:endParaRPr lang="de-DE" sz="1400"/>
          </a:p>
        </p:txBody>
      </p:sp>
      <p:sp>
        <p:nvSpPr>
          <p:cNvPr id="111651" name="Rectangle 35"/>
          <p:cNvSpPr>
            <a:spLocks noChangeArrowheads="1"/>
          </p:cNvSpPr>
          <p:nvPr/>
        </p:nvSpPr>
        <p:spPr bwMode="auto">
          <a:xfrm>
            <a:off x="6300788" y="2205038"/>
            <a:ext cx="2663825" cy="2160587"/>
          </a:xfrm>
          <a:prstGeom prst="rect">
            <a:avLst/>
          </a:prstGeom>
          <a:solidFill>
            <a:srgbClr val="FFFF00"/>
          </a:solidFill>
          <a:ln w="12700" algn="ctr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de-DE"/>
              <a:t>IT-Dienstleister</a:t>
            </a:r>
          </a:p>
          <a:p>
            <a:pPr algn="ctr"/>
            <a:r>
              <a:rPr lang="de-DE" sz="1200"/>
              <a:t>(fester Pool mit Rahmenvertrag)</a:t>
            </a:r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  <a:p>
            <a:pPr algn="ctr"/>
            <a:endParaRPr lang="de-DE"/>
          </a:p>
        </p:txBody>
      </p:sp>
      <p:sp>
        <p:nvSpPr>
          <p:cNvPr id="111652" name="Text Box 36"/>
          <p:cNvSpPr txBox="1">
            <a:spLocks noChangeArrowheads="1"/>
          </p:cNvSpPr>
          <p:nvPr/>
        </p:nvSpPr>
        <p:spPr bwMode="auto">
          <a:xfrm>
            <a:off x="6411913" y="2781300"/>
            <a:ext cx="2127250" cy="13684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L="177800" indent="-177800">
              <a:buFontTx/>
              <a:buChar char="•"/>
            </a:pPr>
            <a:r>
              <a:rPr lang="de-DE" sz="1400"/>
              <a:t>Interne </a:t>
            </a:r>
            <a:br>
              <a:rPr lang="de-DE" sz="1400"/>
            </a:br>
            <a:r>
              <a:rPr lang="de-DE" sz="1400"/>
              <a:t>IT-Abteilungen</a:t>
            </a:r>
          </a:p>
          <a:p>
            <a:pPr marL="177800" indent="-177800">
              <a:buFontTx/>
              <a:buChar char="•"/>
            </a:pPr>
            <a:r>
              <a:rPr lang="de-DE" sz="1400"/>
              <a:t>IT-der </a:t>
            </a:r>
            <a:br>
              <a:rPr lang="de-DE" sz="1400"/>
            </a:br>
            <a:r>
              <a:rPr lang="de-DE" sz="1400"/>
              <a:t>Tochterunternehmen</a:t>
            </a:r>
          </a:p>
          <a:p>
            <a:pPr marL="177800" indent="-177800">
              <a:buFontTx/>
              <a:buChar char="•"/>
            </a:pPr>
            <a:r>
              <a:rPr lang="de-DE" sz="1400"/>
              <a:t>Outsourcing-</a:t>
            </a:r>
            <a:br>
              <a:rPr lang="de-DE" sz="1400"/>
            </a:br>
            <a:r>
              <a:rPr lang="de-DE" sz="1400"/>
              <a:t>Anbieter</a:t>
            </a:r>
          </a:p>
        </p:txBody>
      </p:sp>
      <p:sp>
        <p:nvSpPr>
          <p:cNvPr id="111653" name="Rectangle 37"/>
          <p:cNvSpPr>
            <a:spLocks noChangeArrowheads="1"/>
          </p:cNvSpPr>
          <p:nvPr/>
        </p:nvSpPr>
        <p:spPr bwMode="auto">
          <a:xfrm>
            <a:off x="6300788" y="5314950"/>
            <a:ext cx="2663825" cy="720725"/>
          </a:xfrm>
          <a:prstGeom prst="rect">
            <a:avLst/>
          </a:prstGeom>
          <a:solidFill>
            <a:srgbClr val="FFFF00"/>
          </a:solidFill>
          <a:ln w="12700" algn="ctr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de-DE"/>
              <a:t>Freie IT-Dienstleister </a:t>
            </a:r>
            <a:br>
              <a:rPr lang="de-DE"/>
            </a:br>
            <a:r>
              <a:rPr lang="de-DE" sz="1200"/>
              <a:t>(ohne Rahmenvertrag)</a:t>
            </a:r>
          </a:p>
        </p:txBody>
      </p:sp>
      <p:sp>
        <p:nvSpPr>
          <p:cNvPr id="111656" name="AutoShape 40"/>
          <p:cNvSpPr>
            <a:spLocks noChangeArrowheads="1"/>
          </p:cNvSpPr>
          <p:nvPr/>
        </p:nvSpPr>
        <p:spPr bwMode="auto">
          <a:xfrm>
            <a:off x="2447925" y="5588000"/>
            <a:ext cx="792163" cy="433388"/>
          </a:xfrm>
          <a:prstGeom prst="rightArrow">
            <a:avLst>
              <a:gd name="adj1" fmla="val 50000"/>
              <a:gd name="adj2" fmla="val 45696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000"/>
              <a:t>Nachfrage</a:t>
            </a:r>
          </a:p>
        </p:txBody>
      </p:sp>
      <p:sp>
        <p:nvSpPr>
          <p:cNvPr id="111657" name="AutoShape 41"/>
          <p:cNvSpPr>
            <a:spLocks noChangeArrowheads="1"/>
          </p:cNvSpPr>
          <p:nvPr/>
        </p:nvSpPr>
        <p:spPr bwMode="auto">
          <a:xfrm>
            <a:off x="5435600" y="5459413"/>
            <a:ext cx="792163" cy="433387"/>
          </a:xfrm>
          <a:prstGeom prst="rightArrow">
            <a:avLst>
              <a:gd name="adj1" fmla="val 50000"/>
              <a:gd name="adj2" fmla="val 45696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000"/>
              <a:t>Nachfrage</a:t>
            </a:r>
          </a:p>
        </p:txBody>
      </p:sp>
      <p:sp>
        <p:nvSpPr>
          <p:cNvPr id="111658" name="AutoShape 42"/>
          <p:cNvSpPr>
            <a:spLocks noChangeArrowheads="1"/>
          </p:cNvSpPr>
          <p:nvPr/>
        </p:nvSpPr>
        <p:spPr bwMode="auto">
          <a:xfrm>
            <a:off x="5435600" y="3211513"/>
            <a:ext cx="792163" cy="433387"/>
          </a:xfrm>
          <a:prstGeom prst="rightArrow">
            <a:avLst>
              <a:gd name="adj1" fmla="val 50000"/>
              <a:gd name="adj2" fmla="val 45696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000"/>
              <a:t>Nachfrage</a:t>
            </a:r>
          </a:p>
        </p:txBody>
      </p:sp>
      <p:sp>
        <p:nvSpPr>
          <p:cNvPr id="111659" name="AutoShape 43"/>
          <p:cNvSpPr>
            <a:spLocks noChangeArrowheads="1"/>
          </p:cNvSpPr>
          <p:nvPr/>
        </p:nvSpPr>
        <p:spPr bwMode="auto">
          <a:xfrm rot="5400000">
            <a:off x="7199313" y="4616450"/>
            <a:ext cx="792162" cy="433388"/>
          </a:xfrm>
          <a:prstGeom prst="rightArrow">
            <a:avLst>
              <a:gd name="adj1" fmla="val 50000"/>
              <a:gd name="adj2" fmla="val 45696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000"/>
              <a:t>Nachfrage</a:t>
            </a:r>
          </a:p>
        </p:txBody>
      </p:sp>
      <p:sp>
        <p:nvSpPr>
          <p:cNvPr id="111660" name="AutoShape 44"/>
          <p:cNvSpPr>
            <a:spLocks noChangeArrowheads="1"/>
          </p:cNvSpPr>
          <p:nvPr/>
        </p:nvSpPr>
        <p:spPr bwMode="auto">
          <a:xfrm flipH="1">
            <a:off x="2447925" y="5084763"/>
            <a:ext cx="792163" cy="433387"/>
          </a:xfrm>
          <a:prstGeom prst="rightArrow">
            <a:avLst>
              <a:gd name="adj1" fmla="val 50000"/>
              <a:gd name="adj2" fmla="val 45696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000"/>
              <a:t>Regelungen </a:t>
            </a:r>
          </a:p>
        </p:txBody>
      </p:sp>
      <p:sp>
        <p:nvSpPr>
          <p:cNvPr id="111661" name="Rectangle 45"/>
          <p:cNvSpPr>
            <a:spLocks noChangeArrowheads="1"/>
          </p:cNvSpPr>
          <p:nvPr/>
        </p:nvSpPr>
        <p:spPr bwMode="auto">
          <a:xfrm>
            <a:off x="250825" y="2205038"/>
            <a:ext cx="2089150" cy="71755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prstShdw prst="shdw17" dist="17961" dir="2700000">
              <a:srgbClr val="FFFF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de-DE" sz="1600"/>
              <a:t>Konzern-</a:t>
            </a:r>
          </a:p>
          <a:p>
            <a:pPr algn="ctr"/>
            <a:r>
              <a:rPr lang="de-DE" sz="1600"/>
              <a:t>Vorstand</a:t>
            </a:r>
          </a:p>
        </p:txBody>
      </p:sp>
      <p:sp>
        <p:nvSpPr>
          <p:cNvPr id="111662" name="AutoShape 46"/>
          <p:cNvSpPr>
            <a:spLocks noChangeArrowheads="1"/>
          </p:cNvSpPr>
          <p:nvPr/>
        </p:nvSpPr>
        <p:spPr bwMode="auto">
          <a:xfrm>
            <a:off x="2447925" y="2349500"/>
            <a:ext cx="792163" cy="433388"/>
          </a:xfrm>
          <a:prstGeom prst="rightArrow">
            <a:avLst>
              <a:gd name="adj1" fmla="val 50000"/>
              <a:gd name="adj2" fmla="val 45696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de-DE" sz="1000"/>
              <a:t>Strategie</a:t>
            </a:r>
          </a:p>
        </p:txBody>
      </p:sp>
      <p:sp>
        <p:nvSpPr>
          <p:cNvPr id="111663" name="Rectangle 47"/>
          <p:cNvSpPr>
            <a:spLocks noChangeArrowheads="1"/>
          </p:cNvSpPr>
          <p:nvPr/>
        </p:nvSpPr>
        <p:spPr bwMode="auto">
          <a:xfrm>
            <a:off x="144463" y="2133600"/>
            <a:ext cx="5291137" cy="4103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11664" name="Rectangle 48"/>
          <p:cNvSpPr>
            <a:spLocks noChangeArrowheads="1"/>
          </p:cNvSpPr>
          <p:nvPr/>
        </p:nvSpPr>
        <p:spPr bwMode="auto">
          <a:xfrm>
            <a:off x="6227763" y="2133600"/>
            <a:ext cx="2808287" cy="4103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11665" name="Text Box 49"/>
          <p:cNvSpPr txBox="1">
            <a:spLocks noChangeArrowheads="1"/>
          </p:cNvSpPr>
          <p:nvPr/>
        </p:nvSpPr>
        <p:spPr bwMode="auto">
          <a:xfrm>
            <a:off x="1816100" y="6118225"/>
            <a:ext cx="1916113" cy="2873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de-DE" sz="1200"/>
              <a:t>Nachfrage-Organisation</a:t>
            </a:r>
          </a:p>
        </p:txBody>
      </p:sp>
      <p:sp>
        <p:nvSpPr>
          <p:cNvPr id="111666" name="Text Box 50"/>
          <p:cNvSpPr txBox="1">
            <a:spLocks noChangeArrowheads="1"/>
          </p:cNvSpPr>
          <p:nvPr/>
        </p:nvSpPr>
        <p:spPr bwMode="auto">
          <a:xfrm>
            <a:off x="6732588" y="6118225"/>
            <a:ext cx="1585912" cy="2873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de-DE" sz="1200"/>
              <a:t>Liefer-Organisation</a:t>
            </a:r>
          </a:p>
        </p:txBody>
      </p:sp>
    </p:spTree>
    <p:extLst>
      <p:ext uri="{BB962C8B-B14F-4D97-AF65-F5344CB8AC3E}">
        <p14:creationId xmlns:p14="http://schemas.microsoft.com/office/powerpoint/2010/main" val="608278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37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A8F54F7-B000-4D37-B1E9-2F417DE96396}" type="slidenum">
              <a:rPr lang="de-DE"/>
              <a:pPr defTabSz="762000"/>
              <a:t>33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Partnerschaftsmodell</a:t>
            </a:r>
          </a:p>
        </p:txBody>
      </p:sp>
      <p:pic>
        <p:nvPicPr>
          <p:cNvPr id="3379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89025" y="1671638"/>
            <a:ext cx="6965950" cy="44465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48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417142A-B270-47E2-9168-4D360FE3D074}" type="slidenum">
              <a:rPr lang="de-DE"/>
              <a:pPr defTabSz="762000"/>
              <a:t>34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Führungsmodell der Zürcher Kantonalbank (Betschart, 2005)</a:t>
            </a:r>
          </a:p>
        </p:txBody>
      </p:sp>
      <p:pic>
        <p:nvPicPr>
          <p:cNvPr id="3482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2352675"/>
            <a:ext cx="7966075" cy="30861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58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598B9A7-A82B-4B26-A27B-9CFC25F27A5E}" type="slidenum">
              <a:rPr lang="de-DE"/>
              <a:pPr defTabSz="762000"/>
              <a:t>35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Mitarbeitermodell</a:t>
            </a:r>
          </a:p>
        </p:txBody>
      </p:sp>
      <p:pic>
        <p:nvPicPr>
          <p:cNvPr id="3584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89025" y="1679575"/>
            <a:ext cx="6965950" cy="4432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68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A424A59-38EB-43D9-9DD9-2D1C68F0A210}" type="slidenum">
              <a:rPr lang="de-DE"/>
              <a:pPr defTabSz="762000"/>
              <a:t>36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Controlling-Modell</a:t>
            </a:r>
          </a:p>
        </p:txBody>
      </p:sp>
      <p:pic>
        <p:nvPicPr>
          <p:cNvPr id="3686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89025" y="1682750"/>
            <a:ext cx="6965950" cy="44243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789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6214156-66EB-465D-9EAD-9600ABFC055B}" type="slidenum">
              <a:rPr lang="de-DE"/>
              <a:pPr defTabSz="762000"/>
              <a:t>37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Praxisbeispiel für das Controlling-Modell</a:t>
            </a:r>
          </a:p>
        </p:txBody>
      </p:sp>
      <p:pic>
        <p:nvPicPr>
          <p:cNvPr id="37893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95500" y="1862138"/>
            <a:ext cx="4951413" cy="4067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891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D3CB6E0-8CE7-43DB-AA7B-99834ED18606}" type="slidenum">
              <a:rPr lang="de-DE"/>
              <a:pPr defTabSz="762000"/>
              <a:t>38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Standardsoftware-Einführungsstrategien (Gadatsch, 2004)</a:t>
            </a:r>
          </a:p>
        </p:txBody>
      </p:sp>
      <p:pic>
        <p:nvPicPr>
          <p:cNvPr id="3891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19150" y="1852613"/>
            <a:ext cx="7505700" cy="40846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3993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BC2A7AB-B003-435C-AFBA-5E5F93CAEEE6}" type="slidenum">
              <a:rPr lang="de-DE"/>
              <a:pPr defTabSz="762000"/>
              <a:t>39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Kenntnis der IT-Kosten (o.V. 2000)</a:t>
            </a:r>
          </a:p>
        </p:txBody>
      </p:sp>
      <p:pic>
        <p:nvPicPr>
          <p:cNvPr id="3994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964" b="3572"/>
          <a:stretch>
            <a:fillRect/>
          </a:stretch>
        </p:blipFill>
        <p:spPr>
          <a:xfrm>
            <a:off x="1371600" y="1954213"/>
            <a:ext cx="6400800" cy="3881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1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A1A19AD-4F61-4144-B9CA-B0A784253A1E}" type="slidenum">
              <a:rPr lang="de-DE"/>
              <a:pPr defTabSz="762000"/>
              <a:t>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Corporate Identity</a:t>
            </a:r>
          </a:p>
        </p:txBody>
      </p:sp>
      <p:pic>
        <p:nvPicPr>
          <p:cNvPr id="819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59100" y="2359025"/>
            <a:ext cx="3225800" cy="3073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096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F9892D3-FDD0-4A75-91F4-611A42EF44EE}" type="slidenum">
              <a:rPr lang="de-DE"/>
              <a:pPr defTabSz="762000"/>
              <a:t>40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Kostenintensive „Softwareinseln“</a:t>
            </a:r>
          </a:p>
        </p:txBody>
      </p:sp>
      <p:pic>
        <p:nvPicPr>
          <p:cNvPr id="4096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804988"/>
            <a:ext cx="7966075" cy="41798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198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9FA1356-FFBC-42B9-9F40-B1D19DA4F38E}" type="slidenum">
              <a:rPr lang="de-DE"/>
              <a:pPr defTabSz="762000"/>
              <a:t>41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dirty="0" smtClean="0"/>
              <a:t>Betriebswirtschaftliche Standardsoftware (Gadatsch, 2004)</a:t>
            </a:r>
          </a:p>
        </p:txBody>
      </p:sp>
      <p:pic>
        <p:nvPicPr>
          <p:cNvPr id="4198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 rot="5400000">
            <a:off x="2498725" y="-128587"/>
            <a:ext cx="4094163" cy="80216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301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E017265D-3F08-40FD-88A6-7C21F7A2F62D}" type="slidenum">
              <a:rPr lang="de-DE"/>
              <a:pPr defTabSz="762000"/>
              <a:t>42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Zielbebauungsplan eines Versicherers</a:t>
            </a:r>
          </a:p>
        </p:txBody>
      </p:sp>
      <p:pic>
        <p:nvPicPr>
          <p:cNvPr id="43013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20800" y="1600200"/>
            <a:ext cx="650240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403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D0B24B0-51BA-4A3E-988F-2AF28F57BB8E}" type="slidenum">
              <a:rPr lang="de-DE"/>
              <a:pPr defTabSz="762000"/>
              <a:t>43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Terminplanung für den IT-Bebauungsplan des Versicherers</a:t>
            </a:r>
          </a:p>
        </p:txBody>
      </p:sp>
      <p:pic>
        <p:nvPicPr>
          <p:cNvPr id="4403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20800" y="1600200"/>
            <a:ext cx="650240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505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3716F6C-9A83-4A6C-A9E7-E36F7614FE8E}" type="slidenum">
              <a:rPr lang="de-DE"/>
              <a:pPr defTabSz="762000"/>
              <a:t>44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IT-Strategiefindung (Heinrich, 1992, S. 135)</a:t>
            </a:r>
          </a:p>
        </p:txBody>
      </p:sp>
      <p:pic>
        <p:nvPicPr>
          <p:cNvPr id="4506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44800" y="1939925"/>
            <a:ext cx="3454400" cy="3911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608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4E37647-8477-46B3-9A8E-7C7A2D8BD923}" type="slidenum">
              <a:rPr lang="de-DE"/>
              <a:pPr defTabSz="762000"/>
              <a:t>45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Abstimmung der IT-Strategie</a:t>
            </a:r>
          </a:p>
        </p:txBody>
      </p:sp>
      <p:pic>
        <p:nvPicPr>
          <p:cNvPr id="46085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44550" y="1600200"/>
            <a:ext cx="745331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710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F1B7A81-B6DF-49F8-9BF0-66379FF9CFB1}" type="slidenum">
              <a:rPr lang="de-DE"/>
              <a:pPr defTabSz="762000"/>
              <a:t>46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IT-Ausrichtung der DAX30-Unternehmen (Daten: CIO-Magazin 2004)</a:t>
            </a:r>
          </a:p>
        </p:txBody>
      </p:sp>
      <p:pic>
        <p:nvPicPr>
          <p:cNvPr id="4710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11275" y="2482850"/>
            <a:ext cx="6519863" cy="28241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Datumsplatzhalt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48" name="Fußzeilenplatzhalt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8ABC5C8-8BE4-4277-973A-5525E7963291}" type="slidenum">
              <a:rPr lang="de-DE"/>
              <a:pPr defTabSz="762000"/>
              <a:t>47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IT-Standards</a:t>
            </a:r>
            <a:br>
              <a:rPr lang="de-DE" dirty="0" smtClean="0"/>
            </a:br>
            <a:endParaRPr lang="de-DE" dirty="0" smtClean="0"/>
          </a:p>
        </p:txBody>
      </p:sp>
      <p:grpSp>
        <p:nvGrpSpPr>
          <p:cNvPr id="2" name="Organization Chart 3"/>
          <p:cNvGrpSpPr>
            <a:grpSpLocks/>
          </p:cNvGrpSpPr>
          <p:nvPr/>
        </p:nvGrpSpPr>
        <p:grpSpPr bwMode="auto">
          <a:xfrm>
            <a:off x="1520825" y="1069975"/>
            <a:ext cx="8164513" cy="4572000"/>
            <a:chOff x="115" y="1045"/>
            <a:chExt cx="6478" cy="4697"/>
          </a:xfrm>
        </p:grpSpPr>
        <p:cxnSp>
          <p:nvCxnSpPr>
            <p:cNvPr id="1028" name="_s1028"/>
            <p:cNvCxnSpPr>
              <a:cxnSpLocks noChangeShapeType="1"/>
              <a:stCxn id="12" idx="1"/>
              <a:endCxn id="5" idx="2"/>
            </p:cNvCxnSpPr>
            <p:nvPr/>
          </p:nvCxnSpPr>
          <p:spPr bwMode="auto">
            <a:xfrm rot="10800000">
              <a:off x="4299" y="2231"/>
              <a:ext cx="144" cy="2267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11" idx="1"/>
              <a:endCxn id="5" idx="2"/>
            </p:cNvCxnSpPr>
            <p:nvPr/>
          </p:nvCxnSpPr>
          <p:spPr bwMode="auto">
            <a:xfrm rot="10800000">
              <a:off x="4299" y="2231"/>
              <a:ext cx="144" cy="13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10" idx="1"/>
              <a:endCxn id="5" idx="2"/>
            </p:cNvCxnSpPr>
            <p:nvPr/>
          </p:nvCxnSpPr>
          <p:spPr bwMode="auto">
            <a:xfrm rot="10800000">
              <a:off x="4299" y="2231"/>
              <a:ext cx="144" cy="51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1" name="_s1031"/>
            <p:cNvCxnSpPr>
              <a:cxnSpLocks noChangeShapeType="1"/>
              <a:stCxn id="9" idx="3"/>
              <a:endCxn id="4" idx="2"/>
            </p:cNvCxnSpPr>
            <p:nvPr/>
          </p:nvCxnSpPr>
          <p:spPr bwMode="auto">
            <a:xfrm flipV="1">
              <a:off x="2265" y="2231"/>
              <a:ext cx="144" cy="3144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2" name="_s1032"/>
            <p:cNvCxnSpPr>
              <a:cxnSpLocks noChangeShapeType="1"/>
              <a:stCxn id="8" idx="3"/>
              <a:endCxn id="4" idx="2"/>
            </p:cNvCxnSpPr>
            <p:nvPr/>
          </p:nvCxnSpPr>
          <p:spPr bwMode="auto">
            <a:xfrm flipV="1">
              <a:off x="2265" y="2231"/>
              <a:ext cx="144" cy="2267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3" name="_s1033"/>
            <p:cNvCxnSpPr>
              <a:cxnSpLocks noChangeShapeType="1"/>
              <a:stCxn id="7" idx="3"/>
              <a:endCxn id="4" idx="2"/>
            </p:cNvCxnSpPr>
            <p:nvPr/>
          </p:nvCxnSpPr>
          <p:spPr bwMode="auto">
            <a:xfrm flipV="1">
              <a:off x="2265" y="2231"/>
              <a:ext cx="144" cy="13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4" name="_s1034"/>
            <p:cNvCxnSpPr>
              <a:cxnSpLocks noChangeShapeType="1"/>
              <a:stCxn id="6" idx="3"/>
              <a:endCxn id="4" idx="2"/>
            </p:cNvCxnSpPr>
            <p:nvPr/>
          </p:nvCxnSpPr>
          <p:spPr bwMode="auto">
            <a:xfrm flipV="1">
              <a:off x="2265" y="2231"/>
              <a:ext cx="144" cy="51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5" name="_s1035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5400000" flipH="1">
              <a:off x="3754" y="1024"/>
              <a:ext cx="146" cy="944"/>
            </a:xfrm>
            <a:prstGeom prst="bentConnector3">
              <a:avLst>
                <a:gd name="adj1" fmla="val 4944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6" name="_s1036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809" y="1023"/>
              <a:ext cx="146" cy="946"/>
            </a:xfrm>
            <a:prstGeom prst="bentConnector3">
              <a:avLst>
                <a:gd name="adj1" fmla="val 4944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37"/>
            <p:cNvSpPr>
              <a:spLocks noChangeArrowheads="1"/>
            </p:cNvSpPr>
            <p:nvPr/>
          </p:nvSpPr>
          <p:spPr bwMode="auto">
            <a:xfrm>
              <a:off x="2633" y="1045"/>
              <a:ext cx="1442" cy="37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26418" tIns="13210" rIns="26418" bIns="1321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IT-Standards</a:t>
              </a:r>
            </a:p>
          </p:txBody>
        </p:sp>
        <p:sp>
          <p:nvSpPr>
            <p:cNvPr id="4" name="_s1038"/>
            <p:cNvSpPr>
              <a:spLocks noChangeArrowheads="1"/>
            </p:cNvSpPr>
            <p:nvPr/>
          </p:nvSpPr>
          <p:spPr bwMode="auto">
            <a:xfrm>
              <a:off x="1536" y="1568"/>
              <a:ext cx="1746" cy="66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26418" tIns="13210" rIns="26418" bIns="1321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Unternehmens-</a:t>
              </a:r>
              <a:b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übergreifend</a:t>
              </a:r>
            </a:p>
          </p:txBody>
        </p:sp>
        <p:sp>
          <p:nvSpPr>
            <p:cNvPr id="5" name="_s1039"/>
            <p:cNvSpPr>
              <a:spLocks noChangeArrowheads="1"/>
            </p:cNvSpPr>
            <p:nvPr/>
          </p:nvSpPr>
          <p:spPr bwMode="auto">
            <a:xfrm>
              <a:off x="3426" y="1568"/>
              <a:ext cx="1746" cy="66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26418" tIns="13210" rIns="26418" bIns="1321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Hausintern</a:t>
              </a:r>
            </a:p>
          </p:txBody>
        </p:sp>
        <p:sp>
          <p:nvSpPr>
            <p:cNvPr id="6" name="_s1040"/>
            <p:cNvSpPr>
              <a:spLocks noChangeArrowheads="1"/>
            </p:cNvSpPr>
            <p:nvPr/>
          </p:nvSpPr>
          <p:spPr bwMode="auto">
            <a:xfrm>
              <a:off x="115" y="2374"/>
              <a:ext cx="2150" cy="7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7097" tIns="23548" rIns="47097" bIns="2354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IT-Prozesse</a:t>
              </a:r>
              <a:b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(Servicemanagement,</a:t>
              </a:r>
              <a:b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IT-Governance)</a:t>
              </a:r>
            </a:p>
          </p:txBody>
        </p:sp>
        <p:sp>
          <p:nvSpPr>
            <p:cNvPr id="7" name="_s1041"/>
            <p:cNvSpPr>
              <a:spLocks noChangeArrowheads="1"/>
            </p:cNvSpPr>
            <p:nvPr/>
          </p:nvSpPr>
          <p:spPr bwMode="auto">
            <a:xfrm>
              <a:off x="115" y="3252"/>
              <a:ext cx="2150" cy="7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54766" tIns="27383" rIns="54766" bIns="27383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Projektmanagement und</a:t>
              </a:r>
              <a:b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Softwareentwicklung </a:t>
              </a:r>
              <a:b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(Vorgehensmodelle)</a:t>
              </a:r>
            </a:p>
          </p:txBody>
        </p:sp>
        <p:sp>
          <p:nvSpPr>
            <p:cNvPr id="8" name="_s1042"/>
            <p:cNvSpPr>
              <a:spLocks noChangeArrowheads="1"/>
            </p:cNvSpPr>
            <p:nvPr/>
          </p:nvSpPr>
          <p:spPr bwMode="auto">
            <a:xfrm>
              <a:off x="115" y="4130"/>
              <a:ext cx="2150" cy="7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54766" tIns="27383" rIns="54766" bIns="27383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Qualitätsmanagement</a:t>
              </a:r>
              <a:b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(Reifegradmodelle)</a:t>
              </a:r>
            </a:p>
          </p:txBody>
        </p:sp>
        <p:sp>
          <p:nvSpPr>
            <p:cNvPr id="9" name="_s1043"/>
            <p:cNvSpPr>
              <a:spLocks noChangeArrowheads="1"/>
            </p:cNvSpPr>
            <p:nvPr/>
          </p:nvSpPr>
          <p:spPr bwMode="auto">
            <a:xfrm>
              <a:off x="115" y="5008"/>
              <a:ext cx="2150" cy="7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54766" tIns="27383" rIns="54766" bIns="27383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IT-Sicherheit/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Risikomanagement</a:t>
              </a:r>
            </a:p>
          </p:txBody>
        </p:sp>
        <p:sp>
          <p:nvSpPr>
            <p:cNvPr id="10" name="_s1044"/>
            <p:cNvSpPr>
              <a:spLocks noChangeArrowheads="1"/>
            </p:cNvSpPr>
            <p:nvPr/>
          </p:nvSpPr>
          <p:spPr bwMode="auto">
            <a:xfrm>
              <a:off x="4443" y="2374"/>
              <a:ext cx="2150" cy="7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2720" tIns="31359" rIns="62720" bIns="3135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Hardware</a:t>
              </a:r>
            </a:p>
          </p:txBody>
        </p:sp>
        <p:sp>
          <p:nvSpPr>
            <p:cNvPr id="11" name="_s1045"/>
            <p:cNvSpPr>
              <a:spLocks noChangeArrowheads="1"/>
            </p:cNvSpPr>
            <p:nvPr/>
          </p:nvSpPr>
          <p:spPr bwMode="auto">
            <a:xfrm>
              <a:off x="4443" y="3252"/>
              <a:ext cx="2150" cy="7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2720" tIns="31359" rIns="62720" bIns="3135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Software</a:t>
              </a:r>
            </a:p>
          </p:txBody>
        </p:sp>
        <p:sp>
          <p:nvSpPr>
            <p:cNvPr id="12" name="_s1046"/>
            <p:cNvSpPr>
              <a:spLocks noChangeArrowheads="1"/>
            </p:cNvSpPr>
            <p:nvPr/>
          </p:nvSpPr>
          <p:spPr bwMode="auto">
            <a:xfrm>
              <a:off x="4443" y="4130"/>
              <a:ext cx="2150" cy="7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2720" tIns="31359" rIns="62720" bIns="3135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IT-Organisation und </a:t>
              </a:r>
              <a:b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IT-Prozesse</a:t>
              </a:r>
            </a:p>
          </p:txBody>
        </p:sp>
      </p:grpSp>
      <p:sp>
        <p:nvSpPr>
          <p:cNvPr id="1050" name="Freeform 24"/>
          <p:cNvSpPr>
            <a:spLocks/>
          </p:cNvSpPr>
          <p:nvPr/>
        </p:nvSpPr>
        <p:spPr bwMode="auto">
          <a:xfrm>
            <a:off x="3714750" y="5638800"/>
            <a:ext cx="3952875" cy="865188"/>
          </a:xfrm>
          <a:custGeom>
            <a:avLst/>
            <a:gdLst>
              <a:gd name="T0" fmla="*/ 0 w 2585"/>
              <a:gd name="T1" fmla="*/ 433388 h 545"/>
              <a:gd name="T2" fmla="*/ 0 w 2585"/>
              <a:gd name="T3" fmla="*/ 865188 h 545"/>
              <a:gd name="T4" fmla="*/ 3952875 w 2585"/>
              <a:gd name="T5" fmla="*/ 865188 h 545"/>
              <a:gd name="T6" fmla="*/ 3952875 w 2585"/>
              <a:gd name="T7" fmla="*/ 0 h 545"/>
              <a:gd name="T8" fmla="*/ 0 60000 65536"/>
              <a:gd name="T9" fmla="*/ 0 60000 65536"/>
              <a:gd name="T10" fmla="*/ 0 60000 65536"/>
              <a:gd name="T11" fmla="*/ 0 60000 65536"/>
              <a:gd name="T12" fmla="*/ 0 w 2585"/>
              <a:gd name="T13" fmla="*/ 0 h 545"/>
              <a:gd name="T14" fmla="*/ 2585 w 2585"/>
              <a:gd name="T15" fmla="*/ 545 h 5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85" h="545">
                <a:moveTo>
                  <a:pt x="0" y="273"/>
                </a:moveTo>
                <a:lnTo>
                  <a:pt x="0" y="545"/>
                </a:lnTo>
                <a:lnTo>
                  <a:pt x="2585" y="545"/>
                </a:lnTo>
                <a:lnTo>
                  <a:pt x="2585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051" name="AutoShape 25"/>
          <p:cNvSpPr>
            <a:spLocks/>
          </p:cNvSpPr>
          <p:nvPr/>
        </p:nvSpPr>
        <p:spPr bwMode="auto">
          <a:xfrm rot="5400000">
            <a:off x="3492501" y="4941887"/>
            <a:ext cx="431800" cy="2016125"/>
          </a:xfrm>
          <a:prstGeom prst="rightBrace">
            <a:avLst>
              <a:gd name="adj1" fmla="val 38909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052" name="Text Box 26"/>
          <p:cNvSpPr txBox="1">
            <a:spLocks noChangeArrowheads="1"/>
          </p:cNvSpPr>
          <p:nvPr/>
        </p:nvSpPr>
        <p:spPr bwMode="auto">
          <a:xfrm>
            <a:off x="4894263" y="6392863"/>
            <a:ext cx="1549400" cy="257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000">
                <a:latin typeface="Arial" pitchFamily="34" charset="0"/>
              </a:rPr>
              <a:t>Auswahl / Anwendung</a:t>
            </a:r>
          </a:p>
        </p:txBody>
      </p:sp>
      <p:sp>
        <p:nvSpPr>
          <p:cNvPr id="1053" name="Rectangle 27"/>
          <p:cNvSpPr>
            <a:spLocks noChangeArrowheads="1"/>
          </p:cNvSpPr>
          <p:nvPr/>
        </p:nvSpPr>
        <p:spPr bwMode="auto">
          <a:xfrm rot="-5400000">
            <a:off x="142875" y="3935413"/>
            <a:ext cx="2809875" cy="615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200">
                <a:latin typeface="Arial" pitchFamily="34" charset="0"/>
              </a:rPr>
              <a:t>Standards von </a:t>
            </a:r>
            <a:br>
              <a:rPr lang="de-DE" sz="1200">
                <a:latin typeface="Arial" pitchFamily="34" charset="0"/>
              </a:rPr>
            </a:br>
            <a:r>
              <a:rPr lang="de-DE" sz="1200">
                <a:latin typeface="Arial" pitchFamily="34" charset="0"/>
              </a:rPr>
              <a:t>Normierungsgremien</a:t>
            </a:r>
          </a:p>
        </p:txBody>
      </p:sp>
      <p:sp>
        <p:nvSpPr>
          <p:cNvPr id="1054" name="Rectangle 28"/>
          <p:cNvSpPr>
            <a:spLocks noChangeArrowheads="1"/>
          </p:cNvSpPr>
          <p:nvPr/>
        </p:nvSpPr>
        <p:spPr bwMode="auto">
          <a:xfrm rot="-5400000">
            <a:off x="-557213" y="3935413"/>
            <a:ext cx="2809875" cy="615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200">
                <a:latin typeface="Arial" pitchFamily="34" charset="0"/>
              </a:rPr>
              <a:t>Hersteller-Standards</a:t>
            </a:r>
          </a:p>
        </p:txBody>
      </p:sp>
      <p:sp>
        <p:nvSpPr>
          <p:cNvPr id="1055" name="Rectangle 29"/>
          <p:cNvSpPr>
            <a:spLocks noChangeArrowheads="1"/>
          </p:cNvSpPr>
          <p:nvPr/>
        </p:nvSpPr>
        <p:spPr bwMode="auto">
          <a:xfrm rot="-5400000">
            <a:off x="842962" y="3935413"/>
            <a:ext cx="2809875" cy="615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sz="1200">
                <a:latin typeface="Arial" pitchFamily="34" charset="0"/>
              </a:rPr>
              <a:t>Standards von </a:t>
            </a:r>
            <a:br>
              <a:rPr lang="de-DE" sz="1200">
                <a:latin typeface="Arial" pitchFamily="34" charset="0"/>
              </a:rPr>
            </a:br>
            <a:r>
              <a:rPr lang="de-DE" sz="1200">
                <a:latin typeface="Arial" pitchFamily="34" charset="0"/>
              </a:rPr>
              <a:t>Gesetzgebern</a:t>
            </a:r>
          </a:p>
        </p:txBody>
      </p:sp>
      <p:sp>
        <p:nvSpPr>
          <p:cNvPr id="1056" name="Text Box 30"/>
          <p:cNvSpPr txBox="1">
            <a:spLocks noChangeArrowheads="1"/>
          </p:cNvSpPr>
          <p:nvPr/>
        </p:nvSpPr>
        <p:spPr bwMode="auto">
          <a:xfrm>
            <a:off x="560388" y="5780088"/>
            <a:ext cx="461962" cy="45720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</a:rPr>
              <a:t>SAP</a:t>
            </a:r>
            <a:br>
              <a:rPr lang="de-DE" sz="1200">
                <a:solidFill>
                  <a:srgbClr val="0000CC"/>
                </a:solidFill>
              </a:rPr>
            </a:br>
            <a:r>
              <a:rPr lang="de-DE" sz="1200">
                <a:solidFill>
                  <a:srgbClr val="0000CC"/>
                </a:solidFill>
              </a:rPr>
              <a:t>…</a:t>
            </a:r>
          </a:p>
        </p:txBody>
      </p:sp>
      <p:sp>
        <p:nvSpPr>
          <p:cNvPr id="1057" name="Text Box 31"/>
          <p:cNvSpPr txBox="1">
            <a:spLocks noChangeArrowheads="1"/>
          </p:cNvSpPr>
          <p:nvPr/>
        </p:nvSpPr>
        <p:spPr bwMode="auto">
          <a:xfrm>
            <a:off x="1300163" y="5780088"/>
            <a:ext cx="430212" cy="45720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</a:rPr>
              <a:t>ITIL</a:t>
            </a:r>
            <a:br>
              <a:rPr lang="de-DE" sz="1200">
                <a:solidFill>
                  <a:srgbClr val="0000CC"/>
                </a:solidFill>
              </a:rPr>
            </a:br>
            <a:r>
              <a:rPr lang="de-DE" sz="1200">
                <a:solidFill>
                  <a:srgbClr val="0000CC"/>
                </a:solidFill>
              </a:rPr>
              <a:t>…</a:t>
            </a:r>
          </a:p>
        </p:txBody>
      </p:sp>
      <p:sp>
        <p:nvSpPr>
          <p:cNvPr id="1058" name="Text Box 32"/>
          <p:cNvSpPr txBox="1">
            <a:spLocks noChangeArrowheads="1"/>
          </p:cNvSpPr>
          <p:nvPr/>
        </p:nvSpPr>
        <p:spPr bwMode="auto">
          <a:xfrm>
            <a:off x="1958975" y="5780088"/>
            <a:ext cx="581025" cy="457200"/>
          </a:xfrm>
          <a:prstGeom prst="rect">
            <a:avLst/>
          </a:prstGeom>
          <a:solidFill>
            <a:srgbClr val="FFFF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de-DE" sz="1200">
                <a:solidFill>
                  <a:srgbClr val="0000CC"/>
                </a:solidFill>
              </a:rPr>
              <a:t>BDSG</a:t>
            </a:r>
            <a:br>
              <a:rPr lang="de-DE" sz="1200">
                <a:solidFill>
                  <a:srgbClr val="0000CC"/>
                </a:solidFill>
              </a:rPr>
            </a:br>
            <a:r>
              <a:rPr lang="de-DE" sz="1200">
                <a:solidFill>
                  <a:srgbClr val="0000CC"/>
                </a:solidFill>
              </a:rPr>
              <a:t>…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7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2088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154DDC6-B151-432C-A2F3-A5962946558D}" type="slidenum">
              <a:rPr lang="de-DE"/>
              <a:pPr defTabSz="762000"/>
              <a:t>48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208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Standardisierungsfelder der IT</a:t>
            </a:r>
          </a:p>
        </p:txBody>
      </p:sp>
      <p:grpSp>
        <p:nvGrpSpPr>
          <p:cNvPr id="2" name="Organization Chart 6"/>
          <p:cNvGrpSpPr>
            <a:grpSpLocks/>
          </p:cNvGrpSpPr>
          <p:nvPr/>
        </p:nvGrpSpPr>
        <p:grpSpPr bwMode="auto">
          <a:xfrm>
            <a:off x="107950" y="1341438"/>
            <a:ext cx="8640763" cy="5213350"/>
            <a:chOff x="238" y="918"/>
            <a:chExt cx="4245" cy="3490"/>
          </a:xfrm>
        </p:grpSpPr>
        <p:cxnSp>
          <p:nvCxnSpPr>
            <p:cNvPr id="2052" name="_s2052"/>
            <p:cNvCxnSpPr>
              <a:cxnSpLocks noChangeShapeType="1"/>
              <a:stCxn id="20" idx="3"/>
              <a:endCxn id="6" idx="2"/>
            </p:cNvCxnSpPr>
            <p:nvPr/>
          </p:nvCxnSpPr>
          <p:spPr bwMode="auto">
            <a:xfrm flipV="1">
              <a:off x="3470" y="2075"/>
              <a:ext cx="97" cy="151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  <a:stCxn id="19" idx="1"/>
              <a:endCxn id="6" idx="2"/>
            </p:cNvCxnSpPr>
            <p:nvPr/>
          </p:nvCxnSpPr>
          <p:spPr bwMode="auto">
            <a:xfrm rot="10800000">
              <a:off x="3567" y="2075"/>
              <a:ext cx="95" cy="110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4" name="_s2054"/>
            <p:cNvCxnSpPr>
              <a:cxnSpLocks noChangeShapeType="1"/>
              <a:stCxn id="18" idx="3"/>
              <a:endCxn id="6" idx="2"/>
            </p:cNvCxnSpPr>
            <p:nvPr/>
          </p:nvCxnSpPr>
          <p:spPr bwMode="auto">
            <a:xfrm flipV="1">
              <a:off x="3470" y="2075"/>
              <a:ext cx="97" cy="110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5" name="_s2055"/>
            <p:cNvCxnSpPr>
              <a:cxnSpLocks noChangeShapeType="1"/>
              <a:stCxn id="17" idx="1"/>
              <a:endCxn id="6" idx="2"/>
            </p:cNvCxnSpPr>
            <p:nvPr/>
          </p:nvCxnSpPr>
          <p:spPr bwMode="auto">
            <a:xfrm rot="10800000">
              <a:off x="3567" y="2075"/>
              <a:ext cx="95" cy="68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6" name="_s2056"/>
            <p:cNvCxnSpPr>
              <a:cxnSpLocks noChangeShapeType="1"/>
              <a:stCxn id="16" idx="3"/>
              <a:endCxn id="6" idx="2"/>
            </p:cNvCxnSpPr>
            <p:nvPr/>
          </p:nvCxnSpPr>
          <p:spPr bwMode="auto">
            <a:xfrm flipV="1">
              <a:off x="3470" y="2075"/>
              <a:ext cx="97" cy="68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7" name="_s2057"/>
            <p:cNvCxnSpPr>
              <a:cxnSpLocks noChangeShapeType="1"/>
              <a:stCxn id="15" idx="1"/>
              <a:endCxn id="5" idx="2"/>
            </p:cNvCxnSpPr>
            <p:nvPr/>
          </p:nvCxnSpPr>
          <p:spPr bwMode="auto">
            <a:xfrm rot="10800000">
              <a:off x="1540" y="2075"/>
              <a:ext cx="96" cy="151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8" name="_s2058"/>
            <p:cNvCxnSpPr>
              <a:cxnSpLocks noChangeShapeType="1"/>
              <a:stCxn id="14" idx="1"/>
              <a:endCxn id="6" idx="2"/>
            </p:cNvCxnSpPr>
            <p:nvPr/>
          </p:nvCxnSpPr>
          <p:spPr bwMode="auto">
            <a:xfrm rot="10800000">
              <a:off x="3567" y="2075"/>
              <a:ext cx="95" cy="27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9" name="_s2059"/>
            <p:cNvCxnSpPr>
              <a:cxnSpLocks noChangeShapeType="1"/>
              <a:stCxn id="13" idx="3"/>
              <a:endCxn id="6" idx="2"/>
            </p:cNvCxnSpPr>
            <p:nvPr/>
          </p:nvCxnSpPr>
          <p:spPr bwMode="auto">
            <a:xfrm flipV="1">
              <a:off x="3470" y="2075"/>
              <a:ext cx="97" cy="27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0" name="_s2060"/>
            <p:cNvCxnSpPr>
              <a:cxnSpLocks noChangeShapeType="1"/>
              <a:stCxn id="12" idx="1"/>
              <a:endCxn id="4" idx="2"/>
            </p:cNvCxnSpPr>
            <p:nvPr/>
          </p:nvCxnSpPr>
          <p:spPr bwMode="auto">
            <a:xfrm rot="10800000">
              <a:off x="527" y="2075"/>
              <a:ext cx="96" cy="110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1" name="_s2061"/>
            <p:cNvCxnSpPr>
              <a:cxnSpLocks noChangeShapeType="1"/>
              <a:stCxn id="11" idx="1"/>
              <a:endCxn id="5" idx="2"/>
            </p:cNvCxnSpPr>
            <p:nvPr/>
          </p:nvCxnSpPr>
          <p:spPr bwMode="auto">
            <a:xfrm rot="10800000">
              <a:off x="1540" y="2075"/>
              <a:ext cx="96" cy="110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2" name="_s2062"/>
            <p:cNvCxnSpPr>
              <a:cxnSpLocks noChangeShapeType="1"/>
              <a:stCxn id="10" idx="1"/>
              <a:endCxn id="5" idx="2"/>
            </p:cNvCxnSpPr>
            <p:nvPr/>
          </p:nvCxnSpPr>
          <p:spPr bwMode="auto">
            <a:xfrm rot="10800000">
              <a:off x="1540" y="2075"/>
              <a:ext cx="96" cy="68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3" name="_s2063"/>
            <p:cNvCxnSpPr>
              <a:cxnSpLocks noChangeShapeType="1"/>
              <a:stCxn id="9" idx="1"/>
              <a:endCxn id="5" idx="2"/>
            </p:cNvCxnSpPr>
            <p:nvPr/>
          </p:nvCxnSpPr>
          <p:spPr bwMode="auto">
            <a:xfrm rot="10800000">
              <a:off x="1540" y="2075"/>
              <a:ext cx="96" cy="27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4" name="_s2064"/>
            <p:cNvCxnSpPr>
              <a:cxnSpLocks noChangeShapeType="1"/>
              <a:stCxn id="8" idx="1"/>
              <a:endCxn id="4" idx="2"/>
            </p:cNvCxnSpPr>
            <p:nvPr/>
          </p:nvCxnSpPr>
          <p:spPr bwMode="auto">
            <a:xfrm rot="10800000">
              <a:off x="527" y="2075"/>
              <a:ext cx="96" cy="68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5" name="_s2065"/>
            <p:cNvCxnSpPr>
              <a:cxnSpLocks noChangeShapeType="1"/>
              <a:stCxn id="7" idx="1"/>
              <a:endCxn id="4" idx="2"/>
            </p:cNvCxnSpPr>
            <p:nvPr/>
          </p:nvCxnSpPr>
          <p:spPr bwMode="auto">
            <a:xfrm rot="10800000">
              <a:off x="527" y="2075"/>
              <a:ext cx="96" cy="27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6" name="_s2066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2908" y="1172"/>
              <a:ext cx="111" cy="1207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7" name="_s2067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1894" y="1366"/>
              <a:ext cx="111" cy="82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8" name="_s2068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1388" y="859"/>
              <a:ext cx="111" cy="183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2069"/>
            <p:cNvSpPr>
              <a:spLocks noChangeArrowheads="1"/>
            </p:cNvSpPr>
            <p:nvPr/>
          </p:nvSpPr>
          <p:spPr bwMode="auto">
            <a:xfrm>
              <a:off x="1907" y="1499"/>
              <a:ext cx="906" cy="22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0317" tIns="15158" rIns="30317" bIns="151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2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Standardisierungsfelder</a:t>
              </a:r>
            </a:p>
          </p:txBody>
        </p:sp>
        <p:sp>
          <p:nvSpPr>
            <p:cNvPr id="4" name="_s2070"/>
            <p:cNvSpPr>
              <a:spLocks noChangeArrowheads="1"/>
            </p:cNvSpPr>
            <p:nvPr/>
          </p:nvSpPr>
          <p:spPr bwMode="auto">
            <a:xfrm>
              <a:off x="238" y="1831"/>
              <a:ext cx="578" cy="2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0317" tIns="15158" rIns="30317" bIns="151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0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Hardware</a:t>
              </a:r>
            </a:p>
          </p:txBody>
        </p:sp>
        <p:sp>
          <p:nvSpPr>
            <p:cNvPr id="5" name="_s2071"/>
            <p:cNvSpPr>
              <a:spLocks noChangeArrowheads="1"/>
            </p:cNvSpPr>
            <p:nvPr/>
          </p:nvSpPr>
          <p:spPr bwMode="auto">
            <a:xfrm>
              <a:off x="1251" y="1831"/>
              <a:ext cx="578" cy="2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0317" tIns="15158" rIns="30317" bIns="151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0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Software</a:t>
              </a:r>
            </a:p>
          </p:txBody>
        </p:sp>
        <p:sp>
          <p:nvSpPr>
            <p:cNvPr id="6" name="_s2072"/>
            <p:cNvSpPr>
              <a:spLocks noChangeArrowheads="1"/>
            </p:cNvSpPr>
            <p:nvPr/>
          </p:nvSpPr>
          <p:spPr bwMode="auto">
            <a:xfrm>
              <a:off x="3277" y="1831"/>
              <a:ext cx="578" cy="2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0317" tIns="15158" rIns="30317" bIns="151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0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IT-Organisation </a:t>
              </a:r>
              <a:br>
                <a:rPr kumimoji="0" lang="de-DE" sz="10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1000" b="1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und IT-Prozesse</a:t>
              </a:r>
            </a:p>
          </p:txBody>
        </p:sp>
        <p:sp>
          <p:nvSpPr>
            <p:cNvPr id="7" name="_s2073"/>
            <p:cNvSpPr>
              <a:spLocks noChangeArrowheads="1"/>
            </p:cNvSpPr>
            <p:nvPr/>
          </p:nvSpPr>
          <p:spPr bwMode="auto">
            <a:xfrm>
              <a:off x="623" y="2186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0317" tIns="15158" rIns="30317" bIns="151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PC-Arbeitsplätze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(z.B. Standard-Büro-PC)</a:t>
              </a:r>
            </a:p>
          </p:txBody>
        </p:sp>
        <p:sp>
          <p:nvSpPr>
            <p:cNvPr id="8" name="_s2074"/>
            <p:cNvSpPr>
              <a:spLocks noChangeArrowheads="1"/>
            </p:cNvSpPr>
            <p:nvPr/>
          </p:nvSpPr>
          <p:spPr bwMode="auto">
            <a:xfrm>
              <a:off x="623" y="2601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0317" tIns="15158" rIns="30317" bIns="151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PC-Zubehör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(z.B. PDA, Kartenleser)</a:t>
              </a:r>
            </a:p>
          </p:txBody>
        </p:sp>
        <p:sp>
          <p:nvSpPr>
            <p:cNvPr id="9" name="_s2075"/>
            <p:cNvSpPr>
              <a:spLocks noChangeArrowheads="1"/>
            </p:cNvSpPr>
            <p:nvPr/>
          </p:nvSpPr>
          <p:spPr bwMode="auto">
            <a:xfrm>
              <a:off x="1636" y="2186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0317" tIns="15158" rIns="30317" bIns="151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Programmiersprachen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(z.B. C++, Java)</a:t>
              </a:r>
            </a:p>
          </p:txBody>
        </p:sp>
        <p:sp>
          <p:nvSpPr>
            <p:cNvPr id="10" name="_s2076"/>
            <p:cNvSpPr>
              <a:spLocks noChangeArrowheads="1"/>
            </p:cNvSpPr>
            <p:nvPr/>
          </p:nvSpPr>
          <p:spPr bwMode="auto">
            <a:xfrm>
              <a:off x="1636" y="2601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0317" tIns="15158" rIns="30317" bIns="1515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Büro-Standardsoftware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(z.B. MS Office)</a:t>
              </a:r>
            </a:p>
          </p:txBody>
        </p:sp>
        <p:sp>
          <p:nvSpPr>
            <p:cNvPr id="11" name="_s2077"/>
            <p:cNvSpPr>
              <a:spLocks noChangeArrowheads="1"/>
            </p:cNvSpPr>
            <p:nvPr/>
          </p:nvSpPr>
          <p:spPr bwMode="auto">
            <a:xfrm>
              <a:off x="1636" y="3016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9074" tIns="19538" rIns="39074" bIns="1953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Betriebswirtschaftliche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Anwendungssoftware 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(z.B. SAP R/3</a:t>
              </a:r>
              <a:r>
                <a:rPr kumimoji="0" lang="en-US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®</a:t>
              </a:r>
            </a:p>
          </p:txBody>
        </p:sp>
        <p:sp>
          <p:nvSpPr>
            <p:cNvPr id="12" name="_s2078"/>
            <p:cNvSpPr>
              <a:spLocks noChangeArrowheads="1"/>
            </p:cNvSpPr>
            <p:nvPr/>
          </p:nvSpPr>
          <p:spPr bwMode="auto">
            <a:xfrm>
              <a:off x="623" y="3016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9074" tIns="19538" rIns="39074" bIns="1953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Netzwerk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(z.B. IP-Netzwerk)</a:t>
              </a:r>
            </a:p>
          </p:txBody>
        </p:sp>
        <p:sp>
          <p:nvSpPr>
            <p:cNvPr id="13" name="_s2079"/>
            <p:cNvSpPr>
              <a:spLocks noChangeArrowheads="1"/>
            </p:cNvSpPr>
            <p:nvPr/>
          </p:nvSpPr>
          <p:spPr bwMode="auto">
            <a:xfrm>
              <a:off x="2649" y="2186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39074" tIns="19538" rIns="39074" bIns="1953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Bereitstellung u. Wartung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von IT-Arbeitsplätzen</a:t>
              </a:r>
            </a:p>
          </p:txBody>
        </p:sp>
        <p:sp>
          <p:nvSpPr>
            <p:cNvPr id="14" name="_s2080"/>
            <p:cNvSpPr>
              <a:spLocks noChangeArrowheads="1"/>
            </p:cNvSpPr>
            <p:nvPr/>
          </p:nvSpPr>
          <p:spPr bwMode="auto">
            <a:xfrm>
              <a:off x="3662" y="2186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42476" tIns="21236" rIns="42476" bIns="21236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Verschlüsselungs-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verfahren (z.B. PGP)</a:t>
              </a:r>
            </a:p>
          </p:txBody>
        </p:sp>
        <p:sp>
          <p:nvSpPr>
            <p:cNvPr id="15" name="_s2081"/>
            <p:cNvSpPr>
              <a:spLocks noChangeArrowheads="1"/>
            </p:cNvSpPr>
            <p:nvPr/>
          </p:nvSpPr>
          <p:spPr bwMode="auto">
            <a:xfrm>
              <a:off x="1636" y="3431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4141" tIns="32072" rIns="64141" bIns="32072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Betriebssysteme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(z.B. Windows XP)</a:t>
              </a:r>
            </a:p>
          </p:txBody>
        </p:sp>
        <p:sp>
          <p:nvSpPr>
            <p:cNvPr id="16" name="_s2082"/>
            <p:cNvSpPr>
              <a:spLocks noChangeArrowheads="1"/>
            </p:cNvSpPr>
            <p:nvPr/>
          </p:nvSpPr>
          <p:spPr bwMode="auto">
            <a:xfrm>
              <a:off x="2649" y="2601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5450" tIns="32725" rIns="65450" bIns="3272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Vorgehensmodelle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für IT-Projekte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(z.B. V-Modell, ASAP</a:t>
              </a:r>
              <a:r>
                <a:rPr kumimoji="0" lang="en-US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®)</a:t>
              </a:r>
            </a:p>
          </p:txBody>
        </p:sp>
        <p:sp>
          <p:nvSpPr>
            <p:cNvPr id="17" name="_s2083"/>
            <p:cNvSpPr>
              <a:spLocks noChangeArrowheads="1"/>
            </p:cNvSpPr>
            <p:nvPr/>
          </p:nvSpPr>
          <p:spPr bwMode="auto">
            <a:xfrm>
              <a:off x="3662" y="2601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5450" tIns="32725" rIns="65450" bIns="3272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Kostenschätzungs-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methoden (z.B. Function Point)</a:t>
              </a:r>
            </a:p>
          </p:txBody>
        </p:sp>
        <p:sp>
          <p:nvSpPr>
            <p:cNvPr id="18" name="_s2084"/>
            <p:cNvSpPr>
              <a:spLocks noChangeArrowheads="1"/>
            </p:cNvSpPr>
            <p:nvPr/>
          </p:nvSpPr>
          <p:spPr bwMode="auto">
            <a:xfrm>
              <a:off x="2649" y="3016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5450" tIns="32725" rIns="65450" bIns="3272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Internet- und Intranet-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auftritt (z.B. Layout, 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Freigabeprozesse)</a:t>
              </a:r>
            </a:p>
          </p:txBody>
        </p:sp>
        <p:sp>
          <p:nvSpPr>
            <p:cNvPr id="19" name="_s2085"/>
            <p:cNvSpPr>
              <a:spLocks noChangeArrowheads="1"/>
            </p:cNvSpPr>
            <p:nvPr/>
          </p:nvSpPr>
          <p:spPr bwMode="auto">
            <a:xfrm>
              <a:off x="3662" y="3016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65450" tIns="32725" rIns="65450" bIns="32725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Modellierungsmethoden 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(z.B. ARIS-EPK)</a:t>
              </a:r>
            </a:p>
          </p:txBody>
        </p:sp>
        <p:sp>
          <p:nvSpPr>
            <p:cNvPr id="20" name="_s2086"/>
            <p:cNvSpPr>
              <a:spLocks noChangeArrowheads="1"/>
            </p:cNvSpPr>
            <p:nvPr/>
          </p:nvSpPr>
          <p:spPr bwMode="auto">
            <a:xfrm>
              <a:off x="2649" y="3431"/>
              <a:ext cx="821" cy="3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82296" tIns="41148" rIns="82296" bIns="41148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IT-Prozessmodelle</a:t>
              </a:r>
              <a:b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</a:br>
              <a:r>
                <a:rPr kumimoji="0" lang="de-DE" sz="900" b="0" i="0" u="none" strike="noStrike" cap="none" normalizeH="0" baseline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Arial" pitchFamily="34" charset="0"/>
                  <a:cs typeface="Arial" pitchFamily="34" charset="0"/>
                </a:rPr>
                <a:t>(z. B. ITIL, CoBiT)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900" b="0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813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636BBFF-EE04-4912-9AEF-90E906994A50}" type="slidenum">
              <a:rPr lang="de-DE"/>
              <a:pPr defTabSz="762000"/>
              <a:t>49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ALBA-IT-Standards (Heinrich/Bernhard, 2002, S. 108)</a:t>
            </a:r>
          </a:p>
        </p:txBody>
      </p:sp>
      <p:pic>
        <p:nvPicPr>
          <p:cNvPr id="4813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2152650"/>
            <a:ext cx="7966075" cy="34845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2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EE1A152-3DB8-42D9-A06B-561288F51CD3}" type="slidenum">
              <a:rPr lang="de-DE"/>
              <a:pPr defTabSz="762000"/>
              <a:t>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Leitbild- und Kennzahlen-Controlling </a:t>
            </a:r>
          </a:p>
        </p:txBody>
      </p:sp>
      <p:pic>
        <p:nvPicPr>
          <p:cNvPr id="922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7363" y="1600200"/>
            <a:ext cx="562768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91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9A58655-7AE1-4098-A384-4897E69E28D0}" type="slidenum">
              <a:rPr lang="de-DE"/>
              <a:pPr defTabSz="762000"/>
              <a:t>50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Harmonization Pyramid »Maslow« der Degussa AG (Neukam 2004)</a:t>
            </a:r>
          </a:p>
        </p:txBody>
      </p:sp>
      <p:pic>
        <p:nvPicPr>
          <p:cNvPr id="4915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5950" y="1600200"/>
            <a:ext cx="7912100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dirty="0" smtClean="0"/>
              <a:t>Einführung und Durchsetzung von IT-Standards</a:t>
            </a:r>
          </a:p>
        </p:txBody>
      </p:sp>
      <p:graphicFrame>
        <p:nvGraphicFramePr>
          <p:cNvPr id="13" name="Diagramm 12"/>
          <p:cNvGraphicFramePr/>
          <p:nvPr/>
        </p:nvGraphicFramePr>
        <p:xfrm>
          <a:off x="531813" y="1600200"/>
          <a:ext cx="7966075" cy="4591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91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91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9A58655-7AE1-4098-A384-4897E69E28D0}" type="slidenum">
              <a:rPr lang="de-DE"/>
              <a:pPr defTabSz="762000"/>
              <a:t>51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539552" y="4375388"/>
            <a:ext cx="2592288" cy="1471172"/>
          </a:xfrm>
          <a:prstGeom prst="rect">
            <a:avLst/>
          </a:prstGeom>
          <a:solidFill>
            <a:srgbClr val="EAEAEA"/>
          </a:solidFill>
        </p:spPr>
        <p:txBody>
          <a:bodyPr wrap="square" rtlCol="0">
            <a:spAutoFit/>
          </a:bodyPr>
          <a:lstStyle/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r>
              <a:rPr lang="de-DE" sz="1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Geringer Koordinationsaufwand / Kaum Widerstände</a:t>
            </a: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endParaRPr lang="de-DE" sz="1400" b="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r>
              <a:rPr lang="de-DE" sz="1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Verzicht auf Kostenvorteile</a:t>
            </a: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endParaRPr lang="de-DE" sz="1400" b="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r>
              <a:rPr lang="de-DE" sz="1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Gefahr von Insellösungen und Komplexitätskosten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275856" y="4375388"/>
            <a:ext cx="2592288" cy="1471172"/>
          </a:xfrm>
          <a:prstGeom prst="rect">
            <a:avLst/>
          </a:prstGeom>
          <a:solidFill>
            <a:srgbClr val="EAEAEA"/>
          </a:solidFill>
        </p:spPr>
        <p:txBody>
          <a:bodyPr wrap="square" rtlCol="0">
            <a:spAutoFit/>
          </a:bodyPr>
          <a:lstStyle/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r>
              <a:rPr lang="de-DE" sz="1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Prinzip der Freiwilligkeit / hohe Akzeptanz gesichert</a:t>
            </a: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endParaRPr lang="de-DE" sz="1400" b="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r>
              <a:rPr lang="de-DE" sz="1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Setzt hohe Überzeugungskraft voraus</a:t>
            </a: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endParaRPr lang="de-DE" sz="1400" b="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r>
              <a:rPr lang="de-DE" sz="1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Gefahr der Umgehung „unangenehmer“ Standards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084168" y="4375388"/>
            <a:ext cx="2592288" cy="1471172"/>
          </a:xfrm>
          <a:prstGeom prst="rect">
            <a:avLst/>
          </a:prstGeom>
          <a:solidFill>
            <a:srgbClr val="EAEAEA"/>
          </a:solidFill>
        </p:spPr>
        <p:txBody>
          <a:bodyPr wrap="square" rtlCol="0">
            <a:spAutoFit/>
          </a:bodyPr>
          <a:lstStyle/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r>
              <a:rPr lang="de-DE" sz="1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Fester Rahmen bietet Orientierung</a:t>
            </a: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r>
              <a:rPr lang="de-DE" sz="1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Ausschöpfung der Kostenvorteile möglich</a:t>
            </a:r>
          </a:p>
          <a:p>
            <a:pPr marL="179388" lvl="1" indent="-179388">
              <a:lnSpc>
                <a:spcPct val="80000"/>
              </a:lnSpc>
              <a:buFont typeface="Arial" pitchFamily="34" charset="0"/>
              <a:buChar char="•"/>
            </a:pPr>
            <a:r>
              <a:rPr lang="de-DE" sz="1400" b="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Gefahr der Überregulierung und von intelligenten Ausweich-maßnahmen dezentraler Einheiten</a:t>
            </a:r>
          </a:p>
        </p:txBody>
      </p:sp>
      <p:sp>
        <p:nvSpPr>
          <p:cNvPr id="10" name="Pfeil nach unten 9"/>
          <p:cNvSpPr/>
          <p:nvPr/>
        </p:nvSpPr>
        <p:spPr bwMode="auto">
          <a:xfrm>
            <a:off x="1619672" y="3861048"/>
            <a:ext cx="648072" cy="360040"/>
          </a:xfrm>
          <a:prstGeom prst="downArrow">
            <a:avLst/>
          </a:prstGeom>
          <a:solidFill>
            <a:srgbClr val="0000C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2" charset="0"/>
            </a:endParaRPr>
          </a:p>
        </p:txBody>
      </p:sp>
      <p:sp>
        <p:nvSpPr>
          <p:cNvPr id="11" name="Pfeil nach unten 10"/>
          <p:cNvSpPr/>
          <p:nvPr/>
        </p:nvSpPr>
        <p:spPr bwMode="auto">
          <a:xfrm>
            <a:off x="4283968" y="3861048"/>
            <a:ext cx="648072" cy="360040"/>
          </a:xfrm>
          <a:prstGeom prst="downArrow">
            <a:avLst/>
          </a:prstGeom>
          <a:solidFill>
            <a:srgbClr val="0000C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2" charset="0"/>
            </a:endParaRPr>
          </a:p>
        </p:txBody>
      </p:sp>
      <p:sp>
        <p:nvSpPr>
          <p:cNvPr id="12" name="Pfeil nach unten 11"/>
          <p:cNvSpPr/>
          <p:nvPr/>
        </p:nvSpPr>
        <p:spPr bwMode="auto">
          <a:xfrm>
            <a:off x="7092280" y="3861048"/>
            <a:ext cx="648072" cy="360040"/>
          </a:xfrm>
          <a:prstGeom prst="downArrow">
            <a:avLst/>
          </a:prstGeom>
          <a:solidFill>
            <a:srgbClr val="0000C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491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9A58655-7AE1-4098-A384-4897E69E28D0}" type="slidenum">
              <a:rPr lang="de-DE"/>
              <a:pPr defTabSz="762000"/>
              <a:t>52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dirty="0" smtClean="0"/>
              <a:t>Standardisierungsboard</a:t>
            </a:r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>
            <a:off x="1219200" y="5004111"/>
            <a:ext cx="2209800" cy="990600"/>
          </a:xfrm>
          <a:prstGeom prst="ellipse">
            <a:avLst/>
          </a:prstGeom>
          <a:solidFill>
            <a:srgbClr val="EAEAEA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>
              <a:defRPr/>
            </a:pPr>
            <a:r>
              <a:rPr lang="de-DE" sz="18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IT-</a:t>
            </a:r>
          </a:p>
          <a:p>
            <a:pPr algn="ctr" defTabSz="762000" eaLnBrk="0" hangingPunct="0">
              <a:defRPr/>
            </a:pPr>
            <a:r>
              <a:rPr lang="de-DE" sz="18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Dienstleister</a:t>
            </a:r>
            <a:br>
              <a:rPr lang="de-DE" sz="18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b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(intern/extern)</a:t>
            </a:r>
            <a:endParaRPr lang="de-DE" sz="1400" b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auto">
          <a:xfrm>
            <a:off x="5715000" y="5004111"/>
            <a:ext cx="2209800" cy="990600"/>
          </a:xfrm>
          <a:prstGeom prst="ellipse">
            <a:avLst/>
          </a:prstGeom>
          <a:solidFill>
            <a:srgbClr val="EAEAEA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>
              <a:defRPr/>
            </a:pPr>
            <a:r>
              <a:rPr lang="de-DE" sz="18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Bedarfsträger</a:t>
            </a:r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1219200" y="2032311"/>
            <a:ext cx="2209800" cy="990600"/>
          </a:xfrm>
          <a:prstGeom prst="ellipse">
            <a:avLst/>
          </a:prstGeom>
          <a:solidFill>
            <a:srgbClr val="EAEAEA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>
              <a:defRPr/>
            </a:pPr>
            <a:r>
              <a:rPr lang="de-DE" sz="18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Informations-</a:t>
            </a:r>
            <a:br>
              <a:rPr lang="de-DE" sz="18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Management</a:t>
            </a: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5715000" y="2032311"/>
            <a:ext cx="2209800" cy="990600"/>
          </a:xfrm>
          <a:prstGeom prst="ellipse">
            <a:avLst/>
          </a:prstGeom>
          <a:solidFill>
            <a:srgbClr val="EAEAEA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defTabSz="762000" eaLnBrk="0" hangingPunct="0">
              <a:defRPr/>
            </a:pPr>
            <a:r>
              <a:rPr lang="de-DE" sz="18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Standardi-</a:t>
            </a:r>
          </a:p>
          <a:p>
            <a:pPr algn="ctr" defTabSz="762000" eaLnBrk="0" hangingPunct="0">
              <a:defRPr/>
            </a:pPr>
            <a:r>
              <a:rPr lang="de-DE" sz="18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sierungsboard</a:t>
            </a:r>
          </a:p>
        </p:txBody>
      </p:sp>
      <p:cxnSp>
        <p:nvCxnSpPr>
          <p:cNvPr id="19" name="AutoShape 8"/>
          <p:cNvCxnSpPr>
            <a:cxnSpLocks noChangeShapeType="1"/>
            <a:stCxn id="15" idx="5"/>
            <a:endCxn id="16" idx="3"/>
          </p:cNvCxnSpPr>
          <p:nvPr/>
        </p:nvCxnSpPr>
        <p:spPr bwMode="auto">
          <a:xfrm>
            <a:off x="3105150" y="5850249"/>
            <a:ext cx="2933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20" name="AutoShape 9"/>
          <p:cNvCxnSpPr>
            <a:cxnSpLocks noChangeShapeType="1"/>
            <a:stCxn id="16" idx="1"/>
            <a:endCxn id="15" idx="7"/>
          </p:cNvCxnSpPr>
          <p:nvPr/>
        </p:nvCxnSpPr>
        <p:spPr bwMode="auto">
          <a:xfrm flipH="1">
            <a:off x="3105150" y="5148574"/>
            <a:ext cx="2933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994150" y="5021574"/>
            <a:ext cx="1012825" cy="30480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Bestellung</a:t>
            </a: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4038600" y="5721661"/>
            <a:ext cx="922338" cy="30480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Lieferung</a:t>
            </a:r>
          </a:p>
        </p:txBody>
      </p:sp>
      <p:cxnSp>
        <p:nvCxnSpPr>
          <p:cNvPr id="23" name="AutoShape 12"/>
          <p:cNvCxnSpPr>
            <a:cxnSpLocks noChangeShapeType="1"/>
            <a:stCxn id="17" idx="3"/>
            <a:endCxn id="15" idx="1"/>
          </p:cNvCxnSpPr>
          <p:nvPr/>
        </p:nvCxnSpPr>
        <p:spPr bwMode="auto">
          <a:xfrm>
            <a:off x="1543050" y="2878449"/>
            <a:ext cx="0" cy="22701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24" name="AutoShape 13"/>
          <p:cNvCxnSpPr>
            <a:cxnSpLocks noChangeShapeType="1"/>
            <a:stCxn id="17" idx="4"/>
            <a:endCxn id="15" idx="0"/>
          </p:cNvCxnSpPr>
          <p:nvPr/>
        </p:nvCxnSpPr>
        <p:spPr bwMode="auto">
          <a:xfrm>
            <a:off x="2324100" y="3022911"/>
            <a:ext cx="0" cy="19812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25" name="AutoShape 14"/>
          <p:cNvCxnSpPr>
            <a:cxnSpLocks noChangeShapeType="1"/>
            <a:stCxn id="15" idx="7"/>
            <a:endCxn id="17" idx="5"/>
          </p:cNvCxnSpPr>
          <p:nvPr/>
        </p:nvCxnSpPr>
        <p:spPr bwMode="auto">
          <a:xfrm flipV="1">
            <a:off x="3105150" y="2878449"/>
            <a:ext cx="0" cy="22701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1863084" y="3251511"/>
            <a:ext cx="920445" cy="52322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Rahmen-</a:t>
            </a:r>
          </a:p>
          <a:p>
            <a:pPr algn="ctr"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Auftrag</a:t>
            </a:r>
          </a:p>
        </p:txBody>
      </p:sp>
      <p:cxnSp>
        <p:nvCxnSpPr>
          <p:cNvPr id="27" name="AutoShape 16"/>
          <p:cNvCxnSpPr>
            <a:cxnSpLocks noChangeShapeType="1"/>
            <a:stCxn id="17" idx="7"/>
            <a:endCxn id="18" idx="1"/>
          </p:cNvCxnSpPr>
          <p:nvPr/>
        </p:nvCxnSpPr>
        <p:spPr bwMode="auto">
          <a:xfrm>
            <a:off x="3105150" y="2176774"/>
            <a:ext cx="2933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28" name="AutoShape 17"/>
          <p:cNvCxnSpPr>
            <a:cxnSpLocks noChangeShapeType="1"/>
            <a:stCxn id="18" idx="3"/>
            <a:endCxn id="17" idx="5"/>
          </p:cNvCxnSpPr>
          <p:nvPr/>
        </p:nvCxnSpPr>
        <p:spPr bwMode="auto">
          <a:xfrm flipH="1">
            <a:off x="3105150" y="2878449"/>
            <a:ext cx="2933700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3890468" y="1905311"/>
            <a:ext cx="1218603" cy="52322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defTabSz="762000" eaLnBrk="0" hangingPunct="0">
              <a:defRPr/>
            </a:pPr>
            <a:r>
              <a:rPr lang="de-DE" sz="14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Mitarbeit und</a:t>
            </a:r>
          </a:p>
          <a:p>
            <a:pPr algn="ctr" defTabSz="762000" eaLnBrk="0" hangingPunct="0">
              <a:defRPr/>
            </a:pPr>
            <a:r>
              <a:rPr lang="de-DE" sz="14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Koordination</a:t>
            </a: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3771966" y="2621274"/>
            <a:ext cx="1457194" cy="52322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Anforderungen</a:t>
            </a:r>
            <a:b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 IT-Standards</a:t>
            </a:r>
          </a:p>
        </p:txBody>
      </p:sp>
      <p:cxnSp>
        <p:nvCxnSpPr>
          <p:cNvPr id="31" name="AutoShape 20"/>
          <p:cNvCxnSpPr>
            <a:cxnSpLocks noChangeShapeType="1"/>
            <a:stCxn id="18" idx="3"/>
            <a:endCxn id="16" idx="1"/>
          </p:cNvCxnSpPr>
          <p:nvPr/>
        </p:nvCxnSpPr>
        <p:spPr bwMode="auto">
          <a:xfrm>
            <a:off x="6038850" y="2878449"/>
            <a:ext cx="0" cy="22701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32" name="AutoShape 21"/>
          <p:cNvCxnSpPr>
            <a:cxnSpLocks noChangeShapeType="1"/>
            <a:stCxn id="16" idx="7"/>
            <a:endCxn id="18" idx="5"/>
          </p:cNvCxnSpPr>
          <p:nvPr/>
        </p:nvCxnSpPr>
        <p:spPr bwMode="auto">
          <a:xfrm flipV="1">
            <a:off x="7600950" y="2878449"/>
            <a:ext cx="0" cy="22701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5499100" y="3988111"/>
            <a:ext cx="1069975" cy="30480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Information</a:t>
            </a:r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7164388" y="3988111"/>
            <a:ext cx="863600" cy="30480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Mitarbeit</a:t>
            </a:r>
          </a:p>
        </p:txBody>
      </p:sp>
      <p:sp>
        <p:nvSpPr>
          <p:cNvPr id="35" name="Text Box 24"/>
          <p:cNvSpPr txBox="1">
            <a:spLocks noChangeArrowheads="1"/>
          </p:cNvSpPr>
          <p:nvPr/>
        </p:nvSpPr>
        <p:spPr bwMode="auto">
          <a:xfrm>
            <a:off x="2626672" y="4077011"/>
            <a:ext cx="920445" cy="52322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Rahmen-</a:t>
            </a:r>
          </a:p>
          <a:p>
            <a:pPr algn="ctr"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Angebot</a:t>
            </a: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836818" y="4077011"/>
            <a:ext cx="1428340" cy="738664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IT-Standards &amp; </a:t>
            </a:r>
          </a:p>
          <a:p>
            <a:pPr algn="ctr"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Funktionale </a:t>
            </a:r>
          </a:p>
          <a:p>
            <a:pPr algn="ctr" defTabSz="762000" eaLnBrk="0" hangingPunct="0">
              <a:defRPr/>
            </a:pPr>
            <a:r>
              <a:rPr lang="de-DE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Anforderungen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017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5A70BB8-0C9A-43D5-83BF-DEC8E41DAD96}" type="slidenum">
              <a:rPr lang="de-DE"/>
              <a:pPr defTabSz="762000"/>
              <a:t>53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IT-Kosten-Struktur (Conti, 2000)</a:t>
            </a:r>
          </a:p>
        </p:txBody>
      </p:sp>
      <p:pic>
        <p:nvPicPr>
          <p:cNvPr id="5018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16113" y="1858963"/>
            <a:ext cx="5310187" cy="40719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120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4888F56-9EB9-485B-9EB0-12F146C6CF6E}" type="slidenum">
              <a:rPr lang="de-DE"/>
              <a:pPr defTabSz="762000"/>
              <a:t>54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Direkte versus Indirekte IT-Kosten</a:t>
            </a:r>
          </a:p>
        </p:txBody>
      </p:sp>
      <p:pic>
        <p:nvPicPr>
          <p:cNvPr id="5120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2850" y="2325688"/>
            <a:ext cx="6718300" cy="31384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222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95E655B-2574-4702-BEA4-8382189BE481}" type="slidenum">
              <a:rPr lang="de-DE"/>
              <a:pPr defTabSz="762000"/>
              <a:t>55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Direkte und indirekte IT-Kosten</a:t>
            </a:r>
          </a:p>
        </p:txBody>
      </p:sp>
      <p:graphicFrame>
        <p:nvGraphicFramePr>
          <p:cNvPr id="483384" name="Group 56"/>
          <p:cNvGraphicFramePr>
            <a:graphicFrameLocks noGrp="1"/>
          </p:cNvGraphicFramePr>
          <p:nvPr>
            <p:ph idx="1"/>
          </p:nvPr>
        </p:nvGraphicFramePr>
        <p:xfrm>
          <a:off x="588963" y="1600200"/>
          <a:ext cx="7966075" cy="4591051"/>
        </p:xfrm>
        <a:graphic>
          <a:graphicData uri="http://schemas.openxmlformats.org/drawingml/2006/table">
            <a:tbl>
              <a:tblPr/>
              <a:tblGrid>
                <a:gridCol w="4064000"/>
                <a:gridCol w="3902075"/>
              </a:tblGrid>
              <a:tr h="56356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Direkte Kosten 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(im Rechnungswesen sichtbar)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Indirekte Kosten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4463" algn="l"/>
                          <a:tab pos="288925" algn="l"/>
                        </a:tabLst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(im Rechnungswesen unsichtbar)</a:t>
                      </a:r>
                      <a:endParaRPr kumimoji="0" lang="de-DE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3163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98438" algn="l"/>
                        </a:tabLst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Hardware (Anschaffung, Leasing)</a:t>
                      </a:r>
                      <a:endParaRPr kumimoji="0" lang="de-D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98438" algn="l"/>
                        </a:tabLst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Software (Lizenzen, Updates)</a:t>
                      </a:r>
                      <a:endParaRPr kumimoji="0" lang="de-D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98438" algn="l"/>
                        </a:tabLst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IT-Infrastruktur (Netzwerk, Telefongebühren)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98438" algn="l"/>
                        </a:tabLst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Versteckte dienstliche Endbenutzer-Kosten (Arbeitszeitverlust durch Kollegenschulung [Hey Joe-Effekt], Trial-and-Error-Schulung)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0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98438" algn="l"/>
                        </a:tabLst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IT-Entwicklung von Firmen-Add Ons (z. B. Schriftarten, Makros für Geschäftsbriefe, Funktionstest, Anwenderdokumentation)</a:t>
                      </a:r>
                      <a:endParaRPr kumimoji="0" lang="de-DE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98438" algn="l"/>
                        </a:tabLst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Schulung und Support 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(Grundlagen­kurse, Telefonhotline, Individualtraining)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98438" algn="l"/>
                        </a:tabLst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Produktivitäts- und Arbeitszeitverluste durch technische Probleme 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(Zusammenbruch des Netzwerks, nicht nutzbarer Endbenutzerarbeitsplatz, Druckerprobleme, Serverausfall etc.)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7575"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98438" algn="l"/>
                        </a:tabLst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Verwaltung- und Wartung </a:t>
                      </a:r>
                      <a:b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(Eigene Mitarbeiter, Fremdfirmen bei Outsourcing) 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198438" algn="l"/>
                        </a:tabLst>
                      </a:pPr>
                      <a:r>
                        <a:rPr kumimoji="0" lang="de-D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Versteckte private Endbenutzerkosten (Arbeitszeitverlust durch private Internetnutzung)</a:t>
                      </a:r>
                      <a:endParaRPr kumimoji="0" lang="de-DE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325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2CAD770-1536-43B9-B697-AE30BA76362B}" type="slidenum">
              <a:rPr lang="de-DE"/>
              <a:pPr defTabSz="762000"/>
              <a:t>56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TCO-Analyse der Gartner-Group (o.V. 2002).</a:t>
            </a:r>
          </a:p>
        </p:txBody>
      </p:sp>
      <p:pic>
        <p:nvPicPr>
          <p:cNvPr id="5325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622"/>
          <a:stretch>
            <a:fillRect/>
          </a:stretch>
        </p:blipFill>
        <p:spPr>
          <a:xfrm>
            <a:off x="1928813" y="1819275"/>
            <a:ext cx="5286375" cy="41513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42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532E8B3-903C-4AEC-B0E8-0F070B93CF41}" type="slidenum">
              <a:rPr lang="de-DE"/>
              <a:pPr defTabSz="762000"/>
              <a:t>57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Formen der Computerunterstützung </a:t>
            </a:r>
          </a:p>
        </p:txBody>
      </p:sp>
      <p:pic>
        <p:nvPicPr>
          <p:cNvPr id="5427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75" y="1600200"/>
            <a:ext cx="657066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52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B8341CD-5973-41C0-BF76-92D0F8F9D2E9}" type="slidenum">
              <a:rPr lang="de-DE"/>
              <a:pPr defTabSz="762000"/>
              <a:t>58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Komponenten des Managementsystems</a:t>
            </a:r>
          </a:p>
        </p:txBody>
      </p:sp>
      <p:pic>
        <p:nvPicPr>
          <p:cNvPr id="5530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3763" y="1671638"/>
            <a:ext cx="7356475" cy="44465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63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F8D5F89-A120-495E-B3F3-2180D7593B72}" type="slidenum">
              <a:rPr lang="de-DE"/>
              <a:pPr defTabSz="762000"/>
              <a:t>59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Anforderungsprofile</a:t>
            </a:r>
          </a:p>
        </p:txBody>
      </p:sp>
      <p:pic>
        <p:nvPicPr>
          <p:cNvPr id="5632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27138" y="1600200"/>
            <a:ext cx="668813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02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ACD94F6-A02C-4A4E-BB42-D147FF69B4C7}" type="slidenum">
              <a:rPr lang="de-DE"/>
              <a:pPr defTabSz="762000"/>
              <a:t>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Wirkungsnetz- und Wirkungskettendenken (Vester modifiziert)</a:t>
            </a:r>
          </a:p>
        </p:txBody>
      </p:sp>
      <p:pic>
        <p:nvPicPr>
          <p:cNvPr id="1024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7388" y="1600200"/>
            <a:ext cx="776763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734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E373D39-3843-4B53-9ED5-EB737B9FE15F}" type="slidenum">
              <a:rPr lang="de-DE"/>
              <a:pPr defTabSz="762000"/>
              <a:t>60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Inhalt eines IT-Kataloges </a:t>
            </a:r>
          </a:p>
        </p:txBody>
      </p:sp>
      <p:pic>
        <p:nvPicPr>
          <p:cNvPr id="5734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85900" y="1600200"/>
            <a:ext cx="617061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837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2327F43-139E-4236-81A2-8C9966ABDE84}" type="slidenum">
              <a:rPr lang="de-DE"/>
              <a:pPr defTabSz="762000"/>
              <a:t>61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Implementierung des IT-Arbeitsplatzmanagements</a:t>
            </a:r>
          </a:p>
        </p:txBody>
      </p:sp>
      <p:pic>
        <p:nvPicPr>
          <p:cNvPr id="5837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2681288"/>
            <a:ext cx="7966075" cy="2428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593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40D2C8B-E9EB-4B70-B443-5CDE27B4ECB1}" type="slidenum">
              <a:rPr lang="de-DE"/>
              <a:pPr defTabSz="762000"/>
              <a:t>62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Rollenverteilung im Arbeitsplatzmanagement</a:t>
            </a:r>
          </a:p>
        </p:txBody>
      </p:sp>
      <p:pic>
        <p:nvPicPr>
          <p:cNvPr id="59397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66788" y="1806575"/>
            <a:ext cx="7210425" cy="4178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04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576D68C-E87A-41DC-B06E-2B01F2A17373}" type="slidenum">
              <a:rPr lang="de-DE"/>
              <a:pPr defTabSz="762000"/>
              <a:t>63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Ursache-Wirkungskette (Appel et al., 2002, S. 88).</a:t>
            </a:r>
          </a:p>
        </p:txBody>
      </p:sp>
      <p:pic>
        <p:nvPicPr>
          <p:cNvPr id="6042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4225" y="1860550"/>
            <a:ext cx="7573963" cy="40687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14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4E78F7D-85CE-4AF6-8BC1-689B5CF2F0EF}" type="slidenum">
              <a:rPr lang="de-DE"/>
              <a:pPr defTabSz="762000"/>
              <a:t>64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Balanced Scorecard-Führungskreislauf</a:t>
            </a:r>
          </a:p>
        </p:txBody>
      </p:sp>
      <p:grpSp>
        <p:nvGrpSpPr>
          <p:cNvPr id="61448" name="Group 8"/>
          <p:cNvGrpSpPr>
            <a:grpSpLocks noChangeAspect="1"/>
          </p:cNvGrpSpPr>
          <p:nvPr/>
        </p:nvGrpSpPr>
        <p:grpSpPr bwMode="auto">
          <a:xfrm>
            <a:off x="1009650" y="1743075"/>
            <a:ext cx="7124700" cy="4305300"/>
            <a:chOff x="636" y="1098"/>
            <a:chExt cx="4488" cy="2712"/>
          </a:xfrm>
        </p:grpSpPr>
        <p:sp>
          <p:nvSpPr>
            <p:cNvPr id="61447" name="AutoShape 7"/>
            <p:cNvSpPr>
              <a:spLocks noChangeAspect="1" noChangeArrowheads="1" noTextEdit="1"/>
            </p:cNvSpPr>
            <p:nvPr/>
          </p:nvSpPr>
          <p:spPr bwMode="auto">
            <a:xfrm>
              <a:off x="636" y="1098"/>
              <a:ext cx="4488" cy="2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61451" name="Group 11"/>
            <p:cNvGrpSpPr>
              <a:grpSpLocks/>
            </p:cNvGrpSpPr>
            <p:nvPr/>
          </p:nvGrpSpPr>
          <p:grpSpPr bwMode="auto">
            <a:xfrm>
              <a:off x="3468" y="1430"/>
              <a:ext cx="1222" cy="586"/>
              <a:chOff x="3468" y="1430"/>
              <a:chExt cx="1222" cy="586"/>
            </a:xfrm>
          </p:grpSpPr>
          <p:sp>
            <p:nvSpPr>
              <p:cNvPr id="61449" name="Freeform 9"/>
              <p:cNvSpPr>
                <a:spLocks/>
              </p:cNvSpPr>
              <p:nvPr/>
            </p:nvSpPr>
            <p:spPr bwMode="auto">
              <a:xfrm>
                <a:off x="3575" y="1470"/>
                <a:ext cx="1115" cy="546"/>
              </a:xfrm>
              <a:custGeom>
                <a:avLst/>
                <a:gdLst/>
                <a:ahLst/>
                <a:cxnLst>
                  <a:cxn ang="0">
                    <a:pos x="1008" y="546"/>
                  </a:cxn>
                  <a:cxn ang="0">
                    <a:pos x="1058" y="448"/>
                  </a:cxn>
                  <a:cxn ang="0">
                    <a:pos x="1086" y="386"/>
                  </a:cxn>
                  <a:cxn ang="0">
                    <a:pos x="1106" y="326"/>
                  </a:cxn>
                  <a:cxn ang="0">
                    <a:pos x="1113" y="293"/>
                  </a:cxn>
                  <a:cxn ang="0">
                    <a:pos x="1115" y="251"/>
                  </a:cxn>
                  <a:cxn ang="0">
                    <a:pos x="1112" y="225"/>
                  </a:cxn>
                  <a:cxn ang="0">
                    <a:pos x="1108" y="208"/>
                  </a:cxn>
                  <a:cxn ang="0">
                    <a:pos x="1099" y="184"/>
                  </a:cxn>
                  <a:cxn ang="0">
                    <a:pos x="1090" y="168"/>
                  </a:cxn>
                  <a:cxn ang="0">
                    <a:pos x="1073" y="147"/>
                  </a:cxn>
                  <a:cxn ang="0">
                    <a:pos x="1050" y="126"/>
                  </a:cxn>
                  <a:cxn ang="0">
                    <a:pos x="1033" y="114"/>
                  </a:cxn>
                  <a:cxn ang="0">
                    <a:pos x="1002" y="98"/>
                  </a:cxn>
                  <a:cxn ang="0">
                    <a:pos x="967" y="82"/>
                  </a:cxn>
                  <a:cxn ang="0">
                    <a:pos x="927" y="70"/>
                  </a:cxn>
                  <a:cxn ang="0">
                    <a:pos x="883" y="58"/>
                  </a:cxn>
                  <a:cxn ang="0">
                    <a:pos x="854" y="52"/>
                  </a:cxn>
                  <a:cxn ang="0">
                    <a:pos x="803" y="43"/>
                  </a:cxn>
                  <a:cxn ang="0">
                    <a:pos x="718" y="31"/>
                  </a:cxn>
                  <a:cxn ang="0">
                    <a:pos x="593" y="19"/>
                  </a:cxn>
                  <a:cxn ang="0">
                    <a:pos x="457" y="11"/>
                  </a:cxn>
                  <a:cxn ang="0">
                    <a:pos x="310" y="6"/>
                  </a:cxn>
                  <a:cxn ang="0">
                    <a:pos x="157" y="2"/>
                  </a:cxn>
                  <a:cxn ang="0">
                    <a:pos x="0" y="0"/>
                  </a:cxn>
                  <a:cxn ang="0">
                    <a:pos x="79" y="25"/>
                  </a:cxn>
                  <a:cxn ang="0">
                    <a:pos x="235" y="28"/>
                  </a:cxn>
                  <a:cxn ang="0">
                    <a:pos x="384" y="32"/>
                  </a:cxn>
                  <a:cxn ang="0">
                    <a:pos x="526" y="39"/>
                  </a:cxn>
                  <a:cxn ang="0">
                    <a:pos x="658" y="49"/>
                  </a:cxn>
                  <a:cxn ang="0">
                    <a:pos x="776" y="62"/>
                  </a:cxn>
                  <a:cxn ang="0">
                    <a:pos x="829" y="71"/>
                  </a:cxn>
                  <a:cxn ang="0">
                    <a:pos x="854" y="64"/>
                  </a:cxn>
                  <a:cxn ang="0">
                    <a:pos x="874" y="80"/>
                  </a:cxn>
                  <a:cxn ang="0">
                    <a:pos x="918" y="92"/>
                  </a:cxn>
                  <a:cxn ang="0">
                    <a:pos x="958" y="104"/>
                  </a:cxn>
                  <a:cxn ang="0">
                    <a:pos x="992" y="119"/>
                  </a:cxn>
                  <a:cxn ang="0">
                    <a:pos x="1024" y="136"/>
                  </a:cxn>
                  <a:cxn ang="0">
                    <a:pos x="1020" y="134"/>
                  </a:cxn>
                  <a:cxn ang="0">
                    <a:pos x="1045" y="153"/>
                  </a:cxn>
                  <a:cxn ang="0">
                    <a:pos x="1065" y="174"/>
                  </a:cxn>
                  <a:cxn ang="0">
                    <a:pos x="1081" y="177"/>
                  </a:cxn>
                  <a:cxn ang="0">
                    <a:pos x="1077" y="193"/>
                  </a:cxn>
                  <a:cxn ang="0">
                    <a:pos x="1086" y="217"/>
                  </a:cxn>
                  <a:cxn ang="0">
                    <a:pos x="1100" y="225"/>
                  </a:cxn>
                  <a:cxn ang="0">
                    <a:pos x="1090" y="238"/>
                  </a:cxn>
                  <a:cxn ang="0">
                    <a:pos x="1091" y="265"/>
                  </a:cxn>
                  <a:cxn ang="0">
                    <a:pos x="1101" y="293"/>
                  </a:cxn>
                  <a:cxn ang="0">
                    <a:pos x="1084" y="317"/>
                  </a:cxn>
                  <a:cxn ang="0">
                    <a:pos x="1064" y="377"/>
                  </a:cxn>
                  <a:cxn ang="0">
                    <a:pos x="1036" y="439"/>
                  </a:cxn>
                  <a:cxn ang="0">
                    <a:pos x="987" y="535"/>
                  </a:cxn>
                </a:cxnLst>
                <a:rect l="0" t="0" r="r" b="b"/>
                <a:pathLst>
                  <a:path w="1115" h="546">
                    <a:moveTo>
                      <a:pt x="987" y="535"/>
                    </a:moveTo>
                    <a:lnTo>
                      <a:pt x="1008" y="546"/>
                    </a:lnTo>
                    <a:lnTo>
                      <a:pt x="1042" y="480"/>
                    </a:lnTo>
                    <a:lnTo>
                      <a:pt x="1058" y="448"/>
                    </a:lnTo>
                    <a:lnTo>
                      <a:pt x="1073" y="417"/>
                    </a:lnTo>
                    <a:lnTo>
                      <a:pt x="1086" y="386"/>
                    </a:lnTo>
                    <a:lnTo>
                      <a:pt x="1097" y="355"/>
                    </a:lnTo>
                    <a:lnTo>
                      <a:pt x="1106" y="326"/>
                    </a:lnTo>
                    <a:lnTo>
                      <a:pt x="1112" y="297"/>
                    </a:lnTo>
                    <a:lnTo>
                      <a:pt x="1113" y="293"/>
                    </a:lnTo>
                    <a:lnTo>
                      <a:pt x="1115" y="265"/>
                    </a:lnTo>
                    <a:lnTo>
                      <a:pt x="1115" y="251"/>
                    </a:lnTo>
                    <a:lnTo>
                      <a:pt x="1114" y="238"/>
                    </a:lnTo>
                    <a:lnTo>
                      <a:pt x="1112" y="225"/>
                    </a:lnTo>
                    <a:lnTo>
                      <a:pt x="1111" y="221"/>
                    </a:lnTo>
                    <a:lnTo>
                      <a:pt x="1108" y="208"/>
                    </a:lnTo>
                    <a:lnTo>
                      <a:pt x="1104" y="196"/>
                    </a:lnTo>
                    <a:lnTo>
                      <a:pt x="1099" y="184"/>
                    </a:lnTo>
                    <a:lnTo>
                      <a:pt x="1092" y="172"/>
                    </a:lnTo>
                    <a:lnTo>
                      <a:pt x="1090" y="168"/>
                    </a:lnTo>
                    <a:lnTo>
                      <a:pt x="1082" y="157"/>
                    </a:lnTo>
                    <a:lnTo>
                      <a:pt x="1073" y="147"/>
                    </a:lnTo>
                    <a:lnTo>
                      <a:pt x="1062" y="136"/>
                    </a:lnTo>
                    <a:lnTo>
                      <a:pt x="1050" y="126"/>
                    </a:lnTo>
                    <a:lnTo>
                      <a:pt x="1037" y="117"/>
                    </a:lnTo>
                    <a:lnTo>
                      <a:pt x="1033" y="114"/>
                    </a:lnTo>
                    <a:lnTo>
                      <a:pt x="1018" y="106"/>
                    </a:lnTo>
                    <a:lnTo>
                      <a:pt x="1002" y="98"/>
                    </a:lnTo>
                    <a:lnTo>
                      <a:pt x="985" y="90"/>
                    </a:lnTo>
                    <a:lnTo>
                      <a:pt x="967" y="82"/>
                    </a:lnTo>
                    <a:lnTo>
                      <a:pt x="948" y="76"/>
                    </a:lnTo>
                    <a:lnTo>
                      <a:pt x="927" y="70"/>
                    </a:lnTo>
                    <a:lnTo>
                      <a:pt x="906" y="64"/>
                    </a:lnTo>
                    <a:lnTo>
                      <a:pt x="883" y="58"/>
                    </a:lnTo>
                    <a:lnTo>
                      <a:pt x="859" y="53"/>
                    </a:lnTo>
                    <a:lnTo>
                      <a:pt x="854" y="52"/>
                    </a:lnTo>
                    <a:lnTo>
                      <a:pt x="829" y="47"/>
                    </a:lnTo>
                    <a:lnTo>
                      <a:pt x="803" y="43"/>
                    </a:lnTo>
                    <a:lnTo>
                      <a:pt x="776" y="38"/>
                    </a:lnTo>
                    <a:lnTo>
                      <a:pt x="718" y="31"/>
                    </a:lnTo>
                    <a:lnTo>
                      <a:pt x="658" y="25"/>
                    </a:lnTo>
                    <a:lnTo>
                      <a:pt x="593" y="19"/>
                    </a:lnTo>
                    <a:lnTo>
                      <a:pt x="526" y="15"/>
                    </a:lnTo>
                    <a:lnTo>
                      <a:pt x="457" y="11"/>
                    </a:lnTo>
                    <a:lnTo>
                      <a:pt x="384" y="8"/>
                    </a:lnTo>
                    <a:lnTo>
                      <a:pt x="310" y="6"/>
                    </a:lnTo>
                    <a:lnTo>
                      <a:pt x="235" y="4"/>
                    </a:lnTo>
                    <a:lnTo>
                      <a:pt x="157" y="2"/>
                    </a:lnTo>
                    <a:lnTo>
                      <a:pt x="79" y="1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79" y="25"/>
                    </a:lnTo>
                    <a:lnTo>
                      <a:pt x="157" y="26"/>
                    </a:lnTo>
                    <a:lnTo>
                      <a:pt x="235" y="28"/>
                    </a:lnTo>
                    <a:lnTo>
                      <a:pt x="310" y="30"/>
                    </a:lnTo>
                    <a:lnTo>
                      <a:pt x="384" y="32"/>
                    </a:lnTo>
                    <a:lnTo>
                      <a:pt x="457" y="35"/>
                    </a:lnTo>
                    <a:lnTo>
                      <a:pt x="526" y="39"/>
                    </a:lnTo>
                    <a:lnTo>
                      <a:pt x="593" y="43"/>
                    </a:lnTo>
                    <a:lnTo>
                      <a:pt x="658" y="49"/>
                    </a:lnTo>
                    <a:lnTo>
                      <a:pt x="718" y="55"/>
                    </a:lnTo>
                    <a:lnTo>
                      <a:pt x="776" y="62"/>
                    </a:lnTo>
                    <a:lnTo>
                      <a:pt x="803" y="67"/>
                    </a:lnTo>
                    <a:lnTo>
                      <a:pt x="829" y="71"/>
                    </a:lnTo>
                    <a:lnTo>
                      <a:pt x="854" y="76"/>
                    </a:lnTo>
                    <a:lnTo>
                      <a:pt x="854" y="64"/>
                    </a:lnTo>
                    <a:lnTo>
                      <a:pt x="850" y="75"/>
                    </a:lnTo>
                    <a:lnTo>
                      <a:pt x="874" y="80"/>
                    </a:lnTo>
                    <a:lnTo>
                      <a:pt x="897" y="86"/>
                    </a:lnTo>
                    <a:lnTo>
                      <a:pt x="918" y="92"/>
                    </a:lnTo>
                    <a:lnTo>
                      <a:pt x="939" y="98"/>
                    </a:lnTo>
                    <a:lnTo>
                      <a:pt x="958" y="104"/>
                    </a:lnTo>
                    <a:lnTo>
                      <a:pt x="976" y="112"/>
                    </a:lnTo>
                    <a:lnTo>
                      <a:pt x="992" y="119"/>
                    </a:lnTo>
                    <a:lnTo>
                      <a:pt x="1009" y="128"/>
                    </a:lnTo>
                    <a:lnTo>
                      <a:pt x="1024" y="136"/>
                    </a:lnTo>
                    <a:lnTo>
                      <a:pt x="1028" y="125"/>
                    </a:lnTo>
                    <a:lnTo>
                      <a:pt x="1020" y="134"/>
                    </a:lnTo>
                    <a:lnTo>
                      <a:pt x="1033" y="143"/>
                    </a:lnTo>
                    <a:lnTo>
                      <a:pt x="1045" y="153"/>
                    </a:lnTo>
                    <a:lnTo>
                      <a:pt x="1056" y="164"/>
                    </a:lnTo>
                    <a:lnTo>
                      <a:pt x="1065" y="174"/>
                    </a:lnTo>
                    <a:lnTo>
                      <a:pt x="1073" y="185"/>
                    </a:lnTo>
                    <a:lnTo>
                      <a:pt x="1081" y="177"/>
                    </a:lnTo>
                    <a:lnTo>
                      <a:pt x="1070" y="181"/>
                    </a:lnTo>
                    <a:lnTo>
                      <a:pt x="1077" y="193"/>
                    </a:lnTo>
                    <a:lnTo>
                      <a:pt x="1082" y="205"/>
                    </a:lnTo>
                    <a:lnTo>
                      <a:pt x="1086" y="217"/>
                    </a:lnTo>
                    <a:lnTo>
                      <a:pt x="1089" y="230"/>
                    </a:lnTo>
                    <a:lnTo>
                      <a:pt x="1100" y="225"/>
                    </a:lnTo>
                    <a:lnTo>
                      <a:pt x="1088" y="225"/>
                    </a:lnTo>
                    <a:lnTo>
                      <a:pt x="1090" y="238"/>
                    </a:lnTo>
                    <a:lnTo>
                      <a:pt x="1091" y="251"/>
                    </a:lnTo>
                    <a:lnTo>
                      <a:pt x="1091" y="265"/>
                    </a:lnTo>
                    <a:lnTo>
                      <a:pt x="1089" y="293"/>
                    </a:lnTo>
                    <a:lnTo>
                      <a:pt x="1101" y="293"/>
                    </a:lnTo>
                    <a:lnTo>
                      <a:pt x="1090" y="288"/>
                    </a:lnTo>
                    <a:lnTo>
                      <a:pt x="1084" y="317"/>
                    </a:lnTo>
                    <a:lnTo>
                      <a:pt x="1075" y="346"/>
                    </a:lnTo>
                    <a:lnTo>
                      <a:pt x="1064" y="377"/>
                    </a:lnTo>
                    <a:lnTo>
                      <a:pt x="1051" y="408"/>
                    </a:lnTo>
                    <a:lnTo>
                      <a:pt x="1036" y="439"/>
                    </a:lnTo>
                    <a:lnTo>
                      <a:pt x="1020" y="471"/>
                    </a:lnTo>
                    <a:lnTo>
                      <a:pt x="987" y="5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1450" name="Freeform 10"/>
              <p:cNvSpPr>
                <a:spLocks/>
              </p:cNvSpPr>
              <p:nvPr/>
            </p:nvSpPr>
            <p:spPr bwMode="auto">
              <a:xfrm>
                <a:off x="3468" y="1430"/>
                <a:ext cx="109" cy="107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0" y="52"/>
                  </a:cxn>
                  <a:cxn ang="0">
                    <a:pos x="108" y="107"/>
                  </a:cxn>
                  <a:cxn ang="0">
                    <a:pos x="109" y="0"/>
                  </a:cxn>
                </a:cxnLst>
                <a:rect l="0" t="0" r="r" b="b"/>
                <a:pathLst>
                  <a:path w="109" h="107">
                    <a:moveTo>
                      <a:pt x="109" y="0"/>
                    </a:moveTo>
                    <a:lnTo>
                      <a:pt x="0" y="52"/>
                    </a:lnTo>
                    <a:lnTo>
                      <a:pt x="108" y="107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61454" name="Group 14"/>
            <p:cNvGrpSpPr>
              <a:grpSpLocks/>
            </p:cNvGrpSpPr>
            <p:nvPr/>
          </p:nvGrpSpPr>
          <p:grpSpPr bwMode="auto">
            <a:xfrm>
              <a:off x="3468" y="2874"/>
              <a:ext cx="1222" cy="540"/>
              <a:chOff x="3468" y="2874"/>
              <a:chExt cx="1222" cy="540"/>
            </a:xfrm>
          </p:grpSpPr>
          <p:sp>
            <p:nvSpPr>
              <p:cNvPr id="61452" name="Freeform 12"/>
              <p:cNvSpPr>
                <a:spLocks/>
              </p:cNvSpPr>
              <p:nvPr/>
            </p:nvSpPr>
            <p:spPr bwMode="auto">
              <a:xfrm>
                <a:off x="3468" y="2965"/>
                <a:ext cx="1222" cy="449"/>
              </a:xfrm>
              <a:custGeom>
                <a:avLst/>
                <a:gdLst/>
                <a:ahLst/>
                <a:cxnLst>
                  <a:cxn ang="0">
                    <a:pos x="1143" y="11"/>
                  </a:cxn>
                  <a:cxn ang="0">
                    <a:pos x="1165" y="60"/>
                  </a:cxn>
                  <a:cxn ang="0">
                    <a:pos x="1184" y="110"/>
                  </a:cxn>
                  <a:cxn ang="0">
                    <a:pos x="1195" y="157"/>
                  </a:cxn>
                  <a:cxn ang="0">
                    <a:pos x="1194" y="153"/>
                  </a:cxn>
                  <a:cxn ang="0">
                    <a:pos x="1198" y="197"/>
                  </a:cxn>
                  <a:cxn ang="0">
                    <a:pos x="1207" y="219"/>
                  </a:cxn>
                  <a:cxn ang="0">
                    <a:pos x="1192" y="235"/>
                  </a:cxn>
                  <a:cxn ang="0">
                    <a:pos x="1173" y="273"/>
                  </a:cxn>
                  <a:cxn ang="0">
                    <a:pos x="1175" y="269"/>
                  </a:cxn>
                  <a:cxn ang="0">
                    <a:pos x="1143" y="303"/>
                  </a:cxn>
                  <a:cxn ang="0">
                    <a:pos x="1141" y="319"/>
                  </a:cxn>
                  <a:cxn ang="0">
                    <a:pos x="1125" y="316"/>
                  </a:cxn>
                  <a:cxn ang="0">
                    <a:pos x="1099" y="331"/>
                  </a:cxn>
                  <a:cxn ang="0">
                    <a:pos x="1062" y="346"/>
                  </a:cxn>
                  <a:cxn ang="0">
                    <a:pos x="1018" y="359"/>
                  </a:cxn>
                  <a:cxn ang="0">
                    <a:pos x="969" y="371"/>
                  </a:cxn>
                  <a:cxn ang="0">
                    <a:pos x="947" y="388"/>
                  </a:cxn>
                  <a:cxn ang="0">
                    <a:pos x="919" y="381"/>
                  </a:cxn>
                  <a:cxn ang="0">
                    <a:pos x="859" y="390"/>
                  </a:cxn>
                  <a:cxn ang="0">
                    <a:pos x="795" y="397"/>
                  </a:cxn>
                  <a:cxn ang="0">
                    <a:pos x="727" y="403"/>
                  </a:cxn>
                  <a:cxn ang="0">
                    <a:pos x="581" y="413"/>
                  </a:cxn>
                  <a:cxn ang="0">
                    <a:pos x="423" y="419"/>
                  </a:cxn>
                  <a:cxn ang="0">
                    <a:pos x="257" y="422"/>
                  </a:cxn>
                  <a:cxn ang="0">
                    <a:pos x="0" y="425"/>
                  </a:cxn>
                  <a:cxn ang="0">
                    <a:pos x="172" y="447"/>
                  </a:cxn>
                  <a:cxn ang="0">
                    <a:pos x="341" y="445"/>
                  </a:cxn>
                  <a:cxn ang="0">
                    <a:pos x="503" y="440"/>
                  </a:cxn>
                  <a:cxn ang="0">
                    <a:pos x="656" y="433"/>
                  </a:cxn>
                  <a:cxn ang="0">
                    <a:pos x="762" y="424"/>
                  </a:cxn>
                  <a:cxn ang="0">
                    <a:pos x="828" y="417"/>
                  </a:cxn>
                  <a:cxn ang="0">
                    <a:pos x="889" y="409"/>
                  </a:cxn>
                  <a:cxn ang="0">
                    <a:pos x="947" y="400"/>
                  </a:cxn>
                  <a:cxn ang="0">
                    <a:pos x="978" y="393"/>
                  </a:cxn>
                  <a:cxn ang="0">
                    <a:pos x="1027" y="381"/>
                  </a:cxn>
                  <a:cxn ang="0">
                    <a:pos x="1071" y="368"/>
                  </a:cxn>
                  <a:cxn ang="0">
                    <a:pos x="1109" y="352"/>
                  </a:cxn>
                  <a:cxn ang="0">
                    <a:pos x="1134" y="338"/>
                  </a:cxn>
                  <a:cxn ang="0">
                    <a:pos x="1150" y="328"/>
                  </a:cxn>
                  <a:cxn ang="0">
                    <a:pos x="1178" y="304"/>
                  </a:cxn>
                  <a:cxn ang="0">
                    <a:pos x="1195" y="282"/>
                  </a:cxn>
                  <a:cxn ang="0">
                    <a:pos x="1214" y="244"/>
                  </a:cxn>
                  <a:cxn ang="0">
                    <a:pos x="1219" y="219"/>
                  </a:cxn>
                  <a:cxn ang="0">
                    <a:pos x="1222" y="197"/>
                  </a:cxn>
                  <a:cxn ang="0">
                    <a:pos x="1218" y="153"/>
                  </a:cxn>
                  <a:cxn ang="0">
                    <a:pos x="1212" y="125"/>
                  </a:cxn>
                  <a:cxn ang="0">
                    <a:pos x="1197" y="76"/>
                  </a:cxn>
                  <a:cxn ang="0">
                    <a:pos x="1176" y="26"/>
                  </a:cxn>
                </a:cxnLst>
                <a:rect l="0" t="0" r="r" b="b"/>
                <a:pathLst>
                  <a:path w="1222" h="449">
                    <a:moveTo>
                      <a:pt x="1164" y="0"/>
                    </a:moveTo>
                    <a:lnTo>
                      <a:pt x="1143" y="11"/>
                    </a:lnTo>
                    <a:lnTo>
                      <a:pt x="1154" y="35"/>
                    </a:lnTo>
                    <a:lnTo>
                      <a:pt x="1165" y="60"/>
                    </a:lnTo>
                    <a:lnTo>
                      <a:pt x="1175" y="85"/>
                    </a:lnTo>
                    <a:lnTo>
                      <a:pt x="1184" y="110"/>
                    </a:lnTo>
                    <a:lnTo>
                      <a:pt x="1190" y="134"/>
                    </a:lnTo>
                    <a:lnTo>
                      <a:pt x="1195" y="157"/>
                    </a:lnTo>
                    <a:lnTo>
                      <a:pt x="1206" y="153"/>
                    </a:lnTo>
                    <a:lnTo>
                      <a:pt x="1194" y="153"/>
                    </a:lnTo>
                    <a:lnTo>
                      <a:pt x="1197" y="175"/>
                    </a:lnTo>
                    <a:lnTo>
                      <a:pt x="1198" y="197"/>
                    </a:lnTo>
                    <a:lnTo>
                      <a:pt x="1195" y="219"/>
                    </a:lnTo>
                    <a:lnTo>
                      <a:pt x="1207" y="219"/>
                    </a:lnTo>
                    <a:lnTo>
                      <a:pt x="1196" y="214"/>
                    </a:lnTo>
                    <a:lnTo>
                      <a:pt x="1192" y="235"/>
                    </a:lnTo>
                    <a:lnTo>
                      <a:pt x="1184" y="254"/>
                    </a:lnTo>
                    <a:lnTo>
                      <a:pt x="1173" y="273"/>
                    </a:lnTo>
                    <a:lnTo>
                      <a:pt x="1184" y="277"/>
                    </a:lnTo>
                    <a:lnTo>
                      <a:pt x="1175" y="269"/>
                    </a:lnTo>
                    <a:lnTo>
                      <a:pt x="1161" y="287"/>
                    </a:lnTo>
                    <a:lnTo>
                      <a:pt x="1143" y="303"/>
                    </a:lnTo>
                    <a:lnTo>
                      <a:pt x="1133" y="311"/>
                    </a:lnTo>
                    <a:lnTo>
                      <a:pt x="1141" y="319"/>
                    </a:lnTo>
                    <a:lnTo>
                      <a:pt x="1137" y="308"/>
                    </a:lnTo>
                    <a:lnTo>
                      <a:pt x="1125" y="316"/>
                    </a:lnTo>
                    <a:lnTo>
                      <a:pt x="1113" y="323"/>
                    </a:lnTo>
                    <a:lnTo>
                      <a:pt x="1099" y="331"/>
                    </a:lnTo>
                    <a:lnTo>
                      <a:pt x="1082" y="338"/>
                    </a:lnTo>
                    <a:lnTo>
                      <a:pt x="1062" y="346"/>
                    </a:lnTo>
                    <a:lnTo>
                      <a:pt x="1041" y="353"/>
                    </a:lnTo>
                    <a:lnTo>
                      <a:pt x="1018" y="359"/>
                    </a:lnTo>
                    <a:lnTo>
                      <a:pt x="994" y="366"/>
                    </a:lnTo>
                    <a:lnTo>
                      <a:pt x="969" y="371"/>
                    </a:lnTo>
                    <a:lnTo>
                      <a:pt x="942" y="377"/>
                    </a:lnTo>
                    <a:lnTo>
                      <a:pt x="947" y="388"/>
                    </a:lnTo>
                    <a:lnTo>
                      <a:pt x="947" y="376"/>
                    </a:lnTo>
                    <a:lnTo>
                      <a:pt x="919" y="381"/>
                    </a:lnTo>
                    <a:lnTo>
                      <a:pt x="889" y="385"/>
                    </a:lnTo>
                    <a:lnTo>
                      <a:pt x="859" y="390"/>
                    </a:lnTo>
                    <a:lnTo>
                      <a:pt x="828" y="393"/>
                    </a:lnTo>
                    <a:lnTo>
                      <a:pt x="795" y="397"/>
                    </a:lnTo>
                    <a:lnTo>
                      <a:pt x="762" y="400"/>
                    </a:lnTo>
                    <a:lnTo>
                      <a:pt x="727" y="403"/>
                    </a:lnTo>
                    <a:lnTo>
                      <a:pt x="656" y="409"/>
                    </a:lnTo>
                    <a:lnTo>
                      <a:pt x="581" y="413"/>
                    </a:lnTo>
                    <a:lnTo>
                      <a:pt x="503" y="416"/>
                    </a:lnTo>
                    <a:lnTo>
                      <a:pt x="423" y="419"/>
                    </a:lnTo>
                    <a:lnTo>
                      <a:pt x="341" y="421"/>
                    </a:lnTo>
                    <a:lnTo>
                      <a:pt x="257" y="422"/>
                    </a:lnTo>
                    <a:lnTo>
                      <a:pt x="172" y="423"/>
                    </a:lnTo>
                    <a:lnTo>
                      <a:pt x="0" y="425"/>
                    </a:lnTo>
                    <a:lnTo>
                      <a:pt x="0" y="449"/>
                    </a:lnTo>
                    <a:lnTo>
                      <a:pt x="172" y="447"/>
                    </a:lnTo>
                    <a:lnTo>
                      <a:pt x="257" y="446"/>
                    </a:lnTo>
                    <a:lnTo>
                      <a:pt x="341" y="445"/>
                    </a:lnTo>
                    <a:lnTo>
                      <a:pt x="423" y="443"/>
                    </a:lnTo>
                    <a:lnTo>
                      <a:pt x="503" y="440"/>
                    </a:lnTo>
                    <a:lnTo>
                      <a:pt x="581" y="437"/>
                    </a:lnTo>
                    <a:lnTo>
                      <a:pt x="656" y="433"/>
                    </a:lnTo>
                    <a:lnTo>
                      <a:pt x="727" y="427"/>
                    </a:lnTo>
                    <a:lnTo>
                      <a:pt x="762" y="424"/>
                    </a:lnTo>
                    <a:lnTo>
                      <a:pt x="795" y="421"/>
                    </a:lnTo>
                    <a:lnTo>
                      <a:pt x="828" y="417"/>
                    </a:lnTo>
                    <a:lnTo>
                      <a:pt x="859" y="414"/>
                    </a:lnTo>
                    <a:lnTo>
                      <a:pt x="889" y="409"/>
                    </a:lnTo>
                    <a:lnTo>
                      <a:pt x="919" y="405"/>
                    </a:lnTo>
                    <a:lnTo>
                      <a:pt x="947" y="400"/>
                    </a:lnTo>
                    <a:lnTo>
                      <a:pt x="951" y="399"/>
                    </a:lnTo>
                    <a:lnTo>
                      <a:pt x="978" y="393"/>
                    </a:lnTo>
                    <a:lnTo>
                      <a:pt x="1003" y="388"/>
                    </a:lnTo>
                    <a:lnTo>
                      <a:pt x="1027" y="381"/>
                    </a:lnTo>
                    <a:lnTo>
                      <a:pt x="1050" y="375"/>
                    </a:lnTo>
                    <a:lnTo>
                      <a:pt x="1071" y="368"/>
                    </a:lnTo>
                    <a:lnTo>
                      <a:pt x="1091" y="360"/>
                    </a:lnTo>
                    <a:lnTo>
                      <a:pt x="1109" y="352"/>
                    </a:lnTo>
                    <a:lnTo>
                      <a:pt x="1122" y="345"/>
                    </a:lnTo>
                    <a:lnTo>
                      <a:pt x="1134" y="338"/>
                    </a:lnTo>
                    <a:lnTo>
                      <a:pt x="1146" y="330"/>
                    </a:lnTo>
                    <a:lnTo>
                      <a:pt x="1150" y="328"/>
                    </a:lnTo>
                    <a:lnTo>
                      <a:pt x="1160" y="320"/>
                    </a:lnTo>
                    <a:lnTo>
                      <a:pt x="1178" y="304"/>
                    </a:lnTo>
                    <a:lnTo>
                      <a:pt x="1192" y="286"/>
                    </a:lnTo>
                    <a:lnTo>
                      <a:pt x="1195" y="282"/>
                    </a:lnTo>
                    <a:lnTo>
                      <a:pt x="1206" y="263"/>
                    </a:lnTo>
                    <a:lnTo>
                      <a:pt x="1214" y="244"/>
                    </a:lnTo>
                    <a:lnTo>
                      <a:pt x="1218" y="223"/>
                    </a:lnTo>
                    <a:lnTo>
                      <a:pt x="1219" y="219"/>
                    </a:lnTo>
                    <a:lnTo>
                      <a:pt x="1219" y="219"/>
                    </a:lnTo>
                    <a:lnTo>
                      <a:pt x="1222" y="197"/>
                    </a:lnTo>
                    <a:lnTo>
                      <a:pt x="1221" y="175"/>
                    </a:lnTo>
                    <a:lnTo>
                      <a:pt x="1218" y="153"/>
                    </a:lnTo>
                    <a:lnTo>
                      <a:pt x="1217" y="148"/>
                    </a:lnTo>
                    <a:lnTo>
                      <a:pt x="1212" y="125"/>
                    </a:lnTo>
                    <a:lnTo>
                      <a:pt x="1206" y="101"/>
                    </a:lnTo>
                    <a:lnTo>
                      <a:pt x="1197" y="76"/>
                    </a:lnTo>
                    <a:lnTo>
                      <a:pt x="1187" y="51"/>
                    </a:lnTo>
                    <a:lnTo>
                      <a:pt x="1176" y="26"/>
                    </a:lnTo>
                    <a:lnTo>
                      <a:pt x="116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1453" name="Freeform 13"/>
              <p:cNvSpPr>
                <a:spLocks/>
              </p:cNvSpPr>
              <p:nvPr/>
            </p:nvSpPr>
            <p:spPr bwMode="auto">
              <a:xfrm>
                <a:off x="4572" y="2874"/>
                <a:ext cx="98" cy="121"/>
              </a:xfrm>
              <a:custGeom>
                <a:avLst/>
                <a:gdLst/>
                <a:ahLst/>
                <a:cxnLst>
                  <a:cxn ang="0">
                    <a:pos x="98" y="71"/>
                  </a:cxn>
                  <a:cxn ang="0">
                    <a:pos x="0" y="0"/>
                  </a:cxn>
                  <a:cxn ang="0">
                    <a:pos x="2" y="121"/>
                  </a:cxn>
                  <a:cxn ang="0">
                    <a:pos x="98" y="71"/>
                  </a:cxn>
                </a:cxnLst>
                <a:rect l="0" t="0" r="r" b="b"/>
                <a:pathLst>
                  <a:path w="98" h="121">
                    <a:moveTo>
                      <a:pt x="98" y="71"/>
                    </a:moveTo>
                    <a:lnTo>
                      <a:pt x="0" y="0"/>
                    </a:lnTo>
                    <a:lnTo>
                      <a:pt x="2" y="121"/>
                    </a:lnTo>
                    <a:lnTo>
                      <a:pt x="98" y="7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61457" name="Group 17"/>
            <p:cNvGrpSpPr>
              <a:grpSpLocks/>
            </p:cNvGrpSpPr>
            <p:nvPr/>
          </p:nvGrpSpPr>
          <p:grpSpPr bwMode="auto">
            <a:xfrm>
              <a:off x="1046" y="2869"/>
              <a:ext cx="1222" cy="586"/>
              <a:chOff x="1046" y="2869"/>
              <a:chExt cx="1222" cy="586"/>
            </a:xfrm>
          </p:grpSpPr>
          <p:sp>
            <p:nvSpPr>
              <p:cNvPr id="61455" name="Freeform 15"/>
              <p:cNvSpPr>
                <a:spLocks/>
              </p:cNvSpPr>
              <p:nvPr/>
            </p:nvSpPr>
            <p:spPr bwMode="auto">
              <a:xfrm>
                <a:off x="1046" y="2869"/>
                <a:ext cx="1114" cy="544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57" y="97"/>
                  </a:cxn>
                  <a:cxn ang="0">
                    <a:pos x="29" y="159"/>
                  </a:cxn>
                  <a:cxn ang="0">
                    <a:pos x="9" y="219"/>
                  </a:cxn>
                  <a:cxn ang="0">
                    <a:pos x="3" y="253"/>
                  </a:cxn>
                  <a:cxn ang="0">
                    <a:pos x="0" y="294"/>
                  </a:cxn>
                  <a:cxn ang="0">
                    <a:pos x="3" y="320"/>
                  </a:cxn>
                  <a:cxn ang="0">
                    <a:pos x="7" y="337"/>
                  </a:cxn>
                  <a:cxn ang="0">
                    <a:pos x="16" y="361"/>
                  </a:cxn>
                  <a:cxn ang="0">
                    <a:pos x="26" y="377"/>
                  </a:cxn>
                  <a:cxn ang="0">
                    <a:pos x="42" y="398"/>
                  </a:cxn>
                  <a:cxn ang="0">
                    <a:pos x="65" y="419"/>
                  </a:cxn>
                  <a:cxn ang="0">
                    <a:pos x="82" y="431"/>
                  </a:cxn>
                  <a:cxn ang="0">
                    <a:pos x="113" y="448"/>
                  </a:cxn>
                  <a:cxn ang="0">
                    <a:pos x="148" y="462"/>
                  </a:cxn>
                  <a:cxn ang="0">
                    <a:pos x="188" y="475"/>
                  </a:cxn>
                  <a:cxn ang="0">
                    <a:pos x="232" y="486"/>
                  </a:cxn>
                  <a:cxn ang="0">
                    <a:pos x="260" y="493"/>
                  </a:cxn>
                  <a:cxn ang="0">
                    <a:pos x="312" y="502"/>
                  </a:cxn>
                  <a:cxn ang="0">
                    <a:pos x="396" y="513"/>
                  </a:cxn>
                  <a:cxn ang="0">
                    <a:pos x="521" y="525"/>
                  </a:cxn>
                  <a:cxn ang="0">
                    <a:pos x="658" y="533"/>
                  </a:cxn>
                  <a:cxn ang="0">
                    <a:pos x="804" y="538"/>
                  </a:cxn>
                  <a:cxn ang="0">
                    <a:pos x="957" y="542"/>
                  </a:cxn>
                  <a:cxn ang="0">
                    <a:pos x="1114" y="544"/>
                  </a:cxn>
                  <a:cxn ang="0">
                    <a:pos x="1035" y="519"/>
                  </a:cxn>
                  <a:cxn ang="0">
                    <a:pos x="880" y="516"/>
                  </a:cxn>
                  <a:cxn ang="0">
                    <a:pos x="730" y="512"/>
                  </a:cxn>
                  <a:cxn ang="0">
                    <a:pos x="588" y="505"/>
                  </a:cxn>
                  <a:cxn ang="0">
                    <a:pos x="457" y="496"/>
                  </a:cxn>
                  <a:cxn ang="0">
                    <a:pos x="339" y="482"/>
                  </a:cxn>
                  <a:cxn ang="0">
                    <a:pos x="285" y="473"/>
                  </a:cxn>
                  <a:cxn ang="0">
                    <a:pos x="260" y="481"/>
                  </a:cxn>
                  <a:cxn ang="0">
                    <a:pos x="241" y="464"/>
                  </a:cxn>
                  <a:cxn ang="0">
                    <a:pos x="197" y="453"/>
                  </a:cxn>
                  <a:cxn ang="0">
                    <a:pos x="157" y="440"/>
                  </a:cxn>
                  <a:cxn ang="0">
                    <a:pos x="123" y="427"/>
                  </a:cxn>
                  <a:cxn ang="0">
                    <a:pos x="91" y="409"/>
                  </a:cxn>
                  <a:cxn ang="0">
                    <a:pos x="95" y="411"/>
                  </a:cxn>
                  <a:cxn ang="0">
                    <a:pos x="70" y="392"/>
                  </a:cxn>
                  <a:cxn ang="0">
                    <a:pos x="50" y="371"/>
                  </a:cxn>
                  <a:cxn ang="0">
                    <a:pos x="34" y="368"/>
                  </a:cxn>
                  <a:cxn ang="0">
                    <a:pos x="38" y="352"/>
                  </a:cxn>
                  <a:cxn ang="0">
                    <a:pos x="29" y="328"/>
                  </a:cxn>
                  <a:cxn ang="0">
                    <a:pos x="15" y="320"/>
                  </a:cxn>
                  <a:cxn ang="0">
                    <a:pos x="25" y="307"/>
                  </a:cxn>
                  <a:cxn ang="0">
                    <a:pos x="24" y="280"/>
                  </a:cxn>
                  <a:cxn ang="0">
                    <a:pos x="15" y="253"/>
                  </a:cxn>
                  <a:cxn ang="0">
                    <a:pos x="31" y="228"/>
                  </a:cxn>
                  <a:cxn ang="0">
                    <a:pos x="51" y="168"/>
                  </a:cxn>
                  <a:cxn ang="0">
                    <a:pos x="79" y="106"/>
                  </a:cxn>
                  <a:cxn ang="0">
                    <a:pos x="129" y="11"/>
                  </a:cxn>
                </a:cxnLst>
                <a:rect l="0" t="0" r="r" b="b"/>
                <a:pathLst>
                  <a:path w="1114" h="544">
                    <a:moveTo>
                      <a:pt x="129" y="11"/>
                    </a:moveTo>
                    <a:lnTo>
                      <a:pt x="108" y="0"/>
                    </a:lnTo>
                    <a:lnTo>
                      <a:pt x="73" y="65"/>
                    </a:lnTo>
                    <a:lnTo>
                      <a:pt x="57" y="97"/>
                    </a:lnTo>
                    <a:lnTo>
                      <a:pt x="42" y="128"/>
                    </a:lnTo>
                    <a:lnTo>
                      <a:pt x="29" y="159"/>
                    </a:lnTo>
                    <a:lnTo>
                      <a:pt x="18" y="190"/>
                    </a:lnTo>
                    <a:lnTo>
                      <a:pt x="9" y="219"/>
                    </a:lnTo>
                    <a:lnTo>
                      <a:pt x="4" y="248"/>
                    </a:lnTo>
                    <a:lnTo>
                      <a:pt x="3" y="253"/>
                    </a:lnTo>
                    <a:lnTo>
                      <a:pt x="0" y="280"/>
                    </a:lnTo>
                    <a:lnTo>
                      <a:pt x="0" y="294"/>
                    </a:lnTo>
                    <a:lnTo>
                      <a:pt x="1" y="307"/>
                    </a:lnTo>
                    <a:lnTo>
                      <a:pt x="3" y="320"/>
                    </a:lnTo>
                    <a:lnTo>
                      <a:pt x="4" y="324"/>
                    </a:lnTo>
                    <a:lnTo>
                      <a:pt x="7" y="337"/>
                    </a:lnTo>
                    <a:lnTo>
                      <a:pt x="11" y="349"/>
                    </a:lnTo>
                    <a:lnTo>
                      <a:pt x="16" y="361"/>
                    </a:lnTo>
                    <a:lnTo>
                      <a:pt x="23" y="373"/>
                    </a:lnTo>
                    <a:lnTo>
                      <a:pt x="26" y="377"/>
                    </a:lnTo>
                    <a:lnTo>
                      <a:pt x="33" y="388"/>
                    </a:lnTo>
                    <a:lnTo>
                      <a:pt x="42" y="398"/>
                    </a:lnTo>
                    <a:lnTo>
                      <a:pt x="53" y="409"/>
                    </a:lnTo>
                    <a:lnTo>
                      <a:pt x="65" y="419"/>
                    </a:lnTo>
                    <a:lnTo>
                      <a:pt x="78" y="428"/>
                    </a:lnTo>
                    <a:lnTo>
                      <a:pt x="82" y="431"/>
                    </a:lnTo>
                    <a:lnTo>
                      <a:pt x="97" y="440"/>
                    </a:lnTo>
                    <a:lnTo>
                      <a:pt x="113" y="448"/>
                    </a:lnTo>
                    <a:lnTo>
                      <a:pt x="130" y="455"/>
                    </a:lnTo>
                    <a:lnTo>
                      <a:pt x="148" y="462"/>
                    </a:lnTo>
                    <a:lnTo>
                      <a:pt x="167" y="469"/>
                    </a:lnTo>
                    <a:lnTo>
                      <a:pt x="188" y="475"/>
                    </a:lnTo>
                    <a:lnTo>
                      <a:pt x="209" y="481"/>
                    </a:lnTo>
                    <a:lnTo>
                      <a:pt x="232" y="486"/>
                    </a:lnTo>
                    <a:lnTo>
                      <a:pt x="256" y="492"/>
                    </a:lnTo>
                    <a:lnTo>
                      <a:pt x="260" y="493"/>
                    </a:lnTo>
                    <a:lnTo>
                      <a:pt x="285" y="497"/>
                    </a:lnTo>
                    <a:lnTo>
                      <a:pt x="312" y="502"/>
                    </a:lnTo>
                    <a:lnTo>
                      <a:pt x="339" y="506"/>
                    </a:lnTo>
                    <a:lnTo>
                      <a:pt x="396" y="513"/>
                    </a:lnTo>
                    <a:lnTo>
                      <a:pt x="457" y="520"/>
                    </a:lnTo>
                    <a:lnTo>
                      <a:pt x="521" y="525"/>
                    </a:lnTo>
                    <a:lnTo>
                      <a:pt x="588" y="529"/>
                    </a:lnTo>
                    <a:lnTo>
                      <a:pt x="658" y="533"/>
                    </a:lnTo>
                    <a:lnTo>
                      <a:pt x="730" y="536"/>
                    </a:lnTo>
                    <a:lnTo>
                      <a:pt x="804" y="538"/>
                    </a:lnTo>
                    <a:lnTo>
                      <a:pt x="880" y="540"/>
                    </a:lnTo>
                    <a:lnTo>
                      <a:pt x="957" y="542"/>
                    </a:lnTo>
                    <a:lnTo>
                      <a:pt x="1035" y="543"/>
                    </a:lnTo>
                    <a:lnTo>
                      <a:pt x="1114" y="544"/>
                    </a:lnTo>
                    <a:lnTo>
                      <a:pt x="1114" y="520"/>
                    </a:lnTo>
                    <a:lnTo>
                      <a:pt x="1035" y="519"/>
                    </a:lnTo>
                    <a:lnTo>
                      <a:pt x="957" y="518"/>
                    </a:lnTo>
                    <a:lnTo>
                      <a:pt x="880" y="516"/>
                    </a:lnTo>
                    <a:lnTo>
                      <a:pt x="804" y="514"/>
                    </a:lnTo>
                    <a:lnTo>
                      <a:pt x="730" y="512"/>
                    </a:lnTo>
                    <a:lnTo>
                      <a:pt x="658" y="509"/>
                    </a:lnTo>
                    <a:lnTo>
                      <a:pt x="588" y="505"/>
                    </a:lnTo>
                    <a:lnTo>
                      <a:pt x="521" y="501"/>
                    </a:lnTo>
                    <a:lnTo>
                      <a:pt x="457" y="496"/>
                    </a:lnTo>
                    <a:lnTo>
                      <a:pt x="396" y="489"/>
                    </a:lnTo>
                    <a:lnTo>
                      <a:pt x="339" y="482"/>
                    </a:lnTo>
                    <a:lnTo>
                      <a:pt x="312" y="478"/>
                    </a:lnTo>
                    <a:lnTo>
                      <a:pt x="285" y="473"/>
                    </a:lnTo>
                    <a:lnTo>
                      <a:pt x="260" y="469"/>
                    </a:lnTo>
                    <a:lnTo>
                      <a:pt x="260" y="481"/>
                    </a:lnTo>
                    <a:lnTo>
                      <a:pt x="265" y="470"/>
                    </a:lnTo>
                    <a:lnTo>
                      <a:pt x="241" y="464"/>
                    </a:lnTo>
                    <a:lnTo>
                      <a:pt x="218" y="459"/>
                    </a:lnTo>
                    <a:lnTo>
                      <a:pt x="197" y="453"/>
                    </a:lnTo>
                    <a:lnTo>
                      <a:pt x="176" y="447"/>
                    </a:lnTo>
                    <a:lnTo>
                      <a:pt x="157" y="440"/>
                    </a:lnTo>
                    <a:lnTo>
                      <a:pt x="139" y="433"/>
                    </a:lnTo>
                    <a:lnTo>
                      <a:pt x="123" y="427"/>
                    </a:lnTo>
                    <a:lnTo>
                      <a:pt x="106" y="418"/>
                    </a:lnTo>
                    <a:lnTo>
                      <a:pt x="91" y="409"/>
                    </a:lnTo>
                    <a:lnTo>
                      <a:pt x="87" y="420"/>
                    </a:lnTo>
                    <a:lnTo>
                      <a:pt x="95" y="411"/>
                    </a:lnTo>
                    <a:lnTo>
                      <a:pt x="82" y="402"/>
                    </a:lnTo>
                    <a:lnTo>
                      <a:pt x="70" y="392"/>
                    </a:lnTo>
                    <a:lnTo>
                      <a:pt x="59" y="381"/>
                    </a:lnTo>
                    <a:lnTo>
                      <a:pt x="50" y="371"/>
                    </a:lnTo>
                    <a:lnTo>
                      <a:pt x="43" y="360"/>
                    </a:lnTo>
                    <a:lnTo>
                      <a:pt x="34" y="368"/>
                    </a:lnTo>
                    <a:lnTo>
                      <a:pt x="45" y="364"/>
                    </a:lnTo>
                    <a:lnTo>
                      <a:pt x="38" y="352"/>
                    </a:lnTo>
                    <a:lnTo>
                      <a:pt x="33" y="340"/>
                    </a:lnTo>
                    <a:lnTo>
                      <a:pt x="29" y="328"/>
                    </a:lnTo>
                    <a:lnTo>
                      <a:pt x="26" y="315"/>
                    </a:lnTo>
                    <a:lnTo>
                      <a:pt x="15" y="320"/>
                    </a:lnTo>
                    <a:lnTo>
                      <a:pt x="27" y="320"/>
                    </a:lnTo>
                    <a:lnTo>
                      <a:pt x="25" y="307"/>
                    </a:lnTo>
                    <a:lnTo>
                      <a:pt x="24" y="294"/>
                    </a:lnTo>
                    <a:lnTo>
                      <a:pt x="24" y="280"/>
                    </a:lnTo>
                    <a:lnTo>
                      <a:pt x="27" y="253"/>
                    </a:lnTo>
                    <a:lnTo>
                      <a:pt x="15" y="253"/>
                    </a:lnTo>
                    <a:lnTo>
                      <a:pt x="26" y="257"/>
                    </a:lnTo>
                    <a:lnTo>
                      <a:pt x="31" y="228"/>
                    </a:lnTo>
                    <a:lnTo>
                      <a:pt x="40" y="199"/>
                    </a:lnTo>
                    <a:lnTo>
                      <a:pt x="51" y="168"/>
                    </a:lnTo>
                    <a:lnTo>
                      <a:pt x="64" y="137"/>
                    </a:lnTo>
                    <a:lnTo>
                      <a:pt x="79" y="106"/>
                    </a:lnTo>
                    <a:lnTo>
                      <a:pt x="95" y="74"/>
                    </a:lnTo>
                    <a:lnTo>
                      <a:pt x="129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1456" name="Freeform 16"/>
              <p:cNvSpPr>
                <a:spLocks/>
              </p:cNvSpPr>
              <p:nvPr/>
            </p:nvSpPr>
            <p:spPr bwMode="auto">
              <a:xfrm>
                <a:off x="2160" y="3348"/>
                <a:ext cx="108" cy="107"/>
              </a:xfrm>
              <a:custGeom>
                <a:avLst/>
                <a:gdLst/>
                <a:ahLst/>
                <a:cxnLst>
                  <a:cxn ang="0">
                    <a:pos x="0" y="107"/>
                  </a:cxn>
                  <a:cxn ang="0">
                    <a:pos x="108" y="54"/>
                  </a:cxn>
                  <a:cxn ang="0">
                    <a:pos x="1" y="0"/>
                  </a:cxn>
                  <a:cxn ang="0">
                    <a:pos x="0" y="107"/>
                  </a:cxn>
                </a:cxnLst>
                <a:rect l="0" t="0" r="r" b="b"/>
                <a:pathLst>
                  <a:path w="108" h="107">
                    <a:moveTo>
                      <a:pt x="0" y="107"/>
                    </a:moveTo>
                    <a:lnTo>
                      <a:pt x="108" y="54"/>
                    </a:lnTo>
                    <a:lnTo>
                      <a:pt x="1" y="0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61460" name="Group 20"/>
            <p:cNvGrpSpPr>
              <a:grpSpLocks/>
            </p:cNvGrpSpPr>
            <p:nvPr/>
          </p:nvGrpSpPr>
          <p:grpSpPr bwMode="auto">
            <a:xfrm>
              <a:off x="1046" y="1446"/>
              <a:ext cx="1222" cy="540"/>
              <a:chOff x="1046" y="1446"/>
              <a:chExt cx="1222" cy="540"/>
            </a:xfrm>
          </p:grpSpPr>
          <p:sp>
            <p:nvSpPr>
              <p:cNvPr id="61458" name="Freeform 18"/>
              <p:cNvSpPr>
                <a:spLocks/>
              </p:cNvSpPr>
              <p:nvPr/>
            </p:nvSpPr>
            <p:spPr bwMode="auto">
              <a:xfrm>
                <a:off x="1046" y="1446"/>
                <a:ext cx="1222" cy="449"/>
              </a:xfrm>
              <a:custGeom>
                <a:avLst/>
                <a:gdLst/>
                <a:ahLst/>
                <a:cxnLst>
                  <a:cxn ang="0">
                    <a:pos x="79" y="438"/>
                  </a:cxn>
                  <a:cxn ang="0">
                    <a:pos x="56" y="388"/>
                  </a:cxn>
                  <a:cxn ang="0">
                    <a:pos x="37" y="338"/>
                  </a:cxn>
                  <a:cxn ang="0">
                    <a:pos x="26" y="291"/>
                  </a:cxn>
                  <a:cxn ang="0">
                    <a:pos x="27" y="296"/>
                  </a:cxn>
                  <a:cxn ang="0">
                    <a:pos x="24" y="251"/>
                  </a:cxn>
                  <a:cxn ang="0">
                    <a:pos x="14" y="230"/>
                  </a:cxn>
                  <a:cxn ang="0">
                    <a:pos x="30" y="214"/>
                  </a:cxn>
                  <a:cxn ang="0">
                    <a:pos x="49" y="176"/>
                  </a:cxn>
                  <a:cxn ang="0">
                    <a:pos x="46" y="180"/>
                  </a:cxn>
                  <a:cxn ang="0">
                    <a:pos x="79" y="146"/>
                  </a:cxn>
                  <a:cxn ang="0">
                    <a:pos x="81" y="129"/>
                  </a:cxn>
                  <a:cxn ang="0">
                    <a:pos x="97" y="133"/>
                  </a:cxn>
                  <a:cxn ang="0">
                    <a:pos x="123" y="119"/>
                  </a:cxn>
                  <a:cxn ang="0">
                    <a:pos x="160" y="104"/>
                  </a:cxn>
                  <a:cxn ang="0">
                    <a:pos x="204" y="90"/>
                  </a:cxn>
                  <a:cxn ang="0">
                    <a:pos x="253" y="78"/>
                  </a:cxn>
                  <a:cxn ang="0">
                    <a:pos x="276" y="62"/>
                  </a:cxn>
                  <a:cxn ang="0">
                    <a:pos x="304" y="69"/>
                  </a:cxn>
                  <a:cxn ang="0">
                    <a:pos x="363" y="60"/>
                  </a:cxn>
                  <a:cxn ang="0">
                    <a:pos x="427" y="52"/>
                  </a:cxn>
                  <a:cxn ang="0">
                    <a:pos x="495" y="46"/>
                  </a:cxn>
                  <a:cxn ang="0">
                    <a:pos x="641" y="36"/>
                  </a:cxn>
                  <a:cxn ang="0">
                    <a:pos x="799" y="30"/>
                  </a:cxn>
                  <a:cxn ang="0">
                    <a:pos x="965" y="27"/>
                  </a:cxn>
                  <a:cxn ang="0">
                    <a:pos x="1222" y="24"/>
                  </a:cxn>
                  <a:cxn ang="0">
                    <a:pos x="1050" y="2"/>
                  </a:cxn>
                  <a:cxn ang="0">
                    <a:pos x="881" y="4"/>
                  </a:cxn>
                  <a:cxn ang="0">
                    <a:pos x="719" y="9"/>
                  </a:cxn>
                  <a:cxn ang="0">
                    <a:pos x="567" y="17"/>
                  </a:cxn>
                  <a:cxn ang="0">
                    <a:pos x="460" y="25"/>
                  </a:cxn>
                  <a:cxn ang="0">
                    <a:pos x="394" y="32"/>
                  </a:cxn>
                  <a:cxn ang="0">
                    <a:pos x="333" y="40"/>
                  </a:cxn>
                  <a:cxn ang="0">
                    <a:pos x="276" y="50"/>
                  </a:cxn>
                  <a:cxn ang="0">
                    <a:pos x="244" y="56"/>
                  </a:cxn>
                  <a:cxn ang="0">
                    <a:pos x="195" y="68"/>
                  </a:cxn>
                  <a:cxn ang="0">
                    <a:pos x="151" y="82"/>
                  </a:cxn>
                  <a:cxn ang="0">
                    <a:pos x="113" y="98"/>
                  </a:cxn>
                  <a:cxn ang="0">
                    <a:pos x="88" y="111"/>
                  </a:cxn>
                  <a:cxn ang="0">
                    <a:pos x="72" y="121"/>
                  </a:cxn>
                  <a:cxn ang="0">
                    <a:pos x="43" y="145"/>
                  </a:cxn>
                  <a:cxn ang="0">
                    <a:pos x="27" y="167"/>
                  </a:cxn>
                  <a:cxn ang="0">
                    <a:pos x="8" y="205"/>
                  </a:cxn>
                  <a:cxn ang="0">
                    <a:pos x="2" y="230"/>
                  </a:cxn>
                  <a:cxn ang="0">
                    <a:pos x="0" y="251"/>
                  </a:cxn>
                  <a:cxn ang="0">
                    <a:pos x="3" y="296"/>
                  </a:cxn>
                  <a:cxn ang="0">
                    <a:pos x="9" y="323"/>
                  </a:cxn>
                  <a:cxn ang="0">
                    <a:pos x="24" y="372"/>
                  </a:cxn>
                  <a:cxn ang="0">
                    <a:pos x="45" y="422"/>
                  </a:cxn>
                </a:cxnLst>
                <a:rect l="0" t="0" r="r" b="b"/>
                <a:pathLst>
                  <a:path w="1222" h="449">
                    <a:moveTo>
                      <a:pt x="58" y="449"/>
                    </a:moveTo>
                    <a:lnTo>
                      <a:pt x="79" y="438"/>
                    </a:lnTo>
                    <a:lnTo>
                      <a:pt x="67" y="413"/>
                    </a:lnTo>
                    <a:lnTo>
                      <a:pt x="56" y="388"/>
                    </a:lnTo>
                    <a:lnTo>
                      <a:pt x="46" y="363"/>
                    </a:lnTo>
                    <a:lnTo>
                      <a:pt x="37" y="338"/>
                    </a:lnTo>
                    <a:lnTo>
                      <a:pt x="31" y="314"/>
                    </a:lnTo>
                    <a:lnTo>
                      <a:pt x="26" y="291"/>
                    </a:lnTo>
                    <a:lnTo>
                      <a:pt x="15" y="296"/>
                    </a:lnTo>
                    <a:lnTo>
                      <a:pt x="27" y="296"/>
                    </a:lnTo>
                    <a:lnTo>
                      <a:pt x="24" y="273"/>
                    </a:lnTo>
                    <a:lnTo>
                      <a:pt x="24" y="251"/>
                    </a:lnTo>
                    <a:lnTo>
                      <a:pt x="26" y="230"/>
                    </a:lnTo>
                    <a:lnTo>
                      <a:pt x="14" y="230"/>
                    </a:lnTo>
                    <a:lnTo>
                      <a:pt x="25" y="234"/>
                    </a:lnTo>
                    <a:lnTo>
                      <a:pt x="30" y="214"/>
                    </a:lnTo>
                    <a:lnTo>
                      <a:pt x="37" y="194"/>
                    </a:lnTo>
                    <a:lnTo>
                      <a:pt x="49" y="176"/>
                    </a:lnTo>
                    <a:lnTo>
                      <a:pt x="38" y="171"/>
                    </a:lnTo>
                    <a:lnTo>
                      <a:pt x="46" y="180"/>
                    </a:lnTo>
                    <a:lnTo>
                      <a:pt x="60" y="162"/>
                    </a:lnTo>
                    <a:lnTo>
                      <a:pt x="79" y="146"/>
                    </a:lnTo>
                    <a:lnTo>
                      <a:pt x="89" y="138"/>
                    </a:lnTo>
                    <a:lnTo>
                      <a:pt x="81" y="129"/>
                    </a:lnTo>
                    <a:lnTo>
                      <a:pt x="85" y="140"/>
                    </a:lnTo>
                    <a:lnTo>
                      <a:pt x="97" y="133"/>
                    </a:lnTo>
                    <a:lnTo>
                      <a:pt x="109" y="126"/>
                    </a:lnTo>
                    <a:lnTo>
                      <a:pt x="123" y="119"/>
                    </a:lnTo>
                    <a:lnTo>
                      <a:pt x="141" y="111"/>
                    </a:lnTo>
                    <a:lnTo>
                      <a:pt x="160" y="104"/>
                    </a:lnTo>
                    <a:lnTo>
                      <a:pt x="181" y="96"/>
                    </a:lnTo>
                    <a:lnTo>
                      <a:pt x="204" y="90"/>
                    </a:lnTo>
                    <a:lnTo>
                      <a:pt x="228" y="84"/>
                    </a:lnTo>
                    <a:lnTo>
                      <a:pt x="253" y="78"/>
                    </a:lnTo>
                    <a:lnTo>
                      <a:pt x="280" y="73"/>
                    </a:lnTo>
                    <a:lnTo>
                      <a:pt x="276" y="62"/>
                    </a:lnTo>
                    <a:lnTo>
                      <a:pt x="276" y="74"/>
                    </a:lnTo>
                    <a:lnTo>
                      <a:pt x="304" y="69"/>
                    </a:lnTo>
                    <a:lnTo>
                      <a:pt x="333" y="64"/>
                    </a:lnTo>
                    <a:lnTo>
                      <a:pt x="363" y="60"/>
                    </a:lnTo>
                    <a:lnTo>
                      <a:pt x="394" y="56"/>
                    </a:lnTo>
                    <a:lnTo>
                      <a:pt x="427" y="52"/>
                    </a:lnTo>
                    <a:lnTo>
                      <a:pt x="460" y="49"/>
                    </a:lnTo>
                    <a:lnTo>
                      <a:pt x="495" y="46"/>
                    </a:lnTo>
                    <a:lnTo>
                      <a:pt x="567" y="41"/>
                    </a:lnTo>
                    <a:lnTo>
                      <a:pt x="641" y="36"/>
                    </a:lnTo>
                    <a:lnTo>
                      <a:pt x="719" y="33"/>
                    </a:lnTo>
                    <a:lnTo>
                      <a:pt x="799" y="30"/>
                    </a:lnTo>
                    <a:lnTo>
                      <a:pt x="881" y="28"/>
                    </a:lnTo>
                    <a:lnTo>
                      <a:pt x="965" y="27"/>
                    </a:lnTo>
                    <a:lnTo>
                      <a:pt x="1050" y="26"/>
                    </a:lnTo>
                    <a:lnTo>
                      <a:pt x="1222" y="24"/>
                    </a:lnTo>
                    <a:lnTo>
                      <a:pt x="1222" y="0"/>
                    </a:lnTo>
                    <a:lnTo>
                      <a:pt x="1050" y="2"/>
                    </a:lnTo>
                    <a:lnTo>
                      <a:pt x="965" y="3"/>
                    </a:lnTo>
                    <a:lnTo>
                      <a:pt x="881" y="4"/>
                    </a:lnTo>
                    <a:lnTo>
                      <a:pt x="799" y="6"/>
                    </a:lnTo>
                    <a:lnTo>
                      <a:pt x="719" y="9"/>
                    </a:lnTo>
                    <a:lnTo>
                      <a:pt x="641" y="12"/>
                    </a:lnTo>
                    <a:lnTo>
                      <a:pt x="567" y="17"/>
                    </a:lnTo>
                    <a:lnTo>
                      <a:pt x="495" y="22"/>
                    </a:lnTo>
                    <a:lnTo>
                      <a:pt x="460" y="25"/>
                    </a:lnTo>
                    <a:lnTo>
                      <a:pt x="427" y="28"/>
                    </a:lnTo>
                    <a:lnTo>
                      <a:pt x="394" y="32"/>
                    </a:lnTo>
                    <a:lnTo>
                      <a:pt x="363" y="36"/>
                    </a:lnTo>
                    <a:lnTo>
                      <a:pt x="333" y="40"/>
                    </a:lnTo>
                    <a:lnTo>
                      <a:pt x="304" y="45"/>
                    </a:lnTo>
                    <a:lnTo>
                      <a:pt x="276" y="50"/>
                    </a:lnTo>
                    <a:lnTo>
                      <a:pt x="271" y="51"/>
                    </a:lnTo>
                    <a:lnTo>
                      <a:pt x="244" y="56"/>
                    </a:lnTo>
                    <a:lnTo>
                      <a:pt x="219" y="62"/>
                    </a:lnTo>
                    <a:lnTo>
                      <a:pt x="195" y="68"/>
                    </a:lnTo>
                    <a:lnTo>
                      <a:pt x="172" y="74"/>
                    </a:lnTo>
                    <a:lnTo>
                      <a:pt x="151" y="82"/>
                    </a:lnTo>
                    <a:lnTo>
                      <a:pt x="132" y="89"/>
                    </a:lnTo>
                    <a:lnTo>
                      <a:pt x="113" y="98"/>
                    </a:lnTo>
                    <a:lnTo>
                      <a:pt x="100" y="104"/>
                    </a:lnTo>
                    <a:lnTo>
                      <a:pt x="88" y="111"/>
                    </a:lnTo>
                    <a:lnTo>
                      <a:pt x="76" y="118"/>
                    </a:lnTo>
                    <a:lnTo>
                      <a:pt x="72" y="121"/>
                    </a:lnTo>
                    <a:lnTo>
                      <a:pt x="62" y="129"/>
                    </a:lnTo>
                    <a:lnTo>
                      <a:pt x="43" y="145"/>
                    </a:lnTo>
                    <a:lnTo>
                      <a:pt x="29" y="163"/>
                    </a:lnTo>
                    <a:lnTo>
                      <a:pt x="27" y="167"/>
                    </a:lnTo>
                    <a:lnTo>
                      <a:pt x="15" y="185"/>
                    </a:lnTo>
                    <a:lnTo>
                      <a:pt x="8" y="205"/>
                    </a:lnTo>
                    <a:lnTo>
                      <a:pt x="3" y="225"/>
                    </a:lnTo>
                    <a:lnTo>
                      <a:pt x="2" y="230"/>
                    </a:lnTo>
                    <a:lnTo>
                      <a:pt x="2" y="230"/>
                    </a:lnTo>
                    <a:lnTo>
                      <a:pt x="0" y="251"/>
                    </a:lnTo>
                    <a:lnTo>
                      <a:pt x="0" y="273"/>
                    </a:lnTo>
                    <a:lnTo>
                      <a:pt x="3" y="296"/>
                    </a:lnTo>
                    <a:lnTo>
                      <a:pt x="4" y="300"/>
                    </a:lnTo>
                    <a:lnTo>
                      <a:pt x="9" y="323"/>
                    </a:lnTo>
                    <a:lnTo>
                      <a:pt x="15" y="347"/>
                    </a:lnTo>
                    <a:lnTo>
                      <a:pt x="24" y="372"/>
                    </a:lnTo>
                    <a:lnTo>
                      <a:pt x="34" y="397"/>
                    </a:lnTo>
                    <a:lnTo>
                      <a:pt x="45" y="422"/>
                    </a:lnTo>
                    <a:lnTo>
                      <a:pt x="58" y="4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1459" name="Freeform 19"/>
              <p:cNvSpPr>
                <a:spLocks/>
              </p:cNvSpPr>
              <p:nvPr/>
            </p:nvSpPr>
            <p:spPr bwMode="auto">
              <a:xfrm>
                <a:off x="1067" y="1866"/>
                <a:ext cx="97" cy="12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97" y="120"/>
                  </a:cxn>
                  <a:cxn ang="0">
                    <a:pos x="96" y="0"/>
                  </a:cxn>
                  <a:cxn ang="0">
                    <a:pos x="0" y="50"/>
                  </a:cxn>
                </a:cxnLst>
                <a:rect l="0" t="0" r="r" b="b"/>
                <a:pathLst>
                  <a:path w="97" h="120">
                    <a:moveTo>
                      <a:pt x="0" y="50"/>
                    </a:moveTo>
                    <a:lnTo>
                      <a:pt x="97" y="120"/>
                    </a:lnTo>
                    <a:lnTo>
                      <a:pt x="96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61464" name="Group 24"/>
            <p:cNvGrpSpPr>
              <a:grpSpLocks/>
            </p:cNvGrpSpPr>
            <p:nvPr/>
          </p:nvGrpSpPr>
          <p:grpSpPr bwMode="auto">
            <a:xfrm>
              <a:off x="2803" y="1890"/>
              <a:ext cx="107" cy="1080"/>
              <a:chOff x="2803" y="1890"/>
              <a:chExt cx="107" cy="1080"/>
            </a:xfrm>
          </p:grpSpPr>
          <p:sp>
            <p:nvSpPr>
              <p:cNvPr id="61461" name="Rectangle 21"/>
              <p:cNvSpPr>
                <a:spLocks noChangeArrowheads="1"/>
              </p:cNvSpPr>
              <p:nvPr/>
            </p:nvSpPr>
            <p:spPr bwMode="auto">
              <a:xfrm>
                <a:off x="2844" y="1995"/>
                <a:ext cx="24" cy="8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1462" name="Freeform 22"/>
              <p:cNvSpPr>
                <a:spLocks/>
              </p:cNvSpPr>
              <p:nvPr/>
            </p:nvSpPr>
            <p:spPr bwMode="auto">
              <a:xfrm>
                <a:off x="2803" y="2863"/>
                <a:ext cx="107" cy="1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3" y="107"/>
                  </a:cxn>
                  <a:cxn ang="0">
                    <a:pos x="107" y="0"/>
                  </a:cxn>
                  <a:cxn ang="0">
                    <a:pos x="0" y="0"/>
                  </a:cxn>
                </a:cxnLst>
                <a:rect l="0" t="0" r="r" b="b"/>
                <a:pathLst>
                  <a:path w="107" h="107">
                    <a:moveTo>
                      <a:pt x="0" y="0"/>
                    </a:moveTo>
                    <a:lnTo>
                      <a:pt x="53" y="107"/>
                    </a:lnTo>
                    <a:lnTo>
                      <a:pt x="10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1463" name="Freeform 23"/>
              <p:cNvSpPr>
                <a:spLocks/>
              </p:cNvSpPr>
              <p:nvPr/>
            </p:nvSpPr>
            <p:spPr bwMode="auto">
              <a:xfrm>
                <a:off x="2803" y="1890"/>
                <a:ext cx="107" cy="108"/>
              </a:xfrm>
              <a:custGeom>
                <a:avLst/>
                <a:gdLst/>
                <a:ahLst/>
                <a:cxnLst>
                  <a:cxn ang="0">
                    <a:pos x="107" y="108"/>
                  </a:cxn>
                  <a:cxn ang="0">
                    <a:pos x="53" y="0"/>
                  </a:cxn>
                  <a:cxn ang="0">
                    <a:pos x="0" y="108"/>
                  </a:cxn>
                  <a:cxn ang="0">
                    <a:pos x="107" y="108"/>
                  </a:cxn>
                </a:cxnLst>
                <a:rect l="0" t="0" r="r" b="b"/>
                <a:pathLst>
                  <a:path w="107" h="108">
                    <a:moveTo>
                      <a:pt x="107" y="108"/>
                    </a:moveTo>
                    <a:lnTo>
                      <a:pt x="53" y="0"/>
                    </a:lnTo>
                    <a:lnTo>
                      <a:pt x="0" y="108"/>
                    </a:lnTo>
                    <a:lnTo>
                      <a:pt x="107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61468" name="Group 28"/>
            <p:cNvGrpSpPr>
              <a:grpSpLocks/>
            </p:cNvGrpSpPr>
            <p:nvPr/>
          </p:nvGrpSpPr>
          <p:grpSpPr bwMode="auto">
            <a:xfrm>
              <a:off x="1836" y="2377"/>
              <a:ext cx="2064" cy="107"/>
              <a:chOff x="1836" y="2377"/>
              <a:chExt cx="2064" cy="107"/>
            </a:xfrm>
          </p:grpSpPr>
          <p:sp>
            <p:nvSpPr>
              <p:cNvPr id="61465" name="Rectangle 25"/>
              <p:cNvSpPr>
                <a:spLocks noChangeArrowheads="1"/>
              </p:cNvSpPr>
              <p:nvPr/>
            </p:nvSpPr>
            <p:spPr bwMode="auto">
              <a:xfrm>
                <a:off x="1941" y="2418"/>
                <a:ext cx="1854" cy="2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1466" name="Freeform 26"/>
              <p:cNvSpPr>
                <a:spLocks/>
              </p:cNvSpPr>
              <p:nvPr/>
            </p:nvSpPr>
            <p:spPr bwMode="auto">
              <a:xfrm>
                <a:off x="1836" y="2377"/>
                <a:ext cx="108" cy="107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0" y="53"/>
                  </a:cxn>
                  <a:cxn ang="0">
                    <a:pos x="108" y="107"/>
                  </a:cxn>
                  <a:cxn ang="0">
                    <a:pos x="108" y="0"/>
                  </a:cxn>
                </a:cxnLst>
                <a:rect l="0" t="0" r="r" b="b"/>
                <a:pathLst>
                  <a:path w="108" h="107">
                    <a:moveTo>
                      <a:pt x="108" y="0"/>
                    </a:moveTo>
                    <a:lnTo>
                      <a:pt x="0" y="53"/>
                    </a:lnTo>
                    <a:lnTo>
                      <a:pt x="108" y="107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1467" name="Freeform 27"/>
              <p:cNvSpPr>
                <a:spLocks/>
              </p:cNvSpPr>
              <p:nvPr/>
            </p:nvSpPr>
            <p:spPr bwMode="auto">
              <a:xfrm>
                <a:off x="3793" y="2377"/>
                <a:ext cx="107" cy="107"/>
              </a:xfrm>
              <a:custGeom>
                <a:avLst/>
                <a:gdLst/>
                <a:ahLst/>
                <a:cxnLst>
                  <a:cxn ang="0">
                    <a:pos x="0" y="107"/>
                  </a:cxn>
                  <a:cxn ang="0">
                    <a:pos x="107" y="53"/>
                  </a:cxn>
                  <a:cxn ang="0">
                    <a:pos x="0" y="0"/>
                  </a:cxn>
                  <a:cxn ang="0">
                    <a:pos x="0" y="107"/>
                  </a:cxn>
                </a:cxnLst>
                <a:rect l="0" t="0" r="r" b="b"/>
                <a:pathLst>
                  <a:path w="107" h="107">
                    <a:moveTo>
                      <a:pt x="0" y="107"/>
                    </a:moveTo>
                    <a:lnTo>
                      <a:pt x="107" y="53"/>
                    </a:lnTo>
                    <a:lnTo>
                      <a:pt x="0" y="0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sp>
          <p:nvSpPr>
            <p:cNvPr id="61469" name="Rectangle 29"/>
            <p:cNvSpPr>
              <a:spLocks noChangeArrowheads="1"/>
            </p:cNvSpPr>
            <p:nvPr/>
          </p:nvSpPr>
          <p:spPr bwMode="auto">
            <a:xfrm>
              <a:off x="2320" y="1114"/>
              <a:ext cx="1104" cy="76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70" name="Rectangle 30"/>
            <p:cNvSpPr>
              <a:spLocks noChangeArrowheads="1"/>
            </p:cNvSpPr>
            <p:nvPr/>
          </p:nvSpPr>
          <p:spPr bwMode="auto">
            <a:xfrm>
              <a:off x="2304" y="1098"/>
              <a:ext cx="1104" cy="768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71" name="Rectangle 31"/>
            <p:cNvSpPr>
              <a:spLocks noChangeArrowheads="1"/>
            </p:cNvSpPr>
            <p:nvPr/>
          </p:nvSpPr>
          <p:spPr bwMode="auto">
            <a:xfrm>
              <a:off x="652" y="2062"/>
              <a:ext cx="1104" cy="76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72" name="Rectangle 32"/>
            <p:cNvSpPr>
              <a:spLocks noChangeArrowheads="1"/>
            </p:cNvSpPr>
            <p:nvPr/>
          </p:nvSpPr>
          <p:spPr bwMode="auto">
            <a:xfrm>
              <a:off x="636" y="2046"/>
              <a:ext cx="1104" cy="768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73" name="Rectangle 33"/>
            <p:cNvSpPr>
              <a:spLocks noChangeArrowheads="1"/>
            </p:cNvSpPr>
            <p:nvPr/>
          </p:nvSpPr>
          <p:spPr bwMode="auto">
            <a:xfrm>
              <a:off x="2320" y="3034"/>
              <a:ext cx="1104" cy="76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74" name="Rectangle 34"/>
            <p:cNvSpPr>
              <a:spLocks noChangeArrowheads="1"/>
            </p:cNvSpPr>
            <p:nvPr/>
          </p:nvSpPr>
          <p:spPr bwMode="auto">
            <a:xfrm>
              <a:off x="2304" y="3018"/>
              <a:ext cx="1104" cy="768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75" name="Rectangle 35"/>
            <p:cNvSpPr>
              <a:spLocks noChangeArrowheads="1"/>
            </p:cNvSpPr>
            <p:nvPr/>
          </p:nvSpPr>
          <p:spPr bwMode="auto">
            <a:xfrm>
              <a:off x="4012" y="2062"/>
              <a:ext cx="1104" cy="76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76" name="Rectangle 36"/>
            <p:cNvSpPr>
              <a:spLocks noChangeArrowheads="1"/>
            </p:cNvSpPr>
            <p:nvPr/>
          </p:nvSpPr>
          <p:spPr bwMode="auto">
            <a:xfrm>
              <a:off x="3996" y="2046"/>
              <a:ext cx="1104" cy="768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77" name="Rectangle 37"/>
            <p:cNvSpPr>
              <a:spLocks noChangeArrowheads="1"/>
            </p:cNvSpPr>
            <p:nvPr/>
          </p:nvSpPr>
          <p:spPr bwMode="auto">
            <a:xfrm>
              <a:off x="2379" y="1252"/>
              <a:ext cx="954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78" name="Rectangle 38"/>
            <p:cNvSpPr>
              <a:spLocks noChangeArrowheads="1"/>
            </p:cNvSpPr>
            <p:nvPr/>
          </p:nvSpPr>
          <p:spPr bwMode="auto">
            <a:xfrm>
              <a:off x="2437" y="1282"/>
              <a:ext cx="890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Festlegung von 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79" name="Rectangle 39"/>
            <p:cNvSpPr>
              <a:spLocks noChangeArrowheads="1"/>
            </p:cNvSpPr>
            <p:nvPr/>
          </p:nvSpPr>
          <p:spPr bwMode="auto">
            <a:xfrm>
              <a:off x="2437" y="1416"/>
              <a:ext cx="642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Vision und 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80" name="Rectangle 40"/>
            <p:cNvSpPr>
              <a:spLocks noChangeArrowheads="1"/>
            </p:cNvSpPr>
            <p:nvPr/>
          </p:nvSpPr>
          <p:spPr bwMode="auto">
            <a:xfrm>
              <a:off x="2437" y="1550"/>
              <a:ext cx="532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Strategie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81" name="Rectangle 41"/>
            <p:cNvSpPr>
              <a:spLocks noChangeArrowheads="1"/>
            </p:cNvSpPr>
            <p:nvPr/>
          </p:nvSpPr>
          <p:spPr bwMode="auto">
            <a:xfrm>
              <a:off x="702" y="2267"/>
              <a:ext cx="9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82" name="Rectangle 42"/>
            <p:cNvSpPr>
              <a:spLocks noChangeArrowheads="1"/>
            </p:cNvSpPr>
            <p:nvPr/>
          </p:nvSpPr>
          <p:spPr bwMode="auto">
            <a:xfrm>
              <a:off x="760" y="2297"/>
              <a:ext cx="898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Kommunikation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83" name="Rectangle 43"/>
            <p:cNvSpPr>
              <a:spLocks noChangeArrowheads="1"/>
            </p:cNvSpPr>
            <p:nvPr/>
          </p:nvSpPr>
          <p:spPr bwMode="auto">
            <a:xfrm>
              <a:off x="760" y="2431"/>
              <a:ext cx="908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und Verbindung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84" name="Rectangle 44"/>
            <p:cNvSpPr>
              <a:spLocks noChangeArrowheads="1"/>
            </p:cNvSpPr>
            <p:nvPr/>
          </p:nvSpPr>
          <p:spPr bwMode="auto">
            <a:xfrm>
              <a:off x="2467" y="3239"/>
              <a:ext cx="7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85" name="Rectangle 45"/>
            <p:cNvSpPr>
              <a:spLocks noChangeArrowheads="1"/>
            </p:cNvSpPr>
            <p:nvPr/>
          </p:nvSpPr>
          <p:spPr bwMode="auto">
            <a:xfrm>
              <a:off x="2525" y="3269"/>
              <a:ext cx="715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Planung und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86" name="Rectangle 46"/>
            <p:cNvSpPr>
              <a:spLocks noChangeArrowheads="1"/>
            </p:cNvSpPr>
            <p:nvPr/>
          </p:nvSpPr>
          <p:spPr bwMode="auto">
            <a:xfrm>
              <a:off x="2525" y="3403"/>
              <a:ext cx="568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Vorgaben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87" name="Rectangle 47"/>
            <p:cNvSpPr>
              <a:spLocks noChangeArrowheads="1"/>
            </p:cNvSpPr>
            <p:nvPr/>
          </p:nvSpPr>
          <p:spPr bwMode="auto">
            <a:xfrm>
              <a:off x="4127" y="2267"/>
              <a:ext cx="84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88" name="Rectangle 48"/>
            <p:cNvSpPr>
              <a:spLocks noChangeArrowheads="1"/>
            </p:cNvSpPr>
            <p:nvPr/>
          </p:nvSpPr>
          <p:spPr bwMode="auto">
            <a:xfrm>
              <a:off x="4185" y="2297"/>
              <a:ext cx="778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Feedback und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89" name="Rectangle 49"/>
            <p:cNvSpPr>
              <a:spLocks noChangeArrowheads="1"/>
            </p:cNvSpPr>
            <p:nvPr/>
          </p:nvSpPr>
          <p:spPr bwMode="auto">
            <a:xfrm>
              <a:off x="4185" y="2431"/>
              <a:ext cx="413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Lernen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90" name="Rectangle 50"/>
            <p:cNvSpPr>
              <a:spLocks noChangeArrowheads="1"/>
            </p:cNvSpPr>
            <p:nvPr/>
          </p:nvSpPr>
          <p:spPr bwMode="auto">
            <a:xfrm>
              <a:off x="2600" y="2307"/>
              <a:ext cx="677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Balanced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91" name="Rectangle 51"/>
            <p:cNvSpPr>
              <a:spLocks noChangeArrowheads="1"/>
            </p:cNvSpPr>
            <p:nvPr/>
          </p:nvSpPr>
          <p:spPr bwMode="auto">
            <a:xfrm>
              <a:off x="2576" y="2480"/>
              <a:ext cx="725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Scorecard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93" name="Oval 53"/>
            <p:cNvSpPr>
              <a:spLocks noChangeArrowheads="1"/>
            </p:cNvSpPr>
            <p:nvPr/>
          </p:nvSpPr>
          <p:spPr bwMode="auto">
            <a:xfrm>
              <a:off x="2352" y="2094"/>
              <a:ext cx="1009" cy="673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494" name="Rectangle 54"/>
            <p:cNvSpPr>
              <a:spLocks noChangeArrowheads="1"/>
            </p:cNvSpPr>
            <p:nvPr/>
          </p:nvSpPr>
          <p:spPr bwMode="auto">
            <a:xfrm>
              <a:off x="2552" y="2259"/>
              <a:ext cx="677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Balanced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  <p:sp>
          <p:nvSpPr>
            <p:cNvPr id="61495" name="Rectangle 55"/>
            <p:cNvSpPr>
              <a:spLocks noChangeArrowheads="1"/>
            </p:cNvSpPr>
            <p:nvPr/>
          </p:nvSpPr>
          <p:spPr bwMode="auto">
            <a:xfrm>
              <a:off x="2528" y="2432"/>
              <a:ext cx="725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Frutiger 45 Light" pitchFamily="34" charset="0"/>
                </a:rPr>
                <a:t>Scorecard</a:t>
              </a:r>
              <a:endParaRPr kumimoji="0" lang="de-DE" sz="2000" b="1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Frutiger 45 Light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24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E8E1114-8FC3-4230-83B2-F3BB53772D78}" type="slidenum">
              <a:rPr lang="de-DE"/>
              <a:pPr defTabSz="762000"/>
              <a:t>65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Schematischer Aufbau der Balanced Scorecard</a:t>
            </a:r>
          </a:p>
        </p:txBody>
      </p:sp>
      <p:sp>
        <p:nvSpPr>
          <p:cNvPr id="62471" name="AutoShape 7"/>
          <p:cNvSpPr>
            <a:spLocks noChangeAspect="1" noChangeArrowheads="1" noTextEdit="1"/>
          </p:cNvSpPr>
          <p:nvPr/>
        </p:nvSpPr>
        <p:spPr bwMode="auto">
          <a:xfrm>
            <a:off x="588963" y="1754188"/>
            <a:ext cx="7966075" cy="428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62476" name="Group 12"/>
          <p:cNvGrpSpPr>
            <a:grpSpLocks/>
          </p:cNvGrpSpPr>
          <p:nvPr/>
        </p:nvGrpSpPr>
        <p:grpSpPr bwMode="auto">
          <a:xfrm>
            <a:off x="3960813" y="3048000"/>
            <a:ext cx="166688" cy="1681162"/>
            <a:chOff x="2495" y="1920"/>
            <a:chExt cx="105" cy="1059"/>
          </a:xfrm>
        </p:grpSpPr>
        <p:sp>
          <p:nvSpPr>
            <p:cNvPr id="62473" name="Rectangle 9"/>
            <p:cNvSpPr>
              <a:spLocks noChangeArrowheads="1"/>
            </p:cNvSpPr>
            <p:nvPr/>
          </p:nvSpPr>
          <p:spPr bwMode="auto">
            <a:xfrm>
              <a:off x="2535" y="2023"/>
              <a:ext cx="24" cy="85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474" name="Freeform 10"/>
            <p:cNvSpPr>
              <a:spLocks/>
            </p:cNvSpPr>
            <p:nvPr/>
          </p:nvSpPr>
          <p:spPr bwMode="auto">
            <a:xfrm>
              <a:off x="2495" y="2874"/>
              <a:ext cx="105" cy="10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210"/>
                </a:cxn>
                <a:cxn ang="0">
                  <a:pos x="209" y="0"/>
                </a:cxn>
                <a:cxn ang="0">
                  <a:pos x="0" y="0"/>
                </a:cxn>
              </a:cxnLst>
              <a:rect l="0" t="0" r="r" b="b"/>
              <a:pathLst>
                <a:path w="209" h="210">
                  <a:moveTo>
                    <a:pt x="0" y="0"/>
                  </a:moveTo>
                  <a:lnTo>
                    <a:pt x="104" y="210"/>
                  </a:lnTo>
                  <a:lnTo>
                    <a:pt x="2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475" name="Freeform 11"/>
            <p:cNvSpPr>
              <a:spLocks/>
            </p:cNvSpPr>
            <p:nvPr/>
          </p:nvSpPr>
          <p:spPr bwMode="auto">
            <a:xfrm>
              <a:off x="2495" y="1920"/>
              <a:ext cx="105" cy="106"/>
            </a:xfrm>
            <a:custGeom>
              <a:avLst/>
              <a:gdLst/>
              <a:ahLst/>
              <a:cxnLst>
                <a:cxn ang="0">
                  <a:pos x="209" y="211"/>
                </a:cxn>
                <a:cxn ang="0">
                  <a:pos x="104" y="0"/>
                </a:cxn>
                <a:cxn ang="0">
                  <a:pos x="0" y="211"/>
                </a:cxn>
                <a:cxn ang="0">
                  <a:pos x="209" y="211"/>
                </a:cxn>
              </a:cxnLst>
              <a:rect l="0" t="0" r="r" b="b"/>
              <a:pathLst>
                <a:path w="209" h="211">
                  <a:moveTo>
                    <a:pt x="209" y="211"/>
                  </a:moveTo>
                  <a:lnTo>
                    <a:pt x="104" y="0"/>
                  </a:lnTo>
                  <a:lnTo>
                    <a:pt x="0" y="211"/>
                  </a:lnTo>
                  <a:lnTo>
                    <a:pt x="209" y="2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2455863" y="3806825"/>
            <a:ext cx="3211513" cy="166687"/>
            <a:chOff x="1547" y="2398"/>
            <a:chExt cx="2023" cy="105"/>
          </a:xfrm>
        </p:grpSpPr>
        <p:sp>
          <p:nvSpPr>
            <p:cNvPr id="62477" name="Rectangle 13"/>
            <p:cNvSpPr>
              <a:spLocks noChangeArrowheads="1"/>
            </p:cNvSpPr>
            <p:nvPr/>
          </p:nvSpPr>
          <p:spPr bwMode="auto">
            <a:xfrm>
              <a:off x="1650" y="2438"/>
              <a:ext cx="1817" cy="2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478" name="Freeform 14"/>
            <p:cNvSpPr>
              <a:spLocks/>
            </p:cNvSpPr>
            <p:nvPr/>
          </p:nvSpPr>
          <p:spPr bwMode="auto">
            <a:xfrm>
              <a:off x="1547" y="2398"/>
              <a:ext cx="106" cy="105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0" y="104"/>
                </a:cxn>
                <a:cxn ang="0">
                  <a:pos x="212" y="210"/>
                </a:cxn>
                <a:cxn ang="0">
                  <a:pos x="212" y="0"/>
                </a:cxn>
              </a:cxnLst>
              <a:rect l="0" t="0" r="r" b="b"/>
              <a:pathLst>
                <a:path w="212" h="210">
                  <a:moveTo>
                    <a:pt x="212" y="0"/>
                  </a:moveTo>
                  <a:lnTo>
                    <a:pt x="0" y="104"/>
                  </a:lnTo>
                  <a:lnTo>
                    <a:pt x="212" y="210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479" name="Freeform 15"/>
            <p:cNvSpPr>
              <a:spLocks/>
            </p:cNvSpPr>
            <p:nvPr/>
          </p:nvSpPr>
          <p:spPr bwMode="auto">
            <a:xfrm>
              <a:off x="3465" y="2398"/>
              <a:ext cx="105" cy="105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210" y="104"/>
                </a:cxn>
                <a:cxn ang="0">
                  <a:pos x="0" y="0"/>
                </a:cxn>
                <a:cxn ang="0">
                  <a:pos x="0" y="210"/>
                </a:cxn>
              </a:cxnLst>
              <a:rect l="0" t="0" r="r" b="b"/>
              <a:pathLst>
                <a:path w="210" h="210">
                  <a:moveTo>
                    <a:pt x="0" y="210"/>
                  </a:moveTo>
                  <a:lnTo>
                    <a:pt x="210" y="104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62481" name="Rectangle 17"/>
          <p:cNvSpPr>
            <a:spLocks noChangeArrowheads="1"/>
          </p:cNvSpPr>
          <p:nvPr/>
        </p:nvSpPr>
        <p:spPr bwMode="auto">
          <a:xfrm>
            <a:off x="3208338" y="1841500"/>
            <a:ext cx="1717675" cy="11953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482" name="Rectangle 18"/>
          <p:cNvSpPr>
            <a:spLocks noChangeArrowheads="1"/>
          </p:cNvSpPr>
          <p:nvPr/>
        </p:nvSpPr>
        <p:spPr bwMode="auto">
          <a:xfrm>
            <a:off x="3184526" y="1816100"/>
            <a:ext cx="1717675" cy="11953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483" name="Rectangle 19"/>
          <p:cNvSpPr>
            <a:spLocks noChangeArrowheads="1"/>
          </p:cNvSpPr>
          <p:nvPr/>
        </p:nvSpPr>
        <p:spPr bwMode="auto">
          <a:xfrm>
            <a:off x="614363" y="3316288"/>
            <a:ext cx="1717675" cy="12874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484" name="Rectangle 20"/>
          <p:cNvSpPr>
            <a:spLocks noChangeArrowheads="1"/>
          </p:cNvSpPr>
          <p:nvPr/>
        </p:nvSpPr>
        <p:spPr bwMode="auto">
          <a:xfrm>
            <a:off x="588963" y="3290888"/>
            <a:ext cx="1717675" cy="12890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486" name="Rectangle 22"/>
          <p:cNvSpPr>
            <a:spLocks noChangeArrowheads="1"/>
          </p:cNvSpPr>
          <p:nvPr/>
        </p:nvSpPr>
        <p:spPr bwMode="auto">
          <a:xfrm>
            <a:off x="3184526" y="4803775"/>
            <a:ext cx="1717675" cy="1193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487" name="Rectangle 23"/>
          <p:cNvSpPr>
            <a:spLocks noChangeArrowheads="1"/>
          </p:cNvSpPr>
          <p:nvPr/>
        </p:nvSpPr>
        <p:spPr bwMode="auto">
          <a:xfrm>
            <a:off x="5842001" y="3316288"/>
            <a:ext cx="1717675" cy="12874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488" name="Rectangle 24"/>
          <p:cNvSpPr>
            <a:spLocks noChangeArrowheads="1"/>
          </p:cNvSpPr>
          <p:nvPr/>
        </p:nvSpPr>
        <p:spPr bwMode="auto">
          <a:xfrm>
            <a:off x="5816601" y="3290888"/>
            <a:ext cx="1717675" cy="12890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489" name="Rectangle 25"/>
          <p:cNvSpPr>
            <a:spLocks noChangeArrowheads="1"/>
          </p:cNvSpPr>
          <p:nvPr/>
        </p:nvSpPr>
        <p:spPr bwMode="auto">
          <a:xfrm>
            <a:off x="3203576" y="1890713"/>
            <a:ext cx="17938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490" name="Rectangle 26"/>
          <p:cNvSpPr>
            <a:spLocks noChangeArrowheads="1"/>
          </p:cNvSpPr>
          <p:nvPr/>
        </p:nvSpPr>
        <p:spPr bwMode="auto">
          <a:xfrm>
            <a:off x="3292476" y="1938338"/>
            <a:ext cx="973138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Finanzielle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491" name="Rectangle 27"/>
          <p:cNvSpPr>
            <a:spLocks noChangeArrowheads="1"/>
          </p:cNvSpPr>
          <p:nvPr/>
        </p:nvSpPr>
        <p:spPr bwMode="auto">
          <a:xfrm>
            <a:off x="3292476" y="2146300"/>
            <a:ext cx="1047750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Perspektive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492" name="Rectangle 28"/>
          <p:cNvSpPr>
            <a:spLocks noChangeArrowheads="1"/>
          </p:cNvSpPr>
          <p:nvPr/>
        </p:nvSpPr>
        <p:spPr bwMode="auto">
          <a:xfrm>
            <a:off x="3292476" y="2344738"/>
            <a:ext cx="1511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Wie sehen uns die Teil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493" name="Rectangle 29"/>
          <p:cNvSpPr>
            <a:spLocks noChangeArrowheads="1"/>
          </p:cNvSpPr>
          <p:nvPr/>
        </p:nvSpPr>
        <p:spPr bwMode="auto">
          <a:xfrm>
            <a:off x="4708526" y="2344738"/>
            <a:ext cx="1174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-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494" name="Rectangle 30"/>
          <p:cNvSpPr>
            <a:spLocks noChangeArrowheads="1"/>
          </p:cNvSpPr>
          <p:nvPr/>
        </p:nvSpPr>
        <p:spPr bwMode="auto">
          <a:xfrm>
            <a:off x="3292476" y="2506663"/>
            <a:ext cx="4365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haber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495" name="Rectangle 31"/>
          <p:cNvSpPr>
            <a:spLocks noChangeArrowheads="1"/>
          </p:cNvSpPr>
          <p:nvPr/>
        </p:nvSpPr>
        <p:spPr bwMode="auto">
          <a:xfrm>
            <a:off x="3698876" y="2506663"/>
            <a:ext cx="12652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und wir sollen wir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496" name="Rectangle 32"/>
          <p:cNvSpPr>
            <a:spLocks noChangeArrowheads="1"/>
          </p:cNvSpPr>
          <p:nvPr/>
        </p:nvSpPr>
        <p:spPr bwMode="auto">
          <a:xfrm>
            <a:off x="3292476" y="2668588"/>
            <a:ext cx="1211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ihnen gegenüber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497" name="Rectangle 33"/>
          <p:cNvSpPr>
            <a:spLocks noChangeArrowheads="1"/>
          </p:cNvSpPr>
          <p:nvPr/>
        </p:nvSpPr>
        <p:spPr bwMode="auto">
          <a:xfrm>
            <a:off x="3292476" y="2828925"/>
            <a:ext cx="7429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auftreten?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grpSp>
        <p:nvGrpSpPr>
          <p:cNvPr id="62509" name="Group 45"/>
          <p:cNvGrpSpPr>
            <a:grpSpLocks/>
          </p:cNvGrpSpPr>
          <p:nvPr/>
        </p:nvGrpSpPr>
        <p:grpSpPr bwMode="auto">
          <a:xfrm>
            <a:off x="4995863" y="2333625"/>
            <a:ext cx="1900238" cy="901700"/>
            <a:chOff x="3147" y="1470"/>
            <a:chExt cx="1197" cy="568"/>
          </a:xfrm>
        </p:grpSpPr>
        <p:sp>
          <p:nvSpPr>
            <p:cNvPr id="62506" name="Freeform 42"/>
            <p:cNvSpPr>
              <a:spLocks/>
            </p:cNvSpPr>
            <p:nvPr/>
          </p:nvSpPr>
          <p:spPr bwMode="auto">
            <a:xfrm>
              <a:off x="3251" y="1509"/>
              <a:ext cx="1093" cy="440"/>
            </a:xfrm>
            <a:custGeom>
              <a:avLst/>
              <a:gdLst/>
              <a:ahLst/>
              <a:cxnLst>
                <a:cxn ang="0">
                  <a:pos x="2072" y="880"/>
                </a:cxn>
                <a:cxn ang="0">
                  <a:pos x="2117" y="778"/>
                </a:cxn>
                <a:cxn ang="0">
                  <a:pos x="2154" y="680"/>
                </a:cxn>
                <a:cxn ang="0">
                  <a:pos x="2176" y="588"/>
                </a:cxn>
                <a:cxn ang="0">
                  <a:pos x="2184" y="535"/>
                </a:cxn>
                <a:cxn ang="0">
                  <a:pos x="2180" y="450"/>
                </a:cxn>
                <a:cxn ang="0">
                  <a:pos x="2170" y="401"/>
                </a:cxn>
                <a:cxn ang="0">
                  <a:pos x="2133" y="327"/>
                </a:cxn>
                <a:cxn ang="0">
                  <a:pos x="2099" y="284"/>
                </a:cxn>
                <a:cxn ang="0">
                  <a:pos x="2044" y="237"/>
                </a:cxn>
                <a:cxn ang="0">
                  <a:pos x="2013" y="217"/>
                </a:cxn>
                <a:cxn ang="0">
                  <a:pos x="1964" y="192"/>
                </a:cxn>
                <a:cxn ang="0">
                  <a:pos x="1895" y="160"/>
                </a:cxn>
                <a:cxn ang="0">
                  <a:pos x="1817" y="137"/>
                </a:cxn>
                <a:cxn ang="0">
                  <a:pos x="1731" y="113"/>
                </a:cxn>
                <a:cxn ang="0">
                  <a:pos x="1674" y="101"/>
                </a:cxn>
                <a:cxn ang="0">
                  <a:pos x="1574" y="84"/>
                </a:cxn>
                <a:cxn ang="0">
                  <a:pos x="1407" y="60"/>
                </a:cxn>
                <a:cxn ang="0">
                  <a:pos x="1162" y="37"/>
                </a:cxn>
                <a:cxn ang="0">
                  <a:pos x="896" y="21"/>
                </a:cxn>
                <a:cxn ang="0">
                  <a:pos x="608" y="11"/>
                </a:cxn>
                <a:cxn ang="0">
                  <a:pos x="308" y="3"/>
                </a:cxn>
                <a:cxn ang="0">
                  <a:pos x="0" y="0"/>
                </a:cxn>
                <a:cxn ang="0">
                  <a:pos x="155" y="49"/>
                </a:cxn>
                <a:cxn ang="0">
                  <a:pos x="461" y="54"/>
                </a:cxn>
                <a:cxn ang="0">
                  <a:pos x="753" y="62"/>
                </a:cxn>
                <a:cxn ang="0">
                  <a:pos x="1031" y="76"/>
                </a:cxn>
                <a:cxn ang="0">
                  <a:pos x="1290" y="96"/>
                </a:cxn>
                <a:cxn ang="0">
                  <a:pos x="1521" y="121"/>
                </a:cxn>
                <a:cxn ang="0">
                  <a:pos x="1625" y="139"/>
                </a:cxn>
                <a:cxn ang="0">
                  <a:pos x="1674" y="125"/>
                </a:cxn>
                <a:cxn ang="0">
                  <a:pos x="1713" y="156"/>
                </a:cxn>
                <a:cxn ang="0">
                  <a:pos x="1799" y="180"/>
                </a:cxn>
                <a:cxn ang="0">
                  <a:pos x="1878" y="203"/>
                </a:cxn>
                <a:cxn ang="0">
                  <a:pos x="1944" y="233"/>
                </a:cxn>
                <a:cxn ang="0">
                  <a:pos x="1995" y="260"/>
                </a:cxn>
                <a:cxn ang="0">
                  <a:pos x="2027" y="252"/>
                </a:cxn>
                <a:cxn ang="0">
                  <a:pos x="2031" y="286"/>
                </a:cxn>
                <a:cxn ang="0">
                  <a:pos x="2093" y="352"/>
                </a:cxn>
                <a:cxn ang="0">
                  <a:pos x="2089" y="344"/>
                </a:cxn>
                <a:cxn ang="0">
                  <a:pos x="2127" y="419"/>
                </a:cxn>
                <a:cxn ang="0">
                  <a:pos x="2156" y="450"/>
                </a:cxn>
                <a:cxn ang="0">
                  <a:pos x="2138" y="491"/>
                </a:cxn>
                <a:cxn ang="0">
                  <a:pos x="2131" y="580"/>
                </a:cxn>
                <a:cxn ang="0">
                  <a:pos x="2133" y="570"/>
                </a:cxn>
                <a:cxn ang="0">
                  <a:pos x="2111" y="662"/>
                </a:cxn>
                <a:cxn ang="0">
                  <a:pos x="2074" y="760"/>
                </a:cxn>
                <a:cxn ang="0">
                  <a:pos x="2031" y="858"/>
                </a:cxn>
              </a:cxnLst>
              <a:rect l="0" t="0" r="r" b="b"/>
              <a:pathLst>
                <a:path w="2185" h="880">
                  <a:moveTo>
                    <a:pt x="2031" y="858"/>
                  </a:moveTo>
                  <a:lnTo>
                    <a:pt x="2072" y="880"/>
                  </a:lnTo>
                  <a:lnTo>
                    <a:pt x="2095" y="827"/>
                  </a:lnTo>
                  <a:lnTo>
                    <a:pt x="2117" y="778"/>
                  </a:lnTo>
                  <a:lnTo>
                    <a:pt x="2136" y="729"/>
                  </a:lnTo>
                  <a:lnTo>
                    <a:pt x="2154" y="680"/>
                  </a:lnTo>
                  <a:lnTo>
                    <a:pt x="2166" y="633"/>
                  </a:lnTo>
                  <a:lnTo>
                    <a:pt x="2176" y="588"/>
                  </a:lnTo>
                  <a:lnTo>
                    <a:pt x="2178" y="580"/>
                  </a:lnTo>
                  <a:lnTo>
                    <a:pt x="2184" y="535"/>
                  </a:lnTo>
                  <a:lnTo>
                    <a:pt x="2185" y="491"/>
                  </a:lnTo>
                  <a:lnTo>
                    <a:pt x="2180" y="450"/>
                  </a:lnTo>
                  <a:lnTo>
                    <a:pt x="2178" y="441"/>
                  </a:lnTo>
                  <a:lnTo>
                    <a:pt x="2170" y="401"/>
                  </a:lnTo>
                  <a:lnTo>
                    <a:pt x="2154" y="362"/>
                  </a:lnTo>
                  <a:lnTo>
                    <a:pt x="2133" y="327"/>
                  </a:lnTo>
                  <a:lnTo>
                    <a:pt x="2127" y="319"/>
                  </a:lnTo>
                  <a:lnTo>
                    <a:pt x="2099" y="284"/>
                  </a:lnTo>
                  <a:lnTo>
                    <a:pt x="2064" y="252"/>
                  </a:lnTo>
                  <a:lnTo>
                    <a:pt x="2044" y="237"/>
                  </a:lnTo>
                  <a:lnTo>
                    <a:pt x="2037" y="231"/>
                  </a:lnTo>
                  <a:lnTo>
                    <a:pt x="2013" y="217"/>
                  </a:lnTo>
                  <a:lnTo>
                    <a:pt x="1989" y="203"/>
                  </a:lnTo>
                  <a:lnTo>
                    <a:pt x="1964" y="192"/>
                  </a:lnTo>
                  <a:lnTo>
                    <a:pt x="1931" y="176"/>
                  </a:lnTo>
                  <a:lnTo>
                    <a:pt x="1895" y="160"/>
                  </a:lnTo>
                  <a:lnTo>
                    <a:pt x="1858" y="148"/>
                  </a:lnTo>
                  <a:lnTo>
                    <a:pt x="1817" y="137"/>
                  </a:lnTo>
                  <a:lnTo>
                    <a:pt x="1776" y="125"/>
                  </a:lnTo>
                  <a:lnTo>
                    <a:pt x="1731" y="113"/>
                  </a:lnTo>
                  <a:lnTo>
                    <a:pt x="1684" y="103"/>
                  </a:lnTo>
                  <a:lnTo>
                    <a:pt x="1674" y="101"/>
                  </a:lnTo>
                  <a:lnTo>
                    <a:pt x="1625" y="92"/>
                  </a:lnTo>
                  <a:lnTo>
                    <a:pt x="1574" y="84"/>
                  </a:lnTo>
                  <a:lnTo>
                    <a:pt x="1521" y="74"/>
                  </a:lnTo>
                  <a:lnTo>
                    <a:pt x="1407" y="60"/>
                  </a:lnTo>
                  <a:lnTo>
                    <a:pt x="1290" y="49"/>
                  </a:lnTo>
                  <a:lnTo>
                    <a:pt x="1162" y="37"/>
                  </a:lnTo>
                  <a:lnTo>
                    <a:pt x="1031" y="29"/>
                  </a:lnTo>
                  <a:lnTo>
                    <a:pt x="896" y="21"/>
                  </a:lnTo>
                  <a:lnTo>
                    <a:pt x="753" y="15"/>
                  </a:lnTo>
                  <a:lnTo>
                    <a:pt x="608" y="11"/>
                  </a:lnTo>
                  <a:lnTo>
                    <a:pt x="461" y="7"/>
                  </a:lnTo>
                  <a:lnTo>
                    <a:pt x="308" y="3"/>
                  </a:lnTo>
                  <a:lnTo>
                    <a:pt x="155" y="1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55" y="49"/>
                  </a:lnTo>
                  <a:lnTo>
                    <a:pt x="308" y="50"/>
                  </a:lnTo>
                  <a:lnTo>
                    <a:pt x="461" y="54"/>
                  </a:lnTo>
                  <a:lnTo>
                    <a:pt x="608" y="58"/>
                  </a:lnTo>
                  <a:lnTo>
                    <a:pt x="753" y="62"/>
                  </a:lnTo>
                  <a:lnTo>
                    <a:pt x="896" y="68"/>
                  </a:lnTo>
                  <a:lnTo>
                    <a:pt x="1031" y="76"/>
                  </a:lnTo>
                  <a:lnTo>
                    <a:pt x="1162" y="84"/>
                  </a:lnTo>
                  <a:lnTo>
                    <a:pt x="1290" y="96"/>
                  </a:lnTo>
                  <a:lnTo>
                    <a:pt x="1407" y="107"/>
                  </a:lnTo>
                  <a:lnTo>
                    <a:pt x="1521" y="121"/>
                  </a:lnTo>
                  <a:lnTo>
                    <a:pt x="1574" y="131"/>
                  </a:lnTo>
                  <a:lnTo>
                    <a:pt x="1625" y="139"/>
                  </a:lnTo>
                  <a:lnTo>
                    <a:pt x="1674" y="148"/>
                  </a:lnTo>
                  <a:lnTo>
                    <a:pt x="1674" y="125"/>
                  </a:lnTo>
                  <a:lnTo>
                    <a:pt x="1666" y="147"/>
                  </a:lnTo>
                  <a:lnTo>
                    <a:pt x="1713" y="156"/>
                  </a:lnTo>
                  <a:lnTo>
                    <a:pt x="1758" y="168"/>
                  </a:lnTo>
                  <a:lnTo>
                    <a:pt x="1799" y="180"/>
                  </a:lnTo>
                  <a:lnTo>
                    <a:pt x="1840" y="192"/>
                  </a:lnTo>
                  <a:lnTo>
                    <a:pt x="1878" y="203"/>
                  </a:lnTo>
                  <a:lnTo>
                    <a:pt x="1913" y="219"/>
                  </a:lnTo>
                  <a:lnTo>
                    <a:pt x="1944" y="233"/>
                  </a:lnTo>
                  <a:lnTo>
                    <a:pt x="1972" y="246"/>
                  </a:lnTo>
                  <a:lnTo>
                    <a:pt x="1995" y="260"/>
                  </a:lnTo>
                  <a:lnTo>
                    <a:pt x="2019" y="274"/>
                  </a:lnTo>
                  <a:lnTo>
                    <a:pt x="2027" y="252"/>
                  </a:lnTo>
                  <a:lnTo>
                    <a:pt x="2011" y="270"/>
                  </a:lnTo>
                  <a:lnTo>
                    <a:pt x="2031" y="286"/>
                  </a:lnTo>
                  <a:lnTo>
                    <a:pt x="2066" y="317"/>
                  </a:lnTo>
                  <a:lnTo>
                    <a:pt x="2093" y="352"/>
                  </a:lnTo>
                  <a:lnTo>
                    <a:pt x="2111" y="335"/>
                  </a:lnTo>
                  <a:lnTo>
                    <a:pt x="2089" y="344"/>
                  </a:lnTo>
                  <a:lnTo>
                    <a:pt x="2111" y="380"/>
                  </a:lnTo>
                  <a:lnTo>
                    <a:pt x="2127" y="419"/>
                  </a:lnTo>
                  <a:lnTo>
                    <a:pt x="2135" y="458"/>
                  </a:lnTo>
                  <a:lnTo>
                    <a:pt x="2156" y="450"/>
                  </a:lnTo>
                  <a:lnTo>
                    <a:pt x="2133" y="450"/>
                  </a:lnTo>
                  <a:lnTo>
                    <a:pt x="2138" y="491"/>
                  </a:lnTo>
                  <a:lnTo>
                    <a:pt x="2136" y="535"/>
                  </a:lnTo>
                  <a:lnTo>
                    <a:pt x="2131" y="580"/>
                  </a:lnTo>
                  <a:lnTo>
                    <a:pt x="2154" y="580"/>
                  </a:lnTo>
                  <a:lnTo>
                    <a:pt x="2133" y="570"/>
                  </a:lnTo>
                  <a:lnTo>
                    <a:pt x="2123" y="615"/>
                  </a:lnTo>
                  <a:lnTo>
                    <a:pt x="2111" y="662"/>
                  </a:lnTo>
                  <a:lnTo>
                    <a:pt x="2093" y="711"/>
                  </a:lnTo>
                  <a:lnTo>
                    <a:pt x="2074" y="760"/>
                  </a:lnTo>
                  <a:lnTo>
                    <a:pt x="2052" y="809"/>
                  </a:lnTo>
                  <a:lnTo>
                    <a:pt x="2031" y="8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507" name="Freeform 43"/>
            <p:cNvSpPr>
              <a:spLocks/>
            </p:cNvSpPr>
            <p:nvPr/>
          </p:nvSpPr>
          <p:spPr bwMode="auto">
            <a:xfrm>
              <a:off x="4229" y="1920"/>
              <a:ext cx="96" cy="11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35"/>
                </a:cxn>
                <a:cxn ang="0">
                  <a:pos x="192" y="98"/>
                </a:cxn>
                <a:cxn ang="0">
                  <a:pos x="4" y="0"/>
                </a:cxn>
              </a:cxnLst>
              <a:rect l="0" t="0" r="r" b="b"/>
              <a:pathLst>
                <a:path w="192" h="235">
                  <a:moveTo>
                    <a:pt x="4" y="0"/>
                  </a:moveTo>
                  <a:lnTo>
                    <a:pt x="0" y="235"/>
                  </a:lnTo>
                  <a:lnTo>
                    <a:pt x="192" y="9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508" name="Freeform 44"/>
            <p:cNvSpPr>
              <a:spLocks/>
            </p:cNvSpPr>
            <p:nvPr/>
          </p:nvSpPr>
          <p:spPr bwMode="auto">
            <a:xfrm>
              <a:off x="3147" y="1470"/>
              <a:ext cx="106" cy="104"/>
            </a:xfrm>
            <a:custGeom>
              <a:avLst/>
              <a:gdLst/>
              <a:ahLst/>
              <a:cxnLst>
                <a:cxn ang="0">
                  <a:pos x="214" y="0"/>
                </a:cxn>
                <a:cxn ang="0">
                  <a:pos x="0" y="102"/>
                </a:cxn>
                <a:cxn ang="0">
                  <a:pos x="212" y="210"/>
                </a:cxn>
                <a:cxn ang="0">
                  <a:pos x="214" y="0"/>
                </a:cxn>
              </a:cxnLst>
              <a:rect l="0" t="0" r="r" b="b"/>
              <a:pathLst>
                <a:path w="214" h="210">
                  <a:moveTo>
                    <a:pt x="214" y="0"/>
                  </a:moveTo>
                  <a:lnTo>
                    <a:pt x="0" y="102"/>
                  </a:lnTo>
                  <a:lnTo>
                    <a:pt x="212" y="210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62513" name="Group 49"/>
          <p:cNvGrpSpPr>
            <a:grpSpLocks/>
          </p:cNvGrpSpPr>
          <p:nvPr/>
        </p:nvGrpSpPr>
        <p:grpSpPr bwMode="auto">
          <a:xfrm>
            <a:off x="4995863" y="4579938"/>
            <a:ext cx="1900238" cy="903287"/>
            <a:chOff x="3147" y="2885"/>
            <a:chExt cx="1197" cy="569"/>
          </a:xfrm>
        </p:grpSpPr>
        <p:sp>
          <p:nvSpPr>
            <p:cNvPr id="62510" name="Freeform 46"/>
            <p:cNvSpPr>
              <a:spLocks/>
            </p:cNvSpPr>
            <p:nvPr/>
          </p:nvSpPr>
          <p:spPr bwMode="auto">
            <a:xfrm>
              <a:off x="3251" y="2974"/>
              <a:ext cx="1093" cy="439"/>
            </a:xfrm>
            <a:custGeom>
              <a:avLst/>
              <a:gdLst/>
              <a:ahLst/>
              <a:cxnLst>
                <a:cxn ang="0">
                  <a:pos x="2031" y="21"/>
                </a:cxn>
                <a:cxn ang="0">
                  <a:pos x="2074" y="117"/>
                </a:cxn>
                <a:cxn ang="0">
                  <a:pos x="2111" y="215"/>
                </a:cxn>
                <a:cxn ang="0">
                  <a:pos x="2133" y="308"/>
                </a:cxn>
                <a:cxn ang="0">
                  <a:pos x="2131" y="300"/>
                </a:cxn>
                <a:cxn ang="0">
                  <a:pos x="2138" y="386"/>
                </a:cxn>
                <a:cxn ang="0">
                  <a:pos x="2156" y="429"/>
                </a:cxn>
                <a:cxn ang="0">
                  <a:pos x="2127" y="460"/>
                </a:cxn>
                <a:cxn ang="0">
                  <a:pos x="2089" y="535"/>
                </a:cxn>
                <a:cxn ang="0">
                  <a:pos x="2093" y="527"/>
                </a:cxn>
                <a:cxn ang="0">
                  <a:pos x="2031" y="594"/>
                </a:cxn>
                <a:cxn ang="0">
                  <a:pos x="2027" y="625"/>
                </a:cxn>
                <a:cxn ang="0">
                  <a:pos x="1995" y="619"/>
                </a:cxn>
                <a:cxn ang="0">
                  <a:pos x="1944" y="649"/>
                </a:cxn>
                <a:cxn ang="0">
                  <a:pos x="1878" y="674"/>
                </a:cxn>
                <a:cxn ang="0">
                  <a:pos x="1799" y="700"/>
                </a:cxn>
                <a:cxn ang="0">
                  <a:pos x="1713" y="721"/>
                </a:cxn>
                <a:cxn ang="0">
                  <a:pos x="1674" y="754"/>
                </a:cxn>
                <a:cxn ang="0">
                  <a:pos x="1625" y="739"/>
                </a:cxn>
                <a:cxn ang="0">
                  <a:pos x="1521" y="756"/>
                </a:cxn>
                <a:cxn ang="0">
                  <a:pos x="1290" y="784"/>
                </a:cxn>
                <a:cxn ang="0">
                  <a:pos x="1031" y="801"/>
                </a:cxn>
                <a:cxn ang="0">
                  <a:pos x="753" y="815"/>
                </a:cxn>
                <a:cxn ang="0">
                  <a:pos x="461" y="823"/>
                </a:cxn>
                <a:cxn ang="0">
                  <a:pos x="155" y="829"/>
                </a:cxn>
                <a:cxn ang="0">
                  <a:pos x="0" y="878"/>
                </a:cxn>
                <a:cxn ang="0">
                  <a:pos x="308" y="874"/>
                </a:cxn>
                <a:cxn ang="0">
                  <a:pos x="608" y="866"/>
                </a:cxn>
                <a:cxn ang="0">
                  <a:pos x="896" y="856"/>
                </a:cxn>
                <a:cxn ang="0">
                  <a:pos x="1162" y="841"/>
                </a:cxn>
                <a:cxn ang="0">
                  <a:pos x="1407" y="817"/>
                </a:cxn>
                <a:cxn ang="0">
                  <a:pos x="1574" y="796"/>
                </a:cxn>
                <a:cxn ang="0">
                  <a:pos x="1674" y="778"/>
                </a:cxn>
                <a:cxn ang="0">
                  <a:pos x="1731" y="764"/>
                </a:cxn>
                <a:cxn ang="0">
                  <a:pos x="1817" y="743"/>
                </a:cxn>
                <a:cxn ang="0">
                  <a:pos x="1895" y="717"/>
                </a:cxn>
                <a:cxn ang="0">
                  <a:pos x="1964" y="690"/>
                </a:cxn>
                <a:cxn ang="0">
                  <a:pos x="2013" y="662"/>
                </a:cxn>
                <a:cxn ang="0">
                  <a:pos x="2044" y="643"/>
                </a:cxn>
                <a:cxn ang="0">
                  <a:pos x="2099" y="596"/>
                </a:cxn>
                <a:cxn ang="0">
                  <a:pos x="2133" y="553"/>
                </a:cxn>
                <a:cxn ang="0">
                  <a:pos x="2170" y="478"/>
                </a:cxn>
                <a:cxn ang="0">
                  <a:pos x="2180" y="429"/>
                </a:cxn>
                <a:cxn ang="0">
                  <a:pos x="2185" y="386"/>
                </a:cxn>
                <a:cxn ang="0">
                  <a:pos x="2178" y="300"/>
                </a:cxn>
                <a:cxn ang="0">
                  <a:pos x="2166" y="245"/>
                </a:cxn>
                <a:cxn ang="0">
                  <a:pos x="2136" y="149"/>
                </a:cxn>
                <a:cxn ang="0">
                  <a:pos x="2095" y="51"/>
                </a:cxn>
              </a:cxnLst>
              <a:rect l="0" t="0" r="r" b="b"/>
              <a:pathLst>
                <a:path w="2185" h="878">
                  <a:moveTo>
                    <a:pt x="2072" y="0"/>
                  </a:moveTo>
                  <a:lnTo>
                    <a:pt x="2031" y="21"/>
                  </a:lnTo>
                  <a:lnTo>
                    <a:pt x="2052" y="68"/>
                  </a:lnTo>
                  <a:lnTo>
                    <a:pt x="2074" y="117"/>
                  </a:lnTo>
                  <a:lnTo>
                    <a:pt x="2093" y="166"/>
                  </a:lnTo>
                  <a:lnTo>
                    <a:pt x="2111" y="215"/>
                  </a:lnTo>
                  <a:lnTo>
                    <a:pt x="2123" y="262"/>
                  </a:lnTo>
                  <a:lnTo>
                    <a:pt x="2133" y="308"/>
                  </a:lnTo>
                  <a:lnTo>
                    <a:pt x="2154" y="300"/>
                  </a:lnTo>
                  <a:lnTo>
                    <a:pt x="2131" y="300"/>
                  </a:lnTo>
                  <a:lnTo>
                    <a:pt x="2136" y="343"/>
                  </a:lnTo>
                  <a:lnTo>
                    <a:pt x="2138" y="386"/>
                  </a:lnTo>
                  <a:lnTo>
                    <a:pt x="2133" y="429"/>
                  </a:lnTo>
                  <a:lnTo>
                    <a:pt x="2156" y="429"/>
                  </a:lnTo>
                  <a:lnTo>
                    <a:pt x="2135" y="419"/>
                  </a:lnTo>
                  <a:lnTo>
                    <a:pt x="2127" y="460"/>
                  </a:lnTo>
                  <a:lnTo>
                    <a:pt x="2111" y="498"/>
                  </a:lnTo>
                  <a:lnTo>
                    <a:pt x="2089" y="535"/>
                  </a:lnTo>
                  <a:lnTo>
                    <a:pt x="2111" y="543"/>
                  </a:lnTo>
                  <a:lnTo>
                    <a:pt x="2093" y="527"/>
                  </a:lnTo>
                  <a:lnTo>
                    <a:pt x="2066" y="562"/>
                  </a:lnTo>
                  <a:lnTo>
                    <a:pt x="2031" y="594"/>
                  </a:lnTo>
                  <a:lnTo>
                    <a:pt x="2011" y="609"/>
                  </a:lnTo>
                  <a:lnTo>
                    <a:pt x="2027" y="625"/>
                  </a:lnTo>
                  <a:lnTo>
                    <a:pt x="2019" y="603"/>
                  </a:lnTo>
                  <a:lnTo>
                    <a:pt x="1995" y="619"/>
                  </a:lnTo>
                  <a:lnTo>
                    <a:pt x="1972" y="633"/>
                  </a:lnTo>
                  <a:lnTo>
                    <a:pt x="1944" y="649"/>
                  </a:lnTo>
                  <a:lnTo>
                    <a:pt x="1913" y="660"/>
                  </a:lnTo>
                  <a:lnTo>
                    <a:pt x="1878" y="674"/>
                  </a:lnTo>
                  <a:lnTo>
                    <a:pt x="1840" y="688"/>
                  </a:lnTo>
                  <a:lnTo>
                    <a:pt x="1799" y="700"/>
                  </a:lnTo>
                  <a:lnTo>
                    <a:pt x="1758" y="711"/>
                  </a:lnTo>
                  <a:lnTo>
                    <a:pt x="1713" y="721"/>
                  </a:lnTo>
                  <a:lnTo>
                    <a:pt x="1666" y="733"/>
                  </a:lnTo>
                  <a:lnTo>
                    <a:pt x="1674" y="754"/>
                  </a:lnTo>
                  <a:lnTo>
                    <a:pt x="1674" y="731"/>
                  </a:lnTo>
                  <a:lnTo>
                    <a:pt x="1625" y="739"/>
                  </a:lnTo>
                  <a:lnTo>
                    <a:pt x="1574" y="749"/>
                  </a:lnTo>
                  <a:lnTo>
                    <a:pt x="1521" y="756"/>
                  </a:lnTo>
                  <a:lnTo>
                    <a:pt x="1407" y="770"/>
                  </a:lnTo>
                  <a:lnTo>
                    <a:pt x="1290" y="784"/>
                  </a:lnTo>
                  <a:lnTo>
                    <a:pt x="1162" y="794"/>
                  </a:lnTo>
                  <a:lnTo>
                    <a:pt x="1031" y="801"/>
                  </a:lnTo>
                  <a:lnTo>
                    <a:pt x="896" y="809"/>
                  </a:lnTo>
                  <a:lnTo>
                    <a:pt x="753" y="815"/>
                  </a:lnTo>
                  <a:lnTo>
                    <a:pt x="608" y="819"/>
                  </a:lnTo>
                  <a:lnTo>
                    <a:pt x="461" y="823"/>
                  </a:lnTo>
                  <a:lnTo>
                    <a:pt x="308" y="827"/>
                  </a:lnTo>
                  <a:lnTo>
                    <a:pt x="155" y="829"/>
                  </a:lnTo>
                  <a:lnTo>
                    <a:pt x="0" y="831"/>
                  </a:lnTo>
                  <a:lnTo>
                    <a:pt x="0" y="878"/>
                  </a:lnTo>
                  <a:lnTo>
                    <a:pt x="155" y="876"/>
                  </a:lnTo>
                  <a:lnTo>
                    <a:pt x="308" y="874"/>
                  </a:lnTo>
                  <a:lnTo>
                    <a:pt x="461" y="870"/>
                  </a:lnTo>
                  <a:lnTo>
                    <a:pt x="608" y="866"/>
                  </a:lnTo>
                  <a:lnTo>
                    <a:pt x="753" y="862"/>
                  </a:lnTo>
                  <a:lnTo>
                    <a:pt x="896" y="856"/>
                  </a:lnTo>
                  <a:lnTo>
                    <a:pt x="1031" y="848"/>
                  </a:lnTo>
                  <a:lnTo>
                    <a:pt x="1162" y="841"/>
                  </a:lnTo>
                  <a:lnTo>
                    <a:pt x="1290" y="831"/>
                  </a:lnTo>
                  <a:lnTo>
                    <a:pt x="1407" y="817"/>
                  </a:lnTo>
                  <a:lnTo>
                    <a:pt x="1521" y="803"/>
                  </a:lnTo>
                  <a:lnTo>
                    <a:pt x="1574" y="796"/>
                  </a:lnTo>
                  <a:lnTo>
                    <a:pt x="1625" y="786"/>
                  </a:lnTo>
                  <a:lnTo>
                    <a:pt x="1674" y="778"/>
                  </a:lnTo>
                  <a:lnTo>
                    <a:pt x="1684" y="776"/>
                  </a:lnTo>
                  <a:lnTo>
                    <a:pt x="1731" y="764"/>
                  </a:lnTo>
                  <a:lnTo>
                    <a:pt x="1776" y="754"/>
                  </a:lnTo>
                  <a:lnTo>
                    <a:pt x="1817" y="743"/>
                  </a:lnTo>
                  <a:lnTo>
                    <a:pt x="1858" y="731"/>
                  </a:lnTo>
                  <a:lnTo>
                    <a:pt x="1895" y="717"/>
                  </a:lnTo>
                  <a:lnTo>
                    <a:pt x="1931" y="703"/>
                  </a:lnTo>
                  <a:lnTo>
                    <a:pt x="1964" y="690"/>
                  </a:lnTo>
                  <a:lnTo>
                    <a:pt x="1989" y="676"/>
                  </a:lnTo>
                  <a:lnTo>
                    <a:pt x="2013" y="662"/>
                  </a:lnTo>
                  <a:lnTo>
                    <a:pt x="2037" y="647"/>
                  </a:lnTo>
                  <a:lnTo>
                    <a:pt x="2044" y="643"/>
                  </a:lnTo>
                  <a:lnTo>
                    <a:pt x="2064" y="627"/>
                  </a:lnTo>
                  <a:lnTo>
                    <a:pt x="2099" y="596"/>
                  </a:lnTo>
                  <a:lnTo>
                    <a:pt x="2127" y="560"/>
                  </a:lnTo>
                  <a:lnTo>
                    <a:pt x="2133" y="553"/>
                  </a:lnTo>
                  <a:lnTo>
                    <a:pt x="2154" y="515"/>
                  </a:lnTo>
                  <a:lnTo>
                    <a:pt x="2170" y="478"/>
                  </a:lnTo>
                  <a:lnTo>
                    <a:pt x="2178" y="437"/>
                  </a:lnTo>
                  <a:lnTo>
                    <a:pt x="2180" y="429"/>
                  </a:lnTo>
                  <a:lnTo>
                    <a:pt x="2180" y="429"/>
                  </a:lnTo>
                  <a:lnTo>
                    <a:pt x="2185" y="386"/>
                  </a:lnTo>
                  <a:lnTo>
                    <a:pt x="2184" y="343"/>
                  </a:lnTo>
                  <a:lnTo>
                    <a:pt x="2178" y="300"/>
                  </a:lnTo>
                  <a:lnTo>
                    <a:pt x="2176" y="290"/>
                  </a:lnTo>
                  <a:lnTo>
                    <a:pt x="2166" y="245"/>
                  </a:lnTo>
                  <a:lnTo>
                    <a:pt x="2154" y="198"/>
                  </a:lnTo>
                  <a:lnTo>
                    <a:pt x="2136" y="149"/>
                  </a:lnTo>
                  <a:lnTo>
                    <a:pt x="2117" y="100"/>
                  </a:lnTo>
                  <a:lnTo>
                    <a:pt x="2095" y="51"/>
                  </a:lnTo>
                  <a:lnTo>
                    <a:pt x="20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511" name="Freeform 47"/>
            <p:cNvSpPr>
              <a:spLocks/>
            </p:cNvSpPr>
            <p:nvPr/>
          </p:nvSpPr>
          <p:spPr bwMode="auto">
            <a:xfrm>
              <a:off x="4229" y="2885"/>
              <a:ext cx="96" cy="118"/>
            </a:xfrm>
            <a:custGeom>
              <a:avLst/>
              <a:gdLst/>
              <a:ahLst/>
              <a:cxnLst>
                <a:cxn ang="0">
                  <a:pos x="192" y="140"/>
                </a:cxn>
                <a:cxn ang="0">
                  <a:pos x="0" y="0"/>
                </a:cxn>
                <a:cxn ang="0">
                  <a:pos x="4" y="238"/>
                </a:cxn>
                <a:cxn ang="0">
                  <a:pos x="192" y="140"/>
                </a:cxn>
              </a:cxnLst>
              <a:rect l="0" t="0" r="r" b="b"/>
              <a:pathLst>
                <a:path w="192" h="238">
                  <a:moveTo>
                    <a:pt x="192" y="140"/>
                  </a:moveTo>
                  <a:lnTo>
                    <a:pt x="0" y="0"/>
                  </a:lnTo>
                  <a:lnTo>
                    <a:pt x="4" y="238"/>
                  </a:lnTo>
                  <a:lnTo>
                    <a:pt x="192" y="1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512" name="Freeform 48"/>
            <p:cNvSpPr>
              <a:spLocks/>
            </p:cNvSpPr>
            <p:nvPr/>
          </p:nvSpPr>
          <p:spPr bwMode="auto">
            <a:xfrm>
              <a:off x="3147" y="3349"/>
              <a:ext cx="106" cy="105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0" y="106"/>
                </a:cxn>
                <a:cxn ang="0">
                  <a:pos x="214" y="210"/>
                </a:cxn>
                <a:cxn ang="0">
                  <a:pos x="212" y="0"/>
                </a:cxn>
              </a:cxnLst>
              <a:rect l="0" t="0" r="r" b="b"/>
              <a:pathLst>
                <a:path w="214" h="210">
                  <a:moveTo>
                    <a:pt x="212" y="0"/>
                  </a:moveTo>
                  <a:lnTo>
                    <a:pt x="0" y="106"/>
                  </a:lnTo>
                  <a:lnTo>
                    <a:pt x="214" y="210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62517" name="Group 53"/>
          <p:cNvGrpSpPr>
            <a:grpSpLocks/>
          </p:cNvGrpSpPr>
          <p:nvPr/>
        </p:nvGrpSpPr>
        <p:grpSpPr bwMode="auto">
          <a:xfrm>
            <a:off x="1227138" y="4579938"/>
            <a:ext cx="1900238" cy="903287"/>
            <a:chOff x="773" y="2885"/>
            <a:chExt cx="1197" cy="569"/>
          </a:xfrm>
        </p:grpSpPr>
        <p:sp>
          <p:nvSpPr>
            <p:cNvPr id="62514" name="Freeform 50"/>
            <p:cNvSpPr>
              <a:spLocks/>
            </p:cNvSpPr>
            <p:nvPr/>
          </p:nvSpPr>
          <p:spPr bwMode="auto">
            <a:xfrm>
              <a:off x="773" y="2974"/>
              <a:ext cx="1092" cy="439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66" y="100"/>
                </a:cxn>
                <a:cxn ang="0">
                  <a:pos x="29" y="198"/>
                </a:cxn>
                <a:cxn ang="0">
                  <a:pos x="8" y="290"/>
                </a:cxn>
                <a:cxn ang="0">
                  <a:pos x="0" y="343"/>
                </a:cxn>
                <a:cxn ang="0">
                  <a:pos x="4" y="429"/>
                </a:cxn>
                <a:cxn ang="0">
                  <a:pos x="15" y="478"/>
                </a:cxn>
                <a:cxn ang="0">
                  <a:pos x="53" y="553"/>
                </a:cxn>
                <a:cxn ang="0">
                  <a:pos x="84" y="596"/>
                </a:cxn>
                <a:cxn ang="0">
                  <a:pos x="141" y="643"/>
                </a:cxn>
                <a:cxn ang="0">
                  <a:pos x="172" y="662"/>
                </a:cxn>
                <a:cxn ang="0">
                  <a:pos x="221" y="690"/>
                </a:cxn>
                <a:cxn ang="0">
                  <a:pos x="290" y="717"/>
                </a:cxn>
                <a:cxn ang="0">
                  <a:pos x="368" y="743"/>
                </a:cxn>
                <a:cxn ang="0">
                  <a:pos x="454" y="764"/>
                </a:cxn>
                <a:cxn ang="0">
                  <a:pos x="509" y="778"/>
                </a:cxn>
                <a:cxn ang="0">
                  <a:pos x="611" y="796"/>
                </a:cxn>
                <a:cxn ang="0">
                  <a:pos x="776" y="817"/>
                </a:cxn>
                <a:cxn ang="0">
                  <a:pos x="1021" y="841"/>
                </a:cxn>
                <a:cxn ang="0">
                  <a:pos x="1289" y="856"/>
                </a:cxn>
                <a:cxn ang="0">
                  <a:pos x="1576" y="866"/>
                </a:cxn>
                <a:cxn ang="0">
                  <a:pos x="1876" y="874"/>
                </a:cxn>
                <a:cxn ang="0">
                  <a:pos x="2183" y="878"/>
                </a:cxn>
                <a:cxn ang="0">
                  <a:pos x="2028" y="829"/>
                </a:cxn>
                <a:cxn ang="0">
                  <a:pos x="1725" y="823"/>
                </a:cxn>
                <a:cxn ang="0">
                  <a:pos x="1431" y="815"/>
                </a:cxn>
                <a:cxn ang="0">
                  <a:pos x="1152" y="801"/>
                </a:cxn>
                <a:cxn ang="0">
                  <a:pos x="895" y="784"/>
                </a:cxn>
                <a:cxn ang="0">
                  <a:pos x="664" y="756"/>
                </a:cxn>
                <a:cxn ang="0">
                  <a:pos x="558" y="739"/>
                </a:cxn>
                <a:cxn ang="0">
                  <a:pos x="509" y="754"/>
                </a:cxn>
                <a:cxn ang="0">
                  <a:pos x="472" y="721"/>
                </a:cxn>
                <a:cxn ang="0">
                  <a:pos x="386" y="700"/>
                </a:cxn>
                <a:cxn ang="0">
                  <a:pos x="307" y="674"/>
                </a:cxn>
                <a:cxn ang="0">
                  <a:pos x="241" y="649"/>
                </a:cxn>
                <a:cxn ang="0">
                  <a:pos x="190" y="619"/>
                </a:cxn>
                <a:cxn ang="0">
                  <a:pos x="158" y="625"/>
                </a:cxn>
                <a:cxn ang="0">
                  <a:pos x="155" y="594"/>
                </a:cxn>
                <a:cxn ang="0">
                  <a:pos x="90" y="527"/>
                </a:cxn>
                <a:cxn ang="0">
                  <a:pos x="96" y="535"/>
                </a:cxn>
                <a:cxn ang="0">
                  <a:pos x="58" y="460"/>
                </a:cxn>
                <a:cxn ang="0">
                  <a:pos x="27" y="429"/>
                </a:cxn>
                <a:cxn ang="0">
                  <a:pos x="47" y="386"/>
                </a:cxn>
                <a:cxn ang="0">
                  <a:pos x="53" y="300"/>
                </a:cxn>
                <a:cxn ang="0">
                  <a:pos x="51" y="308"/>
                </a:cxn>
                <a:cxn ang="0">
                  <a:pos x="72" y="215"/>
                </a:cxn>
                <a:cxn ang="0">
                  <a:pos x="109" y="117"/>
                </a:cxn>
                <a:cxn ang="0">
                  <a:pos x="155" y="21"/>
                </a:cxn>
              </a:cxnLst>
              <a:rect l="0" t="0" r="r" b="b"/>
              <a:pathLst>
                <a:path w="2183" h="878">
                  <a:moveTo>
                    <a:pt x="155" y="21"/>
                  </a:moveTo>
                  <a:lnTo>
                    <a:pt x="113" y="0"/>
                  </a:lnTo>
                  <a:lnTo>
                    <a:pt x="88" y="51"/>
                  </a:lnTo>
                  <a:lnTo>
                    <a:pt x="66" y="100"/>
                  </a:lnTo>
                  <a:lnTo>
                    <a:pt x="47" y="149"/>
                  </a:lnTo>
                  <a:lnTo>
                    <a:pt x="29" y="198"/>
                  </a:lnTo>
                  <a:lnTo>
                    <a:pt x="17" y="245"/>
                  </a:lnTo>
                  <a:lnTo>
                    <a:pt x="8" y="290"/>
                  </a:lnTo>
                  <a:lnTo>
                    <a:pt x="6" y="300"/>
                  </a:lnTo>
                  <a:lnTo>
                    <a:pt x="0" y="343"/>
                  </a:lnTo>
                  <a:lnTo>
                    <a:pt x="0" y="386"/>
                  </a:lnTo>
                  <a:lnTo>
                    <a:pt x="4" y="429"/>
                  </a:lnTo>
                  <a:lnTo>
                    <a:pt x="6" y="437"/>
                  </a:lnTo>
                  <a:lnTo>
                    <a:pt x="15" y="478"/>
                  </a:lnTo>
                  <a:lnTo>
                    <a:pt x="29" y="515"/>
                  </a:lnTo>
                  <a:lnTo>
                    <a:pt x="53" y="553"/>
                  </a:lnTo>
                  <a:lnTo>
                    <a:pt x="57" y="560"/>
                  </a:lnTo>
                  <a:lnTo>
                    <a:pt x="84" y="596"/>
                  </a:lnTo>
                  <a:lnTo>
                    <a:pt x="121" y="627"/>
                  </a:lnTo>
                  <a:lnTo>
                    <a:pt x="141" y="643"/>
                  </a:lnTo>
                  <a:lnTo>
                    <a:pt x="149" y="647"/>
                  </a:lnTo>
                  <a:lnTo>
                    <a:pt x="172" y="662"/>
                  </a:lnTo>
                  <a:lnTo>
                    <a:pt x="196" y="676"/>
                  </a:lnTo>
                  <a:lnTo>
                    <a:pt x="221" y="690"/>
                  </a:lnTo>
                  <a:lnTo>
                    <a:pt x="254" y="703"/>
                  </a:lnTo>
                  <a:lnTo>
                    <a:pt x="290" y="717"/>
                  </a:lnTo>
                  <a:lnTo>
                    <a:pt x="327" y="731"/>
                  </a:lnTo>
                  <a:lnTo>
                    <a:pt x="368" y="743"/>
                  </a:lnTo>
                  <a:lnTo>
                    <a:pt x="409" y="754"/>
                  </a:lnTo>
                  <a:lnTo>
                    <a:pt x="454" y="764"/>
                  </a:lnTo>
                  <a:lnTo>
                    <a:pt x="501" y="776"/>
                  </a:lnTo>
                  <a:lnTo>
                    <a:pt x="509" y="778"/>
                  </a:lnTo>
                  <a:lnTo>
                    <a:pt x="558" y="786"/>
                  </a:lnTo>
                  <a:lnTo>
                    <a:pt x="611" y="796"/>
                  </a:lnTo>
                  <a:lnTo>
                    <a:pt x="664" y="803"/>
                  </a:lnTo>
                  <a:lnTo>
                    <a:pt x="776" y="817"/>
                  </a:lnTo>
                  <a:lnTo>
                    <a:pt x="895" y="831"/>
                  </a:lnTo>
                  <a:lnTo>
                    <a:pt x="1021" y="841"/>
                  </a:lnTo>
                  <a:lnTo>
                    <a:pt x="1152" y="848"/>
                  </a:lnTo>
                  <a:lnTo>
                    <a:pt x="1289" y="856"/>
                  </a:lnTo>
                  <a:lnTo>
                    <a:pt x="1431" y="862"/>
                  </a:lnTo>
                  <a:lnTo>
                    <a:pt x="1576" y="866"/>
                  </a:lnTo>
                  <a:lnTo>
                    <a:pt x="1725" y="870"/>
                  </a:lnTo>
                  <a:lnTo>
                    <a:pt x="1876" y="874"/>
                  </a:lnTo>
                  <a:lnTo>
                    <a:pt x="2028" y="876"/>
                  </a:lnTo>
                  <a:lnTo>
                    <a:pt x="2183" y="878"/>
                  </a:lnTo>
                  <a:lnTo>
                    <a:pt x="2183" y="831"/>
                  </a:lnTo>
                  <a:lnTo>
                    <a:pt x="2028" y="829"/>
                  </a:lnTo>
                  <a:lnTo>
                    <a:pt x="1876" y="827"/>
                  </a:lnTo>
                  <a:lnTo>
                    <a:pt x="1725" y="823"/>
                  </a:lnTo>
                  <a:lnTo>
                    <a:pt x="1576" y="819"/>
                  </a:lnTo>
                  <a:lnTo>
                    <a:pt x="1431" y="815"/>
                  </a:lnTo>
                  <a:lnTo>
                    <a:pt x="1289" y="809"/>
                  </a:lnTo>
                  <a:lnTo>
                    <a:pt x="1152" y="801"/>
                  </a:lnTo>
                  <a:lnTo>
                    <a:pt x="1021" y="794"/>
                  </a:lnTo>
                  <a:lnTo>
                    <a:pt x="895" y="784"/>
                  </a:lnTo>
                  <a:lnTo>
                    <a:pt x="776" y="770"/>
                  </a:lnTo>
                  <a:lnTo>
                    <a:pt x="664" y="756"/>
                  </a:lnTo>
                  <a:lnTo>
                    <a:pt x="611" y="749"/>
                  </a:lnTo>
                  <a:lnTo>
                    <a:pt x="558" y="739"/>
                  </a:lnTo>
                  <a:lnTo>
                    <a:pt x="509" y="731"/>
                  </a:lnTo>
                  <a:lnTo>
                    <a:pt x="509" y="754"/>
                  </a:lnTo>
                  <a:lnTo>
                    <a:pt x="519" y="733"/>
                  </a:lnTo>
                  <a:lnTo>
                    <a:pt x="472" y="721"/>
                  </a:lnTo>
                  <a:lnTo>
                    <a:pt x="427" y="711"/>
                  </a:lnTo>
                  <a:lnTo>
                    <a:pt x="386" y="700"/>
                  </a:lnTo>
                  <a:lnTo>
                    <a:pt x="345" y="688"/>
                  </a:lnTo>
                  <a:lnTo>
                    <a:pt x="307" y="674"/>
                  </a:lnTo>
                  <a:lnTo>
                    <a:pt x="272" y="660"/>
                  </a:lnTo>
                  <a:lnTo>
                    <a:pt x="241" y="649"/>
                  </a:lnTo>
                  <a:lnTo>
                    <a:pt x="213" y="633"/>
                  </a:lnTo>
                  <a:lnTo>
                    <a:pt x="190" y="619"/>
                  </a:lnTo>
                  <a:lnTo>
                    <a:pt x="166" y="603"/>
                  </a:lnTo>
                  <a:lnTo>
                    <a:pt x="158" y="625"/>
                  </a:lnTo>
                  <a:lnTo>
                    <a:pt x="174" y="609"/>
                  </a:lnTo>
                  <a:lnTo>
                    <a:pt x="155" y="594"/>
                  </a:lnTo>
                  <a:lnTo>
                    <a:pt x="117" y="562"/>
                  </a:lnTo>
                  <a:lnTo>
                    <a:pt x="90" y="527"/>
                  </a:lnTo>
                  <a:lnTo>
                    <a:pt x="74" y="543"/>
                  </a:lnTo>
                  <a:lnTo>
                    <a:pt x="96" y="535"/>
                  </a:lnTo>
                  <a:lnTo>
                    <a:pt x="72" y="498"/>
                  </a:lnTo>
                  <a:lnTo>
                    <a:pt x="58" y="460"/>
                  </a:lnTo>
                  <a:lnTo>
                    <a:pt x="49" y="419"/>
                  </a:lnTo>
                  <a:lnTo>
                    <a:pt x="27" y="429"/>
                  </a:lnTo>
                  <a:lnTo>
                    <a:pt x="51" y="429"/>
                  </a:lnTo>
                  <a:lnTo>
                    <a:pt x="47" y="386"/>
                  </a:lnTo>
                  <a:lnTo>
                    <a:pt x="47" y="343"/>
                  </a:lnTo>
                  <a:lnTo>
                    <a:pt x="53" y="300"/>
                  </a:lnTo>
                  <a:lnTo>
                    <a:pt x="29" y="300"/>
                  </a:lnTo>
                  <a:lnTo>
                    <a:pt x="51" y="308"/>
                  </a:lnTo>
                  <a:lnTo>
                    <a:pt x="60" y="262"/>
                  </a:lnTo>
                  <a:lnTo>
                    <a:pt x="72" y="215"/>
                  </a:lnTo>
                  <a:lnTo>
                    <a:pt x="90" y="166"/>
                  </a:lnTo>
                  <a:lnTo>
                    <a:pt x="109" y="117"/>
                  </a:lnTo>
                  <a:lnTo>
                    <a:pt x="131" y="68"/>
                  </a:lnTo>
                  <a:lnTo>
                    <a:pt x="15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515" name="Freeform 51"/>
            <p:cNvSpPr>
              <a:spLocks/>
            </p:cNvSpPr>
            <p:nvPr/>
          </p:nvSpPr>
          <p:spPr bwMode="auto">
            <a:xfrm>
              <a:off x="793" y="2885"/>
              <a:ext cx="95" cy="118"/>
            </a:xfrm>
            <a:custGeom>
              <a:avLst/>
              <a:gdLst/>
              <a:ahLst/>
              <a:cxnLst>
                <a:cxn ang="0">
                  <a:pos x="188" y="238"/>
                </a:cxn>
                <a:cxn ang="0">
                  <a:pos x="190" y="0"/>
                </a:cxn>
                <a:cxn ang="0">
                  <a:pos x="0" y="140"/>
                </a:cxn>
                <a:cxn ang="0">
                  <a:pos x="188" y="238"/>
                </a:cxn>
              </a:cxnLst>
              <a:rect l="0" t="0" r="r" b="b"/>
              <a:pathLst>
                <a:path w="190" h="238">
                  <a:moveTo>
                    <a:pt x="188" y="238"/>
                  </a:moveTo>
                  <a:lnTo>
                    <a:pt x="190" y="0"/>
                  </a:lnTo>
                  <a:lnTo>
                    <a:pt x="0" y="140"/>
                  </a:lnTo>
                  <a:lnTo>
                    <a:pt x="188" y="2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516" name="Freeform 52"/>
            <p:cNvSpPr>
              <a:spLocks/>
            </p:cNvSpPr>
            <p:nvPr/>
          </p:nvSpPr>
          <p:spPr bwMode="auto">
            <a:xfrm>
              <a:off x="1865" y="3349"/>
              <a:ext cx="105" cy="105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212" y="106"/>
                </a:cxn>
                <a:cxn ang="0">
                  <a:pos x="2" y="0"/>
                </a:cxn>
                <a:cxn ang="0">
                  <a:pos x="0" y="210"/>
                </a:cxn>
              </a:cxnLst>
              <a:rect l="0" t="0" r="r" b="b"/>
              <a:pathLst>
                <a:path w="212" h="210">
                  <a:moveTo>
                    <a:pt x="0" y="210"/>
                  </a:moveTo>
                  <a:lnTo>
                    <a:pt x="212" y="106"/>
                  </a:lnTo>
                  <a:lnTo>
                    <a:pt x="2" y="0"/>
                  </a:lnTo>
                  <a:lnTo>
                    <a:pt x="0" y="2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62521" name="Group 57"/>
          <p:cNvGrpSpPr>
            <a:grpSpLocks/>
          </p:cNvGrpSpPr>
          <p:nvPr/>
        </p:nvGrpSpPr>
        <p:grpSpPr bwMode="auto">
          <a:xfrm>
            <a:off x="1227138" y="2295525"/>
            <a:ext cx="1900238" cy="901700"/>
            <a:chOff x="773" y="1446"/>
            <a:chExt cx="1197" cy="568"/>
          </a:xfrm>
        </p:grpSpPr>
        <p:sp>
          <p:nvSpPr>
            <p:cNvPr id="62518" name="Freeform 54"/>
            <p:cNvSpPr>
              <a:spLocks/>
            </p:cNvSpPr>
            <p:nvPr/>
          </p:nvSpPr>
          <p:spPr bwMode="auto">
            <a:xfrm>
              <a:off x="773" y="1485"/>
              <a:ext cx="1092" cy="440"/>
            </a:xfrm>
            <a:custGeom>
              <a:avLst/>
              <a:gdLst/>
              <a:ahLst/>
              <a:cxnLst>
                <a:cxn ang="0">
                  <a:pos x="155" y="859"/>
                </a:cxn>
                <a:cxn ang="0">
                  <a:pos x="109" y="761"/>
                </a:cxn>
                <a:cxn ang="0">
                  <a:pos x="72" y="663"/>
                </a:cxn>
                <a:cxn ang="0">
                  <a:pos x="51" y="571"/>
                </a:cxn>
                <a:cxn ang="0">
                  <a:pos x="53" y="581"/>
                </a:cxn>
                <a:cxn ang="0">
                  <a:pos x="47" y="492"/>
                </a:cxn>
                <a:cxn ang="0">
                  <a:pos x="27" y="451"/>
                </a:cxn>
                <a:cxn ang="0">
                  <a:pos x="58" y="420"/>
                </a:cxn>
                <a:cxn ang="0">
                  <a:pos x="96" y="345"/>
                </a:cxn>
                <a:cxn ang="0">
                  <a:pos x="90" y="353"/>
                </a:cxn>
                <a:cxn ang="0">
                  <a:pos x="155" y="287"/>
                </a:cxn>
                <a:cxn ang="0">
                  <a:pos x="158" y="253"/>
                </a:cxn>
                <a:cxn ang="0">
                  <a:pos x="190" y="261"/>
                </a:cxn>
                <a:cxn ang="0">
                  <a:pos x="241" y="234"/>
                </a:cxn>
                <a:cxn ang="0">
                  <a:pos x="307" y="204"/>
                </a:cxn>
                <a:cxn ang="0">
                  <a:pos x="386" y="181"/>
                </a:cxn>
                <a:cxn ang="0">
                  <a:pos x="472" y="157"/>
                </a:cxn>
                <a:cxn ang="0">
                  <a:pos x="509" y="126"/>
                </a:cxn>
                <a:cxn ang="0">
                  <a:pos x="558" y="140"/>
                </a:cxn>
                <a:cxn ang="0">
                  <a:pos x="664" y="122"/>
                </a:cxn>
                <a:cxn ang="0">
                  <a:pos x="895" y="97"/>
                </a:cxn>
                <a:cxn ang="0">
                  <a:pos x="1152" y="77"/>
                </a:cxn>
                <a:cxn ang="0">
                  <a:pos x="1431" y="63"/>
                </a:cxn>
                <a:cxn ang="0">
                  <a:pos x="1725" y="55"/>
                </a:cxn>
                <a:cxn ang="0">
                  <a:pos x="2028" y="49"/>
                </a:cxn>
                <a:cxn ang="0">
                  <a:pos x="2183" y="0"/>
                </a:cxn>
                <a:cxn ang="0">
                  <a:pos x="1876" y="4"/>
                </a:cxn>
                <a:cxn ang="0">
                  <a:pos x="1576" y="12"/>
                </a:cxn>
                <a:cxn ang="0">
                  <a:pos x="1289" y="22"/>
                </a:cxn>
                <a:cxn ang="0">
                  <a:pos x="1021" y="38"/>
                </a:cxn>
                <a:cxn ang="0">
                  <a:pos x="776" y="61"/>
                </a:cxn>
                <a:cxn ang="0">
                  <a:pos x="611" y="85"/>
                </a:cxn>
                <a:cxn ang="0">
                  <a:pos x="509" y="102"/>
                </a:cxn>
                <a:cxn ang="0">
                  <a:pos x="454" y="114"/>
                </a:cxn>
                <a:cxn ang="0">
                  <a:pos x="368" y="138"/>
                </a:cxn>
                <a:cxn ang="0">
                  <a:pos x="290" y="161"/>
                </a:cxn>
                <a:cxn ang="0">
                  <a:pos x="221" y="193"/>
                </a:cxn>
                <a:cxn ang="0">
                  <a:pos x="172" y="218"/>
                </a:cxn>
                <a:cxn ang="0">
                  <a:pos x="141" y="238"/>
                </a:cxn>
                <a:cxn ang="0">
                  <a:pos x="84" y="285"/>
                </a:cxn>
                <a:cxn ang="0">
                  <a:pos x="53" y="328"/>
                </a:cxn>
                <a:cxn ang="0">
                  <a:pos x="15" y="402"/>
                </a:cxn>
                <a:cxn ang="0">
                  <a:pos x="4" y="451"/>
                </a:cxn>
                <a:cxn ang="0">
                  <a:pos x="0" y="492"/>
                </a:cxn>
                <a:cxn ang="0">
                  <a:pos x="6" y="581"/>
                </a:cxn>
                <a:cxn ang="0">
                  <a:pos x="17" y="634"/>
                </a:cxn>
                <a:cxn ang="0">
                  <a:pos x="47" y="730"/>
                </a:cxn>
                <a:cxn ang="0">
                  <a:pos x="88" y="828"/>
                </a:cxn>
              </a:cxnLst>
              <a:rect l="0" t="0" r="r" b="b"/>
              <a:pathLst>
                <a:path w="2183" h="881">
                  <a:moveTo>
                    <a:pt x="113" y="881"/>
                  </a:moveTo>
                  <a:lnTo>
                    <a:pt x="155" y="859"/>
                  </a:lnTo>
                  <a:lnTo>
                    <a:pt x="131" y="810"/>
                  </a:lnTo>
                  <a:lnTo>
                    <a:pt x="109" y="761"/>
                  </a:lnTo>
                  <a:lnTo>
                    <a:pt x="90" y="712"/>
                  </a:lnTo>
                  <a:lnTo>
                    <a:pt x="72" y="663"/>
                  </a:lnTo>
                  <a:lnTo>
                    <a:pt x="60" y="616"/>
                  </a:lnTo>
                  <a:lnTo>
                    <a:pt x="51" y="571"/>
                  </a:lnTo>
                  <a:lnTo>
                    <a:pt x="29" y="581"/>
                  </a:lnTo>
                  <a:lnTo>
                    <a:pt x="53" y="581"/>
                  </a:lnTo>
                  <a:lnTo>
                    <a:pt x="47" y="536"/>
                  </a:lnTo>
                  <a:lnTo>
                    <a:pt x="47" y="492"/>
                  </a:lnTo>
                  <a:lnTo>
                    <a:pt x="51" y="451"/>
                  </a:lnTo>
                  <a:lnTo>
                    <a:pt x="27" y="451"/>
                  </a:lnTo>
                  <a:lnTo>
                    <a:pt x="49" y="459"/>
                  </a:lnTo>
                  <a:lnTo>
                    <a:pt x="58" y="420"/>
                  </a:lnTo>
                  <a:lnTo>
                    <a:pt x="72" y="381"/>
                  </a:lnTo>
                  <a:lnTo>
                    <a:pt x="96" y="345"/>
                  </a:lnTo>
                  <a:lnTo>
                    <a:pt x="74" y="336"/>
                  </a:lnTo>
                  <a:lnTo>
                    <a:pt x="90" y="353"/>
                  </a:lnTo>
                  <a:lnTo>
                    <a:pt x="117" y="318"/>
                  </a:lnTo>
                  <a:lnTo>
                    <a:pt x="155" y="287"/>
                  </a:lnTo>
                  <a:lnTo>
                    <a:pt x="174" y="271"/>
                  </a:lnTo>
                  <a:lnTo>
                    <a:pt x="158" y="253"/>
                  </a:lnTo>
                  <a:lnTo>
                    <a:pt x="166" y="275"/>
                  </a:lnTo>
                  <a:lnTo>
                    <a:pt x="190" y="261"/>
                  </a:lnTo>
                  <a:lnTo>
                    <a:pt x="213" y="247"/>
                  </a:lnTo>
                  <a:lnTo>
                    <a:pt x="241" y="234"/>
                  </a:lnTo>
                  <a:lnTo>
                    <a:pt x="272" y="220"/>
                  </a:lnTo>
                  <a:lnTo>
                    <a:pt x="307" y="204"/>
                  </a:lnTo>
                  <a:lnTo>
                    <a:pt x="345" y="193"/>
                  </a:lnTo>
                  <a:lnTo>
                    <a:pt x="386" y="181"/>
                  </a:lnTo>
                  <a:lnTo>
                    <a:pt x="427" y="169"/>
                  </a:lnTo>
                  <a:lnTo>
                    <a:pt x="472" y="157"/>
                  </a:lnTo>
                  <a:lnTo>
                    <a:pt x="519" y="147"/>
                  </a:lnTo>
                  <a:lnTo>
                    <a:pt x="509" y="126"/>
                  </a:lnTo>
                  <a:lnTo>
                    <a:pt x="509" y="149"/>
                  </a:lnTo>
                  <a:lnTo>
                    <a:pt x="558" y="140"/>
                  </a:lnTo>
                  <a:lnTo>
                    <a:pt x="611" y="132"/>
                  </a:lnTo>
                  <a:lnTo>
                    <a:pt x="664" y="122"/>
                  </a:lnTo>
                  <a:lnTo>
                    <a:pt x="776" y="108"/>
                  </a:lnTo>
                  <a:lnTo>
                    <a:pt x="895" y="97"/>
                  </a:lnTo>
                  <a:lnTo>
                    <a:pt x="1021" y="85"/>
                  </a:lnTo>
                  <a:lnTo>
                    <a:pt x="1152" y="77"/>
                  </a:lnTo>
                  <a:lnTo>
                    <a:pt x="1289" y="69"/>
                  </a:lnTo>
                  <a:lnTo>
                    <a:pt x="1431" y="63"/>
                  </a:lnTo>
                  <a:lnTo>
                    <a:pt x="1576" y="59"/>
                  </a:lnTo>
                  <a:lnTo>
                    <a:pt x="1725" y="55"/>
                  </a:lnTo>
                  <a:lnTo>
                    <a:pt x="1876" y="51"/>
                  </a:lnTo>
                  <a:lnTo>
                    <a:pt x="2028" y="49"/>
                  </a:lnTo>
                  <a:lnTo>
                    <a:pt x="2183" y="48"/>
                  </a:lnTo>
                  <a:lnTo>
                    <a:pt x="2183" y="0"/>
                  </a:lnTo>
                  <a:lnTo>
                    <a:pt x="2028" y="2"/>
                  </a:lnTo>
                  <a:lnTo>
                    <a:pt x="1876" y="4"/>
                  </a:lnTo>
                  <a:lnTo>
                    <a:pt x="1725" y="8"/>
                  </a:lnTo>
                  <a:lnTo>
                    <a:pt x="1576" y="12"/>
                  </a:lnTo>
                  <a:lnTo>
                    <a:pt x="1431" y="16"/>
                  </a:lnTo>
                  <a:lnTo>
                    <a:pt x="1289" y="22"/>
                  </a:lnTo>
                  <a:lnTo>
                    <a:pt x="1152" y="30"/>
                  </a:lnTo>
                  <a:lnTo>
                    <a:pt x="1021" y="38"/>
                  </a:lnTo>
                  <a:lnTo>
                    <a:pt x="895" y="49"/>
                  </a:lnTo>
                  <a:lnTo>
                    <a:pt x="776" y="61"/>
                  </a:lnTo>
                  <a:lnTo>
                    <a:pt x="664" y="75"/>
                  </a:lnTo>
                  <a:lnTo>
                    <a:pt x="611" y="85"/>
                  </a:lnTo>
                  <a:lnTo>
                    <a:pt x="558" y="93"/>
                  </a:lnTo>
                  <a:lnTo>
                    <a:pt x="509" y="102"/>
                  </a:lnTo>
                  <a:lnTo>
                    <a:pt x="501" y="104"/>
                  </a:lnTo>
                  <a:lnTo>
                    <a:pt x="454" y="114"/>
                  </a:lnTo>
                  <a:lnTo>
                    <a:pt x="409" y="126"/>
                  </a:lnTo>
                  <a:lnTo>
                    <a:pt x="368" y="138"/>
                  </a:lnTo>
                  <a:lnTo>
                    <a:pt x="327" y="149"/>
                  </a:lnTo>
                  <a:lnTo>
                    <a:pt x="290" y="161"/>
                  </a:lnTo>
                  <a:lnTo>
                    <a:pt x="254" y="177"/>
                  </a:lnTo>
                  <a:lnTo>
                    <a:pt x="221" y="193"/>
                  </a:lnTo>
                  <a:lnTo>
                    <a:pt x="196" y="204"/>
                  </a:lnTo>
                  <a:lnTo>
                    <a:pt x="172" y="218"/>
                  </a:lnTo>
                  <a:lnTo>
                    <a:pt x="149" y="232"/>
                  </a:lnTo>
                  <a:lnTo>
                    <a:pt x="141" y="238"/>
                  </a:lnTo>
                  <a:lnTo>
                    <a:pt x="121" y="253"/>
                  </a:lnTo>
                  <a:lnTo>
                    <a:pt x="84" y="285"/>
                  </a:lnTo>
                  <a:lnTo>
                    <a:pt x="57" y="320"/>
                  </a:lnTo>
                  <a:lnTo>
                    <a:pt x="53" y="328"/>
                  </a:lnTo>
                  <a:lnTo>
                    <a:pt x="29" y="363"/>
                  </a:lnTo>
                  <a:lnTo>
                    <a:pt x="15" y="402"/>
                  </a:lnTo>
                  <a:lnTo>
                    <a:pt x="6" y="441"/>
                  </a:lnTo>
                  <a:lnTo>
                    <a:pt x="4" y="451"/>
                  </a:lnTo>
                  <a:lnTo>
                    <a:pt x="4" y="451"/>
                  </a:lnTo>
                  <a:lnTo>
                    <a:pt x="0" y="492"/>
                  </a:lnTo>
                  <a:lnTo>
                    <a:pt x="0" y="536"/>
                  </a:lnTo>
                  <a:lnTo>
                    <a:pt x="6" y="581"/>
                  </a:lnTo>
                  <a:lnTo>
                    <a:pt x="8" y="589"/>
                  </a:lnTo>
                  <a:lnTo>
                    <a:pt x="17" y="634"/>
                  </a:lnTo>
                  <a:lnTo>
                    <a:pt x="29" y="681"/>
                  </a:lnTo>
                  <a:lnTo>
                    <a:pt x="47" y="730"/>
                  </a:lnTo>
                  <a:lnTo>
                    <a:pt x="66" y="779"/>
                  </a:lnTo>
                  <a:lnTo>
                    <a:pt x="88" y="828"/>
                  </a:lnTo>
                  <a:lnTo>
                    <a:pt x="113" y="8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519" name="Freeform 55"/>
            <p:cNvSpPr>
              <a:spLocks/>
            </p:cNvSpPr>
            <p:nvPr/>
          </p:nvSpPr>
          <p:spPr bwMode="auto">
            <a:xfrm>
              <a:off x="793" y="1897"/>
              <a:ext cx="95" cy="117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90" y="235"/>
                </a:cxn>
                <a:cxn ang="0">
                  <a:pos x="188" y="0"/>
                </a:cxn>
                <a:cxn ang="0">
                  <a:pos x="0" y="98"/>
                </a:cxn>
              </a:cxnLst>
              <a:rect l="0" t="0" r="r" b="b"/>
              <a:pathLst>
                <a:path w="190" h="235">
                  <a:moveTo>
                    <a:pt x="0" y="98"/>
                  </a:moveTo>
                  <a:lnTo>
                    <a:pt x="190" y="235"/>
                  </a:lnTo>
                  <a:lnTo>
                    <a:pt x="188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520" name="Freeform 56"/>
            <p:cNvSpPr>
              <a:spLocks/>
            </p:cNvSpPr>
            <p:nvPr/>
          </p:nvSpPr>
          <p:spPr bwMode="auto">
            <a:xfrm>
              <a:off x="1865" y="1446"/>
              <a:ext cx="105" cy="105"/>
            </a:xfrm>
            <a:custGeom>
              <a:avLst/>
              <a:gdLst/>
              <a:ahLst/>
              <a:cxnLst>
                <a:cxn ang="0">
                  <a:pos x="2" y="210"/>
                </a:cxn>
                <a:cxn ang="0">
                  <a:pos x="212" y="102"/>
                </a:cxn>
                <a:cxn ang="0">
                  <a:pos x="0" y="0"/>
                </a:cxn>
                <a:cxn ang="0">
                  <a:pos x="2" y="210"/>
                </a:cxn>
              </a:cxnLst>
              <a:rect l="0" t="0" r="r" b="b"/>
              <a:pathLst>
                <a:path w="212" h="210">
                  <a:moveTo>
                    <a:pt x="2" y="210"/>
                  </a:moveTo>
                  <a:lnTo>
                    <a:pt x="212" y="102"/>
                  </a:lnTo>
                  <a:lnTo>
                    <a:pt x="0" y="0"/>
                  </a:lnTo>
                  <a:lnTo>
                    <a:pt x="2" y="2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62522" name="Rectangle 58"/>
          <p:cNvSpPr>
            <a:spLocks noChangeArrowheads="1"/>
          </p:cNvSpPr>
          <p:nvPr/>
        </p:nvSpPr>
        <p:spPr bwMode="auto">
          <a:xfrm>
            <a:off x="588963" y="3309938"/>
            <a:ext cx="1793875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523" name="Rectangle 59"/>
          <p:cNvSpPr>
            <a:spLocks noChangeArrowheads="1"/>
          </p:cNvSpPr>
          <p:nvPr/>
        </p:nvSpPr>
        <p:spPr bwMode="auto">
          <a:xfrm>
            <a:off x="679451" y="3355975"/>
            <a:ext cx="585788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Markt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24" name="Rectangle 60"/>
          <p:cNvSpPr>
            <a:spLocks noChangeArrowheads="1"/>
          </p:cNvSpPr>
          <p:nvPr/>
        </p:nvSpPr>
        <p:spPr bwMode="auto">
          <a:xfrm>
            <a:off x="1174751" y="3355975"/>
            <a:ext cx="14287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-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25" name="Rectangle 61"/>
          <p:cNvSpPr>
            <a:spLocks noChangeArrowheads="1"/>
          </p:cNvSpPr>
          <p:nvPr/>
        </p:nvSpPr>
        <p:spPr bwMode="auto">
          <a:xfrm>
            <a:off x="1231901" y="3355975"/>
            <a:ext cx="804863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/Kunden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26" name="Rectangle 62"/>
          <p:cNvSpPr>
            <a:spLocks noChangeArrowheads="1"/>
          </p:cNvSpPr>
          <p:nvPr/>
        </p:nvSpPr>
        <p:spPr bwMode="auto">
          <a:xfrm>
            <a:off x="1936751" y="3355975"/>
            <a:ext cx="14287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-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27" name="Rectangle 63"/>
          <p:cNvSpPr>
            <a:spLocks noChangeArrowheads="1"/>
          </p:cNvSpPr>
          <p:nvPr/>
        </p:nvSpPr>
        <p:spPr bwMode="auto">
          <a:xfrm>
            <a:off x="679451" y="3565525"/>
            <a:ext cx="1047750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Perspektive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28" name="Rectangle 64"/>
          <p:cNvSpPr>
            <a:spLocks noChangeArrowheads="1"/>
          </p:cNvSpPr>
          <p:nvPr/>
        </p:nvSpPr>
        <p:spPr bwMode="auto">
          <a:xfrm>
            <a:off x="679451" y="3925888"/>
            <a:ext cx="16954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Wie sieht uns der Kunde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29" name="Rectangle 65"/>
          <p:cNvSpPr>
            <a:spLocks noChangeArrowheads="1"/>
          </p:cNvSpPr>
          <p:nvPr/>
        </p:nvSpPr>
        <p:spPr bwMode="auto">
          <a:xfrm>
            <a:off x="679451" y="4105275"/>
            <a:ext cx="15779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und wie sollen wir ihm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30" name="Rectangle 66"/>
          <p:cNvSpPr>
            <a:spLocks noChangeArrowheads="1"/>
          </p:cNvSpPr>
          <p:nvPr/>
        </p:nvSpPr>
        <p:spPr bwMode="auto">
          <a:xfrm>
            <a:off x="679451" y="4284663"/>
            <a:ext cx="148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gegenüber auftreten?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31" name="Rectangle 67"/>
          <p:cNvSpPr>
            <a:spLocks noChangeArrowheads="1"/>
          </p:cNvSpPr>
          <p:nvPr/>
        </p:nvSpPr>
        <p:spPr bwMode="auto">
          <a:xfrm>
            <a:off x="5816601" y="3251200"/>
            <a:ext cx="1793875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532" name="Rectangle 68"/>
          <p:cNvSpPr>
            <a:spLocks noChangeArrowheads="1"/>
          </p:cNvSpPr>
          <p:nvPr/>
        </p:nvSpPr>
        <p:spPr bwMode="auto">
          <a:xfrm>
            <a:off x="5907088" y="3297238"/>
            <a:ext cx="135572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Interne Prozess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34" name="Rectangle 70"/>
          <p:cNvSpPr>
            <a:spLocks noChangeArrowheads="1"/>
          </p:cNvSpPr>
          <p:nvPr/>
        </p:nvSpPr>
        <p:spPr bwMode="auto">
          <a:xfrm>
            <a:off x="5907088" y="3505200"/>
            <a:ext cx="1047750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Perspektive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35" name="Rectangle 71"/>
          <p:cNvSpPr>
            <a:spLocks noChangeArrowheads="1"/>
          </p:cNvSpPr>
          <p:nvPr/>
        </p:nvSpPr>
        <p:spPr bwMode="auto">
          <a:xfrm>
            <a:off x="5907088" y="3703638"/>
            <a:ext cx="1485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In welchen Prozessen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36" name="Rectangle 72"/>
          <p:cNvSpPr>
            <a:spLocks noChangeArrowheads="1"/>
          </p:cNvSpPr>
          <p:nvPr/>
        </p:nvSpPr>
        <p:spPr bwMode="auto">
          <a:xfrm>
            <a:off x="5907088" y="3865563"/>
            <a:ext cx="17510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müssen wir Spitzenplätze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37" name="Rectangle 73"/>
          <p:cNvSpPr>
            <a:spLocks noChangeArrowheads="1"/>
          </p:cNvSpPr>
          <p:nvPr/>
        </p:nvSpPr>
        <p:spPr bwMode="auto">
          <a:xfrm>
            <a:off x="5907088" y="4027488"/>
            <a:ext cx="1644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einnehmen,  um unsere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38" name="Rectangle 74"/>
          <p:cNvSpPr>
            <a:spLocks noChangeArrowheads="1"/>
          </p:cNvSpPr>
          <p:nvPr/>
        </p:nvSpPr>
        <p:spPr bwMode="auto">
          <a:xfrm>
            <a:off x="5907088" y="4189413"/>
            <a:ext cx="17367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Teilhaber und Kunden zu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40" name="Rectangle 76"/>
          <p:cNvSpPr>
            <a:spLocks noChangeArrowheads="1"/>
          </p:cNvSpPr>
          <p:nvPr/>
        </p:nvSpPr>
        <p:spPr bwMode="auto">
          <a:xfrm>
            <a:off x="3203576" y="4819650"/>
            <a:ext cx="17938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541" name="Rectangle 77"/>
          <p:cNvSpPr>
            <a:spLocks noChangeArrowheads="1"/>
          </p:cNvSpPr>
          <p:nvPr/>
        </p:nvSpPr>
        <p:spPr bwMode="auto">
          <a:xfrm>
            <a:off x="3292476" y="4865688"/>
            <a:ext cx="44767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Lern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42" name="Rectangle 78"/>
          <p:cNvSpPr>
            <a:spLocks noChangeArrowheads="1"/>
          </p:cNvSpPr>
          <p:nvPr/>
        </p:nvSpPr>
        <p:spPr bwMode="auto">
          <a:xfrm>
            <a:off x="3651251" y="4865688"/>
            <a:ext cx="14287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-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43" name="Rectangle 79"/>
          <p:cNvSpPr>
            <a:spLocks noChangeArrowheads="1"/>
          </p:cNvSpPr>
          <p:nvPr/>
        </p:nvSpPr>
        <p:spPr bwMode="auto">
          <a:xfrm>
            <a:off x="3756026" y="4865688"/>
            <a:ext cx="94297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und Entw.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44" name="Rectangle 80"/>
          <p:cNvSpPr>
            <a:spLocks noChangeArrowheads="1"/>
          </p:cNvSpPr>
          <p:nvPr/>
        </p:nvSpPr>
        <p:spPr bwMode="auto">
          <a:xfrm>
            <a:off x="4597401" y="4865688"/>
            <a:ext cx="14287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-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45" name="Rectangle 81"/>
          <p:cNvSpPr>
            <a:spLocks noChangeArrowheads="1"/>
          </p:cNvSpPr>
          <p:nvPr/>
        </p:nvSpPr>
        <p:spPr bwMode="auto">
          <a:xfrm>
            <a:off x="3292476" y="5073650"/>
            <a:ext cx="1047750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400" b="1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Frutiger 45 Light" pitchFamily="34" charset="0"/>
              </a:rPr>
              <a:t>Perspektive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46" name="Rectangle 82"/>
          <p:cNvSpPr>
            <a:spLocks noChangeArrowheads="1"/>
          </p:cNvSpPr>
          <p:nvPr/>
        </p:nvSpPr>
        <p:spPr bwMode="auto">
          <a:xfrm>
            <a:off x="3292476" y="5272088"/>
            <a:ext cx="15684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Wie können wir uns in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47" name="Rectangle 83"/>
          <p:cNvSpPr>
            <a:spLocks noChangeArrowheads="1"/>
          </p:cNvSpPr>
          <p:nvPr/>
        </p:nvSpPr>
        <p:spPr bwMode="auto">
          <a:xfrm>
            <a:off x="3292476" y="5434013"/>
            <a:ext cx="16367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Zukunft verbessern und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48" name="Rectangle 84"/>
          <p:cNvSpPr>
            <a:spLocks noChangeArrowheads="1"/>
          </p:cNvSpPr>
          <p:nvPr/>
        </p:nvSpPr>
        <p:spPr bwMode="auto">
          <a:xfrm>
            <a:off x="3292476" y="5595938"/>
            <a:ext cx="15303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Wachstumspotenziale 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49" name="Rectangle 85"/>
          <p:cNvSpPr>
            <a:spLocks noChangeArrowheads="1"/>
          </p:cNvSpPr>
          <p:nvPr/>
        </p:nvSpPr>
        <p:spPr bwMode="auto">
          <a:xfrm>
            <a:off x="3292476" y="5757863"/>
            <a:ext cx="6238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fördern?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50" name="Rectangle 86"/>
          <p:cNvSpPr>
            <a:spLocks noChangeArrowheads="1"/>
          </p:cNvSpPr>
          <p:nvPr/>
        </p:nvSpPr>
        <p:spPr bwMode="auto">
          <a:xfrm>
            <a:off x="4857751" y="1754188"/>
            <a:ext cx="10477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551" name="Rectangle 87"/>
          <p:cNvSpPr>
            <a:spLocks noChangeArrowheads="1"/>
          </p:cNvSpPr>
          <p:nvPr/>
        </p:nvSpPr>
        <p:spPr bwMode="auto">
          <a:xfrm>
            <a:off x="4948238" y="1792288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52" name="Rectangle 88"/>
          <p:cNvSpPr>
            <a:spLocks noChangeArrowheads="1"/>
          </p:cNvSpPr>
          <p:nvPr/>
        </p:nvSpPr>
        <p:spPr bwMode="auto">
          <a:xfrm>
            <a:off x="5010151" y="1792288"/>
            <a:ext cx="30162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Ziele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53" name="Rectangle 89"/>
          <p:cNvSpPr>
            <a:spLocks noChangeArrowheads="1"/>
          </p:cNvSpPr>
          <p:nvPr/>
        </p:nvSpPr>
        <p:spPr bwMode="auto">
          <a:xfrm>
            <a:off x="4948238" y="1925638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54" name="Rectangle 90"/>
          <p:cNvSpPr>
            <a:spLocks noChangeArrowheads="1"/>
          </p:cNvSpPr>
          <p:nvPr/>
        </p:nvSpPr>
        <p:spPr bwMode="auto">
          <a:xfrm>
            <a:off x="5010151" y="1925638"/>
            <a:ext cx="6937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Kennzahlen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55" name="Rectangle 91"/>
          <p:cNvSpPr>
            <a:spLocks noChangeArrowheads="1"/>
          </p:cNvSpPr>
          <p:nvPr/>
        </p:nvSpPr>
        <p:spPr bwMode="auto">
          <a:xfrm>
            <a:off x="4948238" y="2060575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56" name="Rectangle 92"/>
          <p:cNvSpPr>
            <a:spLocks noChangeArrowheads="1"/>
          </p:cNvSpPr>
          <p:nvPr/>
        </p:nvSpPr>
        <p:spPr bwMode="auto">
          <a:xfrm>
            <a:off x="5010151" y="2060575"/>
            <a:ext cx="4857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Zielwert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57" name="Rectangle 93"/>
          <p:cNvSpPr>
            <a:spLocks noChangeArrowheads="1"/>
          </p:cNvSpPr>
          <p:nvPr/>
        </p:nvSpPr>
        <p:spPr bwMode="auto">
          <a:xfrm>
            <a:off x="4948238" y="2193925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58" name="Rectangle 94"/>
          <p:cNvSpPr>
            <a:spLocks noChangeArrowheads="1"/>
          </p:cNvSpPr>
          <p:nvPr/>
        </p:nvSpPr>
        <p:spPr bwMode="auto">
          <a:xfrm>
            <a:off x="5010151" y="2193925"/>
            <a:ext cx="75088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Maßnahmen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59" name="Rectangle 95"/>
          <p:cNvSpPr>
            <a:spLocks noChangeArrowheads="1"/>
          </p:cNvSpPr>
          <p:nvPr/>
        </p:nvSpPr>
        <p:spPr bwMode="auto">
          <a:xfrm>
            <a:off x="7497763" y="3257550"/>
            <a:ext cx="1046163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560" name="Rectangle 96"/>
          <p:cNvSpPr>
            <a:spLocks noChangeArrowheads="1"/>
          </p:cNvSpPr>
          <p:nvPr/>
        </p:nvSpPr>
        <p:spPr bwMode="auto">
          <a:xfrm>
            <a:off x="7586663" y="3295650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61" name="Rectangle 97"/>
          <p:cNvSpPr>
            <a:spLocks noChangeArrowheads="1"/>
          </p:cNvSpPr>
          <p:nvPr/>
        </p:nvSpPr>
        <p:spPr bwMode="auto">
          <a:xfrm>
            <a:off x="7650163" y="3295650"/>
            <a:ext cx="30162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Ziele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62" name="Rectangle 98"/>
          <p:cNvSpPr>
            <a:spLocks noChangeArrowheads="1"/>
          </p:cNvSpPr>
          <p:nvPr/>
        </p:nvSpPr>
        <p:spPr bwMode="auto">
          <a:xfrm>
            <a:off x="7586663" y="3429000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63" name="Rectangle 99"/>
          <p:cNvSpPr>
            <a:spLocks noChangeArrowheads="1"/>
          </p:cNvSpPr>
          <p:nvPr/>
        </p:nvSpPr>
        <p:spPr bwMode="auto">
          <a:xfrm>
            <a:off x="7650163" y="3429000"/>
            <a:ext cx="6937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Kennzahlen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64" name="Rectangle 100"/>
          <p:cNvSpPr>
            <a:spLocks noChangeArrowheads="1"/>
          </p:cNvSpPr>
          <p:nvPr/>
        </p:nvSpPr>
        <p:spPr bwMode="auto">
          <a:xfrm>
            <a:off x="7586663" y="3562350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65" name="Rectangle 101"/>
          <p:cNvSpPr>
            <a:spLocks noChangeArrowheads="1"/>
          </p:cNvSpPr>
          <p:nvPr/>
        </p:nvSpPr>
        <p:spPr bwMode="auto">
          <a:xfrm>
            <a:off x="7650163" y="3562350"/>
            <a:ext cx="4857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Zielwert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66" name="Rectangle 102"/>
          <p:cNvSpPr>
            <a:spLocks noChangeArrowheads="1"/>
          </p:cNvSpPr>
          <p:nvPr/>
        </p:nvSpPr>
        <p:spPr bwMode="auto">
          <a:xfrm>
            <a:off x="7586663" y="3697288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67" name="Rectangle 103"/>
          <p:cNvSpPr>
            <a:spLocks noChangeArrowheads="1"/>
          </p:cNvSpPr>
          <p:nvPr/>
        </p:nvSpPr>
        <p:spPr bwMode="auto">
          <a:xfrm>
            <a:off x="7650163" y="3697288"/>
            <a:ext cx="75088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Maßnahmen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68" name="Rectangle 104"/>
          <p:cNvSpPr>
            <a:spLocks noChangeArrowheads="1"/>
          </p:cNvSpPr>
          <p:nvPr/>
        </p:nvSpPr>
        <p:spPr bwMode="auto">
          <a:xfrm>
            <a:off x="4883151" y="4752975"/>
            <a:ext cx="10477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572" name="Rectangle 108"/>
          <p:cNvSpPr>
            <a:spLocks noChangeArrowheads="1"/>
          </p:cNvSpPr>
          <p:nvPr/>
        </p:nvSpPr>
        <p:spPr bwMode="auto">
          <a:xfrm>
            <a:off x="5035551" y="4926013"/>
            <a:ext cx="6937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Kennzahlen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73" name="Rectangle 109"/>
          <p:cNvSpPr>
            <a:spLocks noChangeArrowheads="1"/>
          </p:cNvSpPr>
          <p:nvPr/>
        </p:nvSpPr>
        <p:spPr bwMode="auto">
          <a:xfrm>
            <a:off x="4973638" y="5059363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74" name="Rectangle 110"/>
          <p:cNvSpPr>
            <a:spLocks noChangeArrowheads="1"/>
          </p:cNvSpPr>
          <p:nvPr/>
        </p:nvSpPr>
        <p:spPr bwMode="auto">
          <a:xfrm>
            <a:off x="5035551" y="5059363"/>
            <a:ext cx="4857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Zielwert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76" name="Rectangle 112"/>
          <p:cNvSpPr>
            <a:spLocks noChangeArrowheads="1"/>
          </p:cNvSpPr>
          <p:nvPr/>
        </p:nvSpPr>
        <p:spPr bwMode="auto">
          <a:xfrm>
            <a:off x="5035551" y="5192713"/>
            <a:ext cx="75088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Maßnahmen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77" name="Rectangle 113"/>
          <p:cNvSpPr>
            <a:spLocks noChangeArrowheads="1"/>
          </p:cNvSpPr>
          <p:nvPr/>
        </p:nvSpPr>
        <p:spPr bwMode="auto">
          <a:xfrm>
            <a:off x="2281238" y="3248025"/>
            <a:ext cx="10477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578" name="Rectangle 114"/>
          <p:cNvSpPr>
            <a:spLocks noChangeArrowheads="1"/>
          </p:cNvSpPr>
          <p:nvPr/>
        </p:nvSpPr>
        <p:spPr bwMode="auto">
          <a:xfrm>
            <a:off x="2371726" y="3286125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79" name="Rectangle 115"/>
          <p:cNvSpPr>
            <a:spLocks noChangeArrowheads="1"/>
          </p:cNvSpPr>
          <p:nvPr/>
        </p:nvSpPr>
        <p:spPr bwMode="auto">
          <a:xfrm>
            <a:off x="2433638" y="3286125"/>
            <a:ext cx="30162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Ziele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80" name="Rectangle 116"/>
          <p:cNvSpPr>
            <a:spLocks noChangeArrowheads="1"/>
          </p:cNvSpPr>
          <p:nvPr/>
        </p:nvSpPr>
        <p:spPr bwMode="auto">
          <a:xfrm>
            <a:off x="2371726" y="3419475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81" name="Rectangle 117"/>
          <p:cNvSpPr>
            <a:spLocks noChangeArrowheads="1"/>
          </p:cNvSpPr>
          <p:nvPr/>
        </p:nvSpPr>
        <p:spPr bwMode="auto">
          <a:xfrm>
            <a:off x="2433638" y="3419475"/>
            <a:ext cx="6937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Kennzahlen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82" name="Rectangle 118"/>
          <p:cNvSpPr>
            <a:spLocks noChangeArrowheads="1"/>
          </p:cNvSpPr>
          <p:nvPr/>
        </p:nvSpPr>
        <p:spPr bwMode="auto">
          <a:xfrm>
            <a:off x="2371726" y="3552825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83" name="Rectangle 119"/>
          <p:cNvSpPr>
            <a:spLocks noChangeArrowheads="1"/>
          </p:cNvSpPr>
          <p:nvPr/>
        </p:nvSpPr>
        <p:spPr bwMode="auto">
          <a:xfrm>
            <a:off x="2433638" y="3552825"/>
            <a:ext cx="4857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Zielwert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84" name="Rectangle 120"/>
          <p:cNvSpPr>
            <a:spLocks noChangeArrowheads="1"/>
          </p:cNvSpPr>
          <p:nvPr/>
        </p:nvSpPr>
        <p:spPr bwMode="auto">
          <a:xfrm>
            <a:off x="2371726" y="3687763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85" name="Rectangle 121"/>
          <p:cNvSpPr>
            <a:spLocks noChangeArrowheads="1"/>
          </p:cNvSpPr>
          <p:nvPr/>
        </p:nvSpPr>
        <p:spPr bwMode="auto">
          <a:xfrm>
            <a:off x="2433638" y="3687763"/>
            <a:ext cx="75088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Maßnahmen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02" name="Oval 38"/>
          <p:cNvSpPr>
            <a:spLocks noChangeArrowheads="1"/>
          </p:cNvSpPr>
          <p:nvPr/>
        </p:nvSpPr>
        <p:spPr bwMode="auto">
          <a:xfrm>
            <a:off x="3296791" y="3417351"/>
            <a:ext cx="1570038" cy="1047750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2498" name="Rectangle 34"/>
          <p:cNvSpPr>
            <a:spLocks noChangeArrowheads="1"/>
          </p:cNvSpPr>
          <p:nvPr/>
        </p:nvSpPr>
        <p:spPr bwMode="auto">
          <a:xfrm>
            <a:off x="3773871" y="3563938"/>
            <a:ext cx="6691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Vision</a:t>
            </a:r>
            <a:endParaRPr kumimoji="0" lang="de-DE" sz="20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499" name="Rectangle 35"/>
          <p:cNvSpPr>
            <a:spLocks noChangeArrowheads="1"/>
          </p:cNvSpPr>
          <p:nvPr/>
        </p:nvSpPr>
        <p:spPr bwMode="auto">
          <a:xfrm>
            <a:off x="3896854" y="3833813"/>
            <a:ext cx="42319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und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05" name="Rectangle 41"/>
          <p:cNvSpPr>
            <a:spLocks noChangeArrowheads="1"/>
          </p:cNvSpPr>
          <p:nvPr/>
        </p:nvSpPr>
        <p:spPr bwMode="auto">
          <a:xfrm>
            <a:off x="3614725" y="4027488"/>
            <a:ext cx="9874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Strategie</a:t>
            </a:r>
            <a:endParaRPr kumimoji="0" lang="de-DE" sz="20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39" name="Rectangle 75"/>
          <p:cNvSpPr>
            <a:spLocks noChangeArrowheads="1"/>
          </p:cNvSpPr>
          <p:nvPr/>
        </p:nvSpPr>
        <p:spPr bwMode="auto">
          <a:xfrm>
            <a:off x="5907088" y="4351338"/>
            <a:ext cx="8778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utiger 45 Light" pitchFamily="34" charset="0"/>
              </a:rPr>
              <a:t>befriedigen?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69" name="Rectangle 105"/>
          <p:cNvSpPr>
            <a:spLocks noChangeArrowheads="1"/>
          </p:cNvSpPr>
          <p:nvPr/>
        </p:nvSpPr>
        <p:spPr bwMode="auto">
          <a:xfrm>
            <a:off x="4973638" y="4792663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70" name="Rectangle 106"/>
          <p:cNvSpPr>
            <a:spLocks noChangeArrowheads="1"/>
          </p:cNvSpPr>
          <p:nvPr/>
        </p:nvSpPr>
        <p:spPr bwMode="auto">
          <a:xfrm>
            <a:off x="5035551" y="4792663"/>
            <a:ext cx="30162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Ziele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71" name="Rectangle 107"/>
          <p:cNvSpPr>
            <a:spLocks noChangeArrowheads="1"/>
          </p:cNvSpPr>
          <p:nvPr/>
        </p:nvSpPr>
        <p:spPr bwMode="auto">
          <a:xfrm>
            <a:off x="4973638" y="4926013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  <p:sp>
        <p:nvSpPr>
          <p:cNvPr id="62575" name="Rectangle 111"/>
          <p:cNvSpPr>
            <a:spLocks noChangeArrowheads="1"/>
          </p:cNvSpPr>
          <p:nvPr/>
        </p:nvSpPr>
        <p:spPr bwMode="auto">
          <a:xfrm>
            <a:off x="4973638" y="5192713"/>
            <a:ext cx="1174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rgbClr val="474747"/>
                </a:solidFill>
                <a:effectLst/>
                <a:latin typeface="Frutiger 45 Light" pitchFamily="34" charset="0"/>
              </a:rPr>
              <a:t>•</a:t>
            </a:r>
            <a:endParaRPr kumimoji="0" lang="de-DE" sz="20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Frutiger 45 Ligh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349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0A1167F-F409-4292-A977-199C1FEA9A1F}" type="slidenum">
              <a:rPr lang="de-DE"/>
              <a:pPr defTabSz="762000"/>
              <a:t>66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Kaskadierte Scorecards im IT-Controlling-Konzept</a:t>
            </a:r>
          </a:p>
        </p:txBody>
      </p:sp>
      <p:pic>
        <p:nvPicPr>
          <p:cNvPr id="6349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33450" y="2009775"/>
            <a:ext cx="7277100" cy="3771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451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42F509F-469D-4E59-9736-0392522B74F2}" type="slidenum">
              <a:rPr lang="de-DE"/>
              <a:pPr defTabSz="762000"/>
              <a:t>67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en-GB" smtClean="0"/>
              <a:t>Integration der IT-Balanced Scorecard</a:t>
            </a:r>
            <a:endParaRPr lang="de-DE" smtClean="0"/>
          </a:p>
        </p:txBody>
      </p:sp>
      <p:pic>
        <p:nvPicPr>
          <p:cNvPr id="6451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1100" y="1638300"/>
            <a:ext cx="6781800" cy="45132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553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F15EC54-8337-4CDC-BCC3-65826A5F78D2}" type="slidenum">
              <a:rPr lang="de-DE"/>
              <a:pPr defTabSz="762000"/>
              <a:t>68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Schema einer IT-Balanced Scorecard (erweiterte Abbildung 55)</a:t>
            </a:r>
          </a:p>
        </p:txBody>
      </p:sp>
      <p:pic>
        <p:nvPicPr>
          <p:cNvPr id="6554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5963" y="1600200"/>
            <a:ext cx="7712075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656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0E580C7-759D-42A5-BFF9-1C68E50FE7D9}" type="slidenum">
              <a:rPr lang="de-DE"/>
              <a:pPr defTabSz="762000"/>
              <a:t>69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IT-BSC (van Grembergen/van Bruggen 2003, modifiziert)</a:t>
            </a:r>
          </a:p>
        </p:txBody>
      </p:sp>
      <p:pic>
        <p:nvPicPr>
          <p:cNvPr id="6656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475" y="3817938"/>
            <a:ext cx="5081588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950" y="1554163"/>
            <a:ext cx="50831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12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5CA289E-CA4C-4F84-8218-17D125BBCD79}" type="slidenum">
              <a:rPr lang="de-DE"/>
              <a:pPr defTabSz="762000"/>
              <a:t>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Definition Controller (nach Mayer, E.)</a:t>
            </a:r>
          </a:p>
        </p:txBody>
      </p:sp>
      <p:pic>
        <p:nvPicPr>
          <p:cNvPr id="1126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82663" y="2698750"/>
            <a:ext cx="5268912" cy="9985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758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7B967A7-A5EE-4D0B-A6EE-03114A409357}" type="slidenum">
              <a:rPr lang="de-DE"/>
              <a:pPr defTabSz="762000"/>
              <a:t>70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Einfaches Beispiel einer IT-Balanced Scorecard </a:t>
            </a:r>
          </a:p>
        </p:txBody>
      </p:sp>
      <p:pic>
        <p:nvPicPr>
          <p:cNvPr id="67589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4050" y="1600200"/>
            <a:ext cx="783431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861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05A5B919-6111-4503-9744-E867D01A8954}" type="slidenum">
              <a:rPr lang="de-DE"/>
              <a:pPr defTabSz="762000"/>
              <a:t>71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z="2400" smtClean="0"/>
              <a:t>Zusammenhang zwischen Bereichs- und IT-BSC (vgl. Kudernatsch, 2002, S. 59, modifiziert)</a:t>
            </a:r>
          </a:p>
        </p:txBody>
      </p:sp>
      <p:pic>
        <p:nvPicPr>
          <p:cNvPr id="6861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611313"/>
            <a:ext cx="7966075" cy="4568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6963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17FA30A-7905-459E-9125-9F7F570C5E0F}" type="slidenum">
              <a:rPr lang="de-DE"/>
              <a:pPr defTabSz="762000"/>
              <a:t>72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BSC-Darstellung mit dem CP MIS/BSC (vgl. Corporate Planning AG, 2003)</a:t>
            </a:r>
          </a:p>
        </p:txBody>
      </p:sp>
      <p:pic>
        <p:nvPicPr>
          <p:cNvPr id="6963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1736725"/>
            <a:ext cx="5757863" cy="431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065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7D675AE-4DB0-4047-8DF5-547C8CDCEF70}" type="slidenum">
              <a:rPr lang="de-DE"/>
              <a:pPr defTabSz="762000"/>
              <a:t>73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ARIS Ursache-Wirkungsdiagramm (IDS Scheer AG, 2003)</a:t>
            </a:r>
          </a:p>
        </p:txBody>
      </p:sp>
      <p:pic>
        <p:nvPicPr>
          <p:cNvPr id="7066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11300" y="1684338"/>
            <a:ext cx="6121400" cy="44211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168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47B94C6-F1DD-4E37-9BFC-AED6912E8DBB}" type="slidenum">
              <a:rPr lang="de-DE"/>
              <a:pPr defTabSz="762000"/>
              <a:t>74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168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IT-Projektlenkung als Life-Cycle-Modell</a:t>
            </a:r>
          </a:p>
        </p:txBody>
      </p:sp>
      <p:pic>
        <p:nvPicPr>
          <p:cNvPr id="7168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52563" y="1600200"/>
            <a:ext cx="6238875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270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B789FE4-6EB3-4A2F-96EC-0AE63EDE968B}" type="slidenum">
              <a:rPr lang="de-DE"/>
              <a:pPr defTabSz="762000"/>
              <a:t>75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Priorisierungsbaum für IT-Projekte (Buchta et al. 2004)</a:t>
            </a:r>
          </a:p>
        </p:txBody>
      </p:sp>
      <p:pic>
        <p:nvPicPr>
          <p:cNvPr id="7270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696"/>
          <a:stretch>
            <a:fillRect/>
          </a:stretch>
        </p:blipFill>
        <p:spPr>
          <a:xfrm>
            <a:off x="588963" y="1936750"/>
            <a:ext cx="7966075" cy="3917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373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2F0AB3C-D564-40D8-A186-891D1AF1DA18}" type="slidenum">
              <a:rPr lang="de-DE"/>
              <a:pPr defTabSz="762000"/>
              <a:t>76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Nutzen- und strategieorientiertes IT-Portfolio</a:t>
            </a:r>
          </a:p>
        </p:txBody>
      </p:sp>
      <p:pic>
        <p:nvPicPr>
          <p:cNvPr id="7373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4750" y="1716088"/>
            <a:ext cx="6792913" cy="4359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475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B310155-52CB-4113-A42B-F36EE9DF19E3}" type="slidenum">
              <a:rPr lang="de-DE"/>
              <a:pPr defTabSz="762000"/>
              <a:t>77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47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Nutzen- und risikoorientiertes IT-Portfolio</a:t>
            </a:r>
          </a:p>
        </p:txBody>
      </p:sp>
      <p:pic>
        <p:nvPicPr>
          <p:cNvPr id="7475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4750" y="1822450"/>
            <a:ext cx="6792913" cy="4146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577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19D6C948-B5F1-4823-9138-70B673563BD7}" type="slidenum">
              <a:rPr lang="de-DE"/>
              <a:pPr defTabSz="762000"/>
              <a:t>78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Nutzen-, risiko- und strategieorientiertes IT-Portfolio</a:t>
            </a:r>
          </a:p>
        </p:txBody>
      </p:sp>
      <p:pic>
        <p:nvPicPr>
          <p:cNvPr id="7578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4750" y="1822450"/>
            <a:ext cx="6792913" cy="4146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680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94AC3FD-30A5-4E6E-A113-642C73FA4EB7}" type="slidenum">
              <a:rPr lang="de-DE"/>
              <a:pPr defTabSz="762000"/>
              <a:t>79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Portfoliogestützte Projektauswahl (Kramer 2003)</a:t>
            </a:r>
          </a:p>
        </p:txBody>
      </p:sp>
      <p:pic>
        <p:nvPicPr>
          <p:cNvPr id="7680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60488" y="2076450"/>
            <a:ext cx="6423025" cy="3636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2291" name="Fußzeilenplatzhalt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0DBF8BD-1248-4527-A9D9-FD4FAB245BF7}" type="slidenum">
              <a:rPr lang="de-DE"/>
              <a:pPr defTabSz="762000"/>
              <a:t>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en-GB" smtClean="0"/>
              <a:t>Controller Leitbild (Deyhle/International Group of Controlling 1996)</a:t>
            </a:r>
            <a:endParaRPr lang="de-DE" smtClean="0"/>
          </a:p>
        </p:txBody>
      </p:sp>
      <p:pic>
        <p:nvPicPr>
          <p:cNvPr id="12293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41388" y="2725738"/>
            <a:ext cx="5602287" cy="10620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782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D45FEDD-CC2B-46D7-8E75-F2220BA7C274}" type="slidenum">
              <a:rPr lang="de-DE"/>
              <a:pPr defTabSz="762000"/>
              <a:t>80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Projekt-Priorisierung bei der Deutschen Lufthansa (Beißel et al. 2004, S. 60)</a:t>
            </a:r>
          </a:p>
        </p:txBody>
      </p:sp>
      <p:pic>
        <p:nvPicPr>
          <p:cNvPr id="7782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96913" y="1760538"/>
            <a:ext cx="7748587" cy="4270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885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C9E76197-9532-4DF7-8EA7-F6BC24ED893A}" type="slidenum">
              <a:rPr lang="de-DE"/>
              <a:pPr defTabSz="762000"/>
              <a:t>81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Vorgehensmodell IT-Projektcontrolling</a:t>
            </a:r>
          </a:p>
        </p:txBody>
      </p:sp>
      <p:sp>
        <p:nvSpPr>
          <p:cNvPr id="78853" name="Rectangle 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pic>
        <p:nvPicPr>
          <p:cNvPr id="7885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025" y="2420938"/>
            <a:ext cx="76200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7987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C4EC57C-8428-4E4B-A5AB-9CF9EE985DA7}" type="slidenum">
              <a:rPr lang="de-DE"/>
              <a:pPr defTabSz="762000"/>
              <a:t>82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Projekttypen in der IT-Sicherheit (nach Uebelacker)</a:t>
            </a:r>
          </a:p>
        </p:txBody>
      </p:sp>
      <p:pic>
        <p:nvPicPr>
          <p:cNvPr id="79877" name="Picture 4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924"/>
          <a:stretch>
            <a:fillRect/>
          </a:stretch>
        </p:blipFill>
        <p:spPr>
          <a:xfrm>
            <a:off x="642938" y="1600200"/>
            <a:ext cx="785653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08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EE415076-2D74-4BB7-AEA6-0CB76B05A77F}" type="slidenum">
              <a:rPr lang="de-DE"/>
              <a:pPr defTabSz="762000"/>
              <a:t>83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090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en-GB" smtClean="0"/>
              <a:t>Return on Security Investment (vgl. Keller 2002)</a:t>
            </a:r>
            <a:endParaRPr lang="de-DE" smtClean="0"/>
          </a:p>
        </p:txBody>
      </p:sp>
      <p:pic>
        <p:nvPicPr>
          <p:cNvPr id="8090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8650" y="2032000"/>
            <a:ext cx="7886700" cy="37274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192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177AEC3-84F6-4579-8148-0DC1073E77C8}" type="slidenum">
              <a:rPr lang="de-DE"/>
              <a:pPr defTabSz="762000"/>
              <a:t>84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192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Wertbeitrag der IT (Buchta et al. 2004, modifiziert)</a:t>
            </a:r>
          </a:p>
        </p:txBody>
      </p:sp>
      <p:pic>
        <p:nvPicPr>
          <p:cNvPr id="81925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6888" y="1600200"/>
            <a:ext cx="5608637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Inhaltsplatzhalter 3"/>
          <p:cNvGraphicFramePr>
            <a:graphicFrameLocks/>
          </p:cNvGraphicFramePr>
          <p:nvPr/>
        </p:nvGraphicFramePr>
        <p:xfrm>
          <a:off x="457200" y="87406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2947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294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667250" y="6496050"/>
            <a:ext cx="2168525" cy="457200"/>
          </a:xfrm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B2F40C3B-A07B-44DD-9E85-588516E00CAA}" type="slidenum">
              <a:rPr lang="de-DE"/>
              <a:pPr defTabSz="762000"/>
              <a:t>85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294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dirty="0" smtClean="0"/>
              <a:t>Green IT</a:t>
            </a:r>
          </a:p>
        </p:txBody>
      </p:sp>
      <p:sp>
        <p:nvSpPr>
          <p:cNvPr id="82950" name="Textfeld 17"/>
          <p:cNvSpPr txBox="1">
            <a:spLocks noChangeArrowheads="1"/>
          </p:cNvSpPr>
          <p:nvPr/>
        </p:nvSpPr>
        <p:spPr bwMode="auto">
          <a:xfrm>
            <a:off x="3884613" y="2663825"/>
            <a:ext cx="13128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2400" dirty="0"/>
              <a:t>Green</a:t>
            </a:r>
          </a:p>
          <a:p>
            <a:pPr algn="ctr"/>
            <a:r>
              <a:rPr lang="de-DE" sz="2400" dirty="0"/>
              <a:t>durch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3971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667250" y="6496050"/>
            <a:ext cx="2168525" cy="457200"/>
          </a:xfrm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426D0E2-D259-4A4E-8645-32E1A425D427}" type="slidenum">
              <a:rPr lang="de-DE"/>
              <a:pPr defTabSz="762000"/>
              <a:t>86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397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Green IT-BSC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31813" y="1600200"/>
            <a:ext cx="79660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685800" lvl="1" indent="-228600">
              <a:lnSpc>
                <a:spcPct val="90000"/>
              </a:lnSpc>
              <a:spcBef>
                <a:spcPct val="30000"/>
              </a:spcBef>
              <a:buSzPct val="100000"/>
              <a:buFontTx/>
              <a:buChar char="–"/>
              <a:defRPr/>
            </a:pPr>
            <a:endParaRPr lang="de-DE" sz="1800" kern="0">
              <a:solidFill>
                <a:schemeClr val="tx1"/>
              </a:solidFill>
              <a:latin typeface="+mn-lt"/>
            </a:endParaRPr>
          </a:p>
          <a:p>
            <a:pPr marL="285750" indent="-285750">
              <a:lnSpc>
                <a:spcPct val="90000"/>
              </a:lnSpc>
              <a:spcBef>
                <a:spcPct val="30000"/>
              </a:spcBef>
              <a:buSzPct val="75000"/>
              <a:buFont typeface="Wingdings" pitchFamily="2" charset="2"/>
              <a:buChar char="q"/>
              <a:defRPr/>
            </a:pPr>
            <a:endParaRPr lang="de-DE" sz="2200" kern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8" name="Group 4"/>
          <p:cNvGraphicFramePr>
            <a:graphicFrameLocks noGrp="1"/>
          </p:cNvGraphicFramePr>
          <p:nvPr/>
        </p:nvGraphicFramePr>
        <p:xfrm>
          <a:off x="4591050" y="1714500"/>
          <a:ext cx="3906838" cy="2225294"/>
        </p:xfrm>
        <a:graphic>
          <a:graphicData uri="http://schemas.openxmlformats.org/drawingml/2006/table">
            <a:tbl>
              <a:tblPr/>
              <a:tblGrid>
                <a:gridCol w="862013"/>
                <a:gridCol w="1058862"/>
                <a:gridCol w="661988"/>
                <a:gridCol w="1323975"/>
              </a:tblGrid>
              <a:tr h="258763"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I T - P r o z e s </a:t>
                      </a:r>
                      <a:r>
                        <a:rPr kumimoji="0" lang="de-DE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s</a:t>
                      </a:r>
                      <a:r>
                        <a:rPr kumimoji="0" lang="de-D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 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Ziel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Kenn-</a:t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</a:b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zahlen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Ziel-</a:t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</a:b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werte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Maßnahmen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Kosten für den IT-Betrieb nachhaltig senken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„Green IT“ Reifegrad erhöhen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Energiever-brauch je Arbeitsstunde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KW/h &lt; xxx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Serversteuerung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Virtualisierung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Sparsame Endgeräte (mit Zertifikat)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Abteilungsdrucker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Automatischer </a:t>
                      </a:r>
                      <a:r>
                        <a:rPr kumimoji="0" lang="de-DE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Shut</a:t>
                      </a: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 down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Energieverbrauchs-</a:t>
                      </a:r>
                      <a:r>
                        <a:rPr kumimoji="0" lang="de-DE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überwachung</a:t>
                      </a: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991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Energiever-brauch je Rechnerstunde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KW/h l &lt; xxx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Group 102"/>
          <p:cNvGraphicFramePr>
            <a:graphicFrameLocks noGrp="1"/>
          </p:cNvGraphicFramePr>
          <p:nvPr/>
        </p:nvGraphicFramePr>
        <p:xfrm>
          <a:off x="531813" y="1714500"/>
          <a:ext cx="3906837" cy="2195132"/>
        </p:xfrm>
        <a:graphic>
          <a:graphicData uri="http://schemas.openxmlformats.org/drawingml/2006/table">
            <a:tbl>
              <a:tblPr/>
              <a:tblGrid>
                <a:gridCol w="862012"/>
                <a:gridCol w="1058863"/>
                <a:gridCol w="661987"/>
                <a:gridCol w="1323975"/>
              </a:tblGrid>
              <a:tr h="273050"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M a r k t / K u n d 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Ziel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Kenn-</a:t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</a:b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zahlen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Ziel-</a:t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</a:b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werte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Maßnahmen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3413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Unterneh-mensimage</a:t>
                      </a: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 im Hinblick auf Ökologie verbessern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Umsatzanteil bei umwelt-bewußten Kunden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Steigerung &gt; 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Kunden-Anforderungen analysieren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Umweltkampagne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IT im Hinblick auf Energieverbrauch auf State-of-the-Art-Niveau bringen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2488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Anteil energiesparender IT-Produkte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Anteil &gt; 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Group 95"/>
          <p:cNvGraphicFramePr>
            <a:graphicFrameLocks noGrp="1"/>
          </p:cNvGraphicFramePr>
          <p:nvPr/>
        </p:nvGraphicFramePr>
        <p:xfrm>
          <a:off x="531813" y="4086225"/>
          <a:ext cx="3906837" cy="2207006"/>
        </p:xfrm>
        <a:graphic>
          <a:graphicData uri="http://schemas.openxmlformats.org/drawingml/2006/table">
            <a:tbl>
              <a:tblPr/>
              <a:tblGrid>
                <a:gridCol w="862012"/>
                <a:gridCol w="1058863"/>
                <a:gridCol w="661987"/>
                <a:gridCol w="1323975"/>
              </a:tblGrid>
              <a:tr h="217488"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P e r s o n a l / L e r n e 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Ziel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Kenn-</a:t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</a:b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zahlen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Ziel-</a:t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</a:b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werte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Maßnahmen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Etablierung einer Nachhaltig-keitskultur bei den eigenen Mitarbeitern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Energie-verbrauch je Mitarbeiter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X KW/h je Jahr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Schulungen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Selbst-verpflichtungen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Gehaltssystem anpassen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Vorschlagssystem anpassen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de-DE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rutiger 45 Light" pitchFamily="2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121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Verbesserungs-vorschläge je Mitarbeiter (prämiert)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Anzahl  &gt;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Group 70"/>
          <p:cNvGraphicFramePr>
            <a:graphicFrameLocks noGrp="1"/>
          </p:cNvGraphicFramePr>
          <p:nvPr/>
        </p:nvGraphicFramePr>
        <p:xfrm>
          <a:off x="4591050" y="4086225"/>
          <a:ext cx="3906838" cy="2199894"/>
        </p:xfrm>
        <a:graphic>
          <a:graphicData uri="http://schemas.openxmlformats.org/drawingml/2006/table">
            <a:tbl>
              <a:tblPr/>
              <a:tblGrid>
                <a:gridCol w="862013"/>
                <a:gridCol w="1058862"/>
                <a:gridCol w="661988"/>
                <a:gridCol w="1323975"/>
              </a:tblGrid>
              <a:tr h="217488"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F i n a n z e 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Ziel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Kenn-</a:t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</a:b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zahlen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Ziel-</a:t>
                      </a:r>
                      <a:b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</a:b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werte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Maßnahmen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3413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Energieein-sparung für Kunden transparent machen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Gewinn-steigerung durch Green IT Produkte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Energiekosten je IT-Arbeits-platz / Arbeits-stunde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Energiekosten &lt; X EUR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Energiekosten-</a:t>
                      </a:r>
                      <a:r>
                        <a:rPr kumimoji="0" lang="de-DE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analyse</a:t>
                      </a: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 durchführen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Energiekosten-</a:t>
                      </a:r>
                      <a:r>
                        <a:rPr kumimoji="0" lang="de-DE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erfassung</a:t>
                      </a: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 in Kosten- und Leistungs-</a:t>
                      </a:r>
                      <a:r>
                        <a:rPr kumimoji="0" lang="de-DE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rechnung</a:t>
                      </a: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 integrieren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ROI monatlich je IT-Maßnahme erheben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ROI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45 Light" pitchFamily="2" charset="0"/>
                        </a:rPr>
                        <a:t>ROI &gt; 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</a:t>
            </a:r>
            <a:r>
              <a:rPr lang="de-DE" smtClean="0"/>
              <a:t>Prof. Dr. A. Gadatsch/Prof. Dr. E. Mayer</a:t>
            </a:r>
          </a:p>
          <a:p>
            <a:pPr>
              <a:defRPr/>
            </a:pPr>
            <a:r>
              <a:rPr lang="de-DE" smtClean="0"/>
              <a:t>Masterkurs IT-Controlling, 5. Aufl., Wiesbaden, 2012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Seite: </a:t>
            </a:r>
            <a:fld id="{EE9989B0-ECB4-44BE-8B00-ED15A6616090}" type="slidenum">
              <a:rPr lang="de-DE" smtClean="0"/>
              <a:pPr>
                <a:defRPr/>
              </a:pPr>
              <a:t>87</a:t>
            </a:fld>
            <a:endParaRPr lang="de-DE" smtClean="0"/>
          </a:p>
          <a:p>
            <a:pPr>
              <a:defRPr/>
            </a:pPr>
            <a:endParaRPr lang="de-DE" smtClean="0"/>
          </a:p>
          <a:p>
            <a:pPr>
              <a:defRPr/>
            </a:pPr>
            <a:endParaRPr lang="de-DE"/>
          </a:p>
        </p:txBody>
      </p:sp>
      <p:sp>
        <p:nvSpPr>
          <p:cNvPr id="6" name="Abgerundetes Rechteck 5"/>
          <p:cNvSpPr/>
          <p:nvPr/>
        </p:nvSpPr>
        <p:spPr bwMode="auto">
          <a:xfrm>
            <a:off x="687304" y="3253184"/>
            <a:ext cx="1980000" cy="1116000"/>
          </a:xfrm>
          <a:prstGeom prst="roundRect">
            <a:avLst/>
          </a:prstGeom>
          <a:solidFill>
            <a:srgbClr val="DDDDDD"/>
          </a:solidFill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t"/>
          <a:lstStyle/>
          <a:p>
            <a:pPr algn="ctr"/>
            <a:r>
              <a:rPr lang="de-DE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Transaktions-</a:t>
            </a:r>
            <a:br>
              <a:rPr lang="de-DE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r>
              <a:rPr lang="de-DE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verarbeitende</a:t>
            </a:r>
          </a:p>
          <a:p>
            <a:pPr algn="ctr"/>
            <a:r>
              <a:rPr lang="de-DE" sz="1400" dirty="0">
                <a:latin typeface="Arial" pitchFamily="34" charset="0"/>
                <a:cs typeface="Arial" pitchFamily="34" charset="0"/>
              </a:rPr>
              <a:t>Systeme</a:t>
            </a:r>
          </a:p>
          <a:p>
            <a:pPr algn="ctr"/>
            <a:r>
              <a:rPr lang="de-DE" sz="1400" dirty="0">
                <a:latin typeface="Arial" pitchFamily="34" charset="0"/>
                <a:cs typeface="Arial" pitchFamily="34" charset="0"/>
              </a:rPr>
              <a:t>(ERP, SCM, CRM)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52135" y="4610657"/>
            <a:ext cx="201516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Klassische Produkt-;</a:t>
            </a:r>
            <a:br>
              <a:rPr lang="de-DE" sz="1400" dirty="0" smtClean="0">
                <a:latin typeface="Arial" pitchFamily="34" charset="0"/>
                <a:cs typeface="Arial" pitchFamily="34" charset="0"/>
              </a:rPr>
            </a:br>
            <a:r>
              <a:rPr lang="de-DE" sz="1400" dirty="0" smtClean="0">
                <a:latin typeface="Arial" pitchFamily="34" charset="0"/>
                <a:cs typeface="Arial" pitchFamily="34" charset="0"/>
              </a:rPr>
              <a:t>Personen- und </a:t>
            </a:r>
            <a:br>
              <a:rPr lang="de-DE" sz="1400" dirty="0" smtClean="0">
                <a:latin typeface="Arial" pitchFamily="34" charset="0"/>
                <a:cs typeface="Arial" pitchFamily="34" charset="0"/>
              </a:rPr>
            </a:br>
            <a:r>
              <a:rPr lang="de-DE" sz="1400" dirty="0" smtClean="0">
                <a:latin typeface="Arial" pitchFamily="34" charset="0"/>
                <a:cs typeface="Arial" pitchFamily="34" charset="0"/>
              </a:rPr>
              <a:t>Kundendaten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Bestellungen, 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Aufträge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Warenströme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…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Gerade Verbindung 7"/>
          <p:cNvCxnSpPr/>
          <p:nvPr/>
        </p:nvCxnSpPr>
        <p:spPr bwMode="auto">
          <a:xfrm>
            <a:off x="2723542" y="3165231"/>
            <a:ext cx="0" cy="311247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9" name="Abgerundetes Rechteck 8"/>
          <p:cNvSpPr/>
          <p:nvPr/>
        </p:nvSpPr>
        <p:spPr bwMode="auto">
          <a:xfrm>
            <a:off x="2771800" y="3247320"/>
            <a:ext cx="1926000" cy="1116000"/>
          </a:xfrm>
          <a:prstGeom prst="roundRect">
            <a:avLst/>
          </a:prstGeom>
          <a:solidFill>
            <a:srgbClr val="DDDDDD"/>
          </a:solidFill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Sensordaten</a:t>
            </a:r>
            <a:r>
              <a:rPr lang="de-DE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de-DE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r>
              <a:rPr lang="de-DE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Logdaten</a:t>
            </a:r>
            <a:endParaRPr lang="de-DE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de-DE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M2M</a:t>
            </a:r>
            <a:endParaRPr lang="de-DE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771800" y="4610657"/>
            <a:ext cx="188256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Produktionsdaten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Wetterinfor</a:t>
            </a:r>
            <a:r>
              <a:rPr lang="de-DE" sz="1400" dirty="0" smtClean="0">
                <a:latin typeface="Arial" pitchFamily="34" charset="0"/>
                <a:cs typeface="Arial" pitchFamily="34" charset="0"/>
              </a:rPr>
              <a:t>-</a:t>
            </a:r>
            <a:br>
              <a:rPr lang="de-DE" sz="1400" dirty="0" smtClean="0">
                <a:latin typeface="Arial" pitchFamily="34" charset="0"/>
                <a:cs typeface="Arial" pitchFamily="34" charset="0"/>
              </a:rPr>
            </a:b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mationen</a:t>
            </a:r>
            <a:endParaRPr lang="de-DE" sz="1400" dirty="0" smtClean="0">
              <a:latin typeface="Arial" pitchFamily="34" charset="0"/>
              <a:cs typeface="Arial" pitchFamily="34" charset="0"/>
            </a:endParaRP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Geodaten</a:t>
            </a:r>
            <a:endParaRPr lang="de-DE" sz="1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…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Abgerundetes Rechteck 10"/>
          <p:cNvSpPr/>
          <p:nvPr/>
        </p:nvSpPr>
        <p:spPr bwMode="auto">
          <a:xfrm>
            <a:off x="4761128" y="3276624"/>
            <a:ext cx="1926000" cy="1116000"/>
          </a:xfrm>
          <a:prstGeom prst="roundRect">
            <a:avLst/>
          </a:prstGeom>
          <a:solidFill>
            <a:srgbClr val="DDDDDD"/>
          </a:solidFill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Mobile </a:t>
            </a:r>
            <a:r>
              <a:rPr lang="de-DE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IT</a:t>
            </a:r>
          </a:p>
        </p:txBody>
      </p:sp>
      <p:sp>
        <p:nvSpPr>
          <p:cNvPr id="12" name="Abgerundetes Rechteck 11"/>
          <p:cNvSpPr/>
          <p:nvPr/>
        </p:nvSpPr>
        <p:spPr bwMode="auto">
          <a:xfrm>
            <a:off x="6750456" y="3288347"/>
            <a:ext cx="1926000" cy="1116000"/>
          </a:xfrm>
          <a:prstGeom prst="roundRect">
            <a:avLst/>
          </a:prstGeom>
          <a:solidFill>
            <a:srgbClr val="DDDDDD"/>
          </a:solidFill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de-DE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Social</a:t>
            </a:r>
            <a:r>
              <a:rPr lang="de-DE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Web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6750456" y="4610657"/>
            <a:ext cx="119648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Twitter</a:t>
            </a:r>
            <a:endParaRPr lang="de-DE" sz="1400" dirty="0" smtClean="0">
              <a:latin typeface="Arial" pitchFamily="34" charset="0"/>
              <a:cs typeface="Arial" pitchFamily="34" charset="0"/>
            </a:endParaRP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Facebook</a:t>
            </a:r>
            <a:endParaRPr lang="de-DE" sz="1400" dirty="0" smtClean="0">
              <a:latin typeface="Arial" pitchFamily="34" charset="0"/>
              <a:cs typeface="Arial" pitchFamily="34" charset="0"/>
            </a:endParaRP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LinkedIn</a:t>
            </a:r>
            <a:endParaRPr lang="de-DE" sz="1400" dirty="0" smtClean="0">
              <a:latin typeface="Arial" pitchFamily="34" charset="0"/>
              <a:cs typeface="Arial" pitchFamily="34" charset="0"/>
            </a:endParaRP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Youtube</a:t>
            </a:r>
            <a:endParaRPr lang="de-DE" sz="1400" dirty="0" smtClean="0">
              <a:latin typeface="Arial" pitchFamily="34" charset="0"/>
              <a:cs typeface="Arial" pitchFamily="34" charset="0"/>
            </a:endParaRP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Blogs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Foren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…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4761128" y="4610657"/>
            <a:ext cx="176182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RFID-Daten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Telekommunika</a:t>
            </a:r>
            <a:r>
              <a:rPr lang="de-DE" sz="1400" dirty="0" smtClean="0">
                <a:latin typeface="Arial" pitchFamily="34" charset="0"/>
                <a:cs typeface="Arial" pitchFamily="34" charset="0"/>
              </a:rPr>
              <a:t>-</a:t>
            </a:r>
            <a:br>
              <a:rPr lang="de-DE" sz="1400" dirty="0" smtClean="0">
                <a:latin typeface="Arial" pitchFamily="34" charset="0"/>
                <a:cs typeface="Arial" pitchFamily="34" charset="0"/>
              </a:rPr>
            </a:b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tionsdatensätze</a:t>
            </a:r>
            <a:endParaRPr lang="de-DE" sz="1400" dirty="0" smtClean="0">
              <a:latin typeface="Arial" pitchFamily="34" charset="0"/>
              <a:cs typeface="Arial" pitchFamily="34" charset="0"/>
            </a:endParaRP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Verkehrsdaten</a:t>
            </a:r>
          </a:p>
          <a:p>
            <a:pPr marL="176213" indent="-176213">
              <a:buFont typeface="Arial" pitchFamily="34" charset="0"/>
              <a:buChar char="•"/>
            </a:pPr>
            <a:r>
              <a:rPr lang="de-DE" sz="1400" dirty="0" smtClean="0">
                <a:latin typeface="Arial" pitchFamily="34" charset="0"/>
                <a:cs typeface="Arial" pitchFamily="34" charset="0"/>
              </a:rPr>
              <a:t>…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Geschweifte Klammer rechts 14"/>
          <p:cNvSpPr/>
          <p:nvPr/>
        </p:nvSpPr>
        <p:spPr bwMode="auto">
          <a:xfrm rot="16200000">
            <a:off x="5463643" y="-65169"/>
            <a:ext cx="492371" cy="5933258"/>
          </a:xfrm>
          <a:prstGeom prst="rightBrace">
            <a:avLst>
              <a:gd name="adj1" fmla="val 61394"/>
              <a:gd name="adj2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eschweifte Klammer rechts 15"/>
          <p:cNvSpPr/>
          <p:nvPr/>
        </p:nvSpPr>
        <p:spPr bwMode="auto">
          <a:xfrm rot="16200000">
            <a:off x="1447363" y="1889352"/>
            <a:ext cx="492371" cy="2012486"/>
          </a:xfrm>
          <a:prstGeom prst="rightBrace">
            <a:avLst>
              <a:gd name="adj1" fmla="val 44511"/>
              <a:gd name="adj2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687304" y="1846382"/>
            <a:ext cx="1980000" cy="707886"/>
          </a:xfrm>
          <a:prstGeom prst="rect">
            <a:avLst/>
          </a:prstGeom>
          <a:solidFill>
            <a:srgbClr val="DDDDDD"/>
          </a:solidFill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t"/>
          <a:lstStyle>
            <a:defPPr>
              <a:defRPr lang="de-DE"/>
            </a:defPPr>
            <a:lvl1pPr indent="0" algn="ctr">
              <a:buFontTx/>
              <a:buNone/>
              <a:defRPr sz="2000">
                <a:solidFill>
                  <a:srgbClr val="0000C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Klassische</a:t>
            </a:r>
          </a:p>
          <a:p>
            <a:r>
              <a:rPr lang="de-DE" dirty="0"/>
              <a:t>Systeme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2771800" y="1858105"/>
            <a:ext cx="5904656" cy="707886"/>
          </a:xfrm>
          <a:prstGeom prst="rect">
            <a:avLst/>
          </a:prstGeom>
          <a:solidFill>
            <a:srgbClr val="DDDDDD"/>
          </a:solidFill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t"/>
          <a:lstStyle>
            <a:defPPr>
              <a:defRPr lang="de-DE"/>
            </a:defPPr>
            <a:lvl1pPr indent="0" algn="ctr">
              <a:buFontTx/>
              <a:buNone/>
              <a:defRPr sz="2000">
                <a:solidFill>
                  <a:srgbClr val="0000C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Neue</a:t>
            </a:r>
          </a:p>
          <a:p>
            <a:r>
              <a:rPr lang="de-DE" dirty="0"/>
              <a:t>Systeme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913538" y="2958595"/>
            <a:ext cx="1590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FF0000"/>
                </a:solidFill>
              </a:rPr>
              <a:t>Strukturierte Daten</a:t>
            </a:r>
            <a:endParaRPr lang="de-DE" sz="1200" dirty="0">
              <a:solidFill>
                <a:srgbClr val="FF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3009578" y="2973695"/>
            <a:ext cx="55008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FF0000"/>
                </a:solidFill>
              </a:rPr>
              <a:t>Semistrukturierte Daten (z.B. XML)  bzw. unstrukturierte Daten (z.B. Text)</a:t>
            </a:r>
            <a:endParaRPr lang="de-DE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261450"/>
      </p:ext>
    </p:extLst>
  </p:cSld>
  <p:clrMapOvr>
    <a:masterClrMapping/>
  </p:clrMapOvr>
  <p:transition spd="slow">
    <p:zoom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Eignung von Big Data</a:t>
            </a:r>
            <a:endParaRPr lang="de-DE" dirty="0"/>
          </a:p>
        </p:txBody>
      </p:sp>
      <p:grpSp>
        <p:nvGrpSpPr>
          <p:cNvPr id="24" name="Gruppieren 23"/>
          <p:cNvGrpSpPr/>
          <p:nvPr/>
        </p:nvGrpSpPr>
        <p:grpSpPr>
          <a:xfrm>
            <a:off x="2386725" y="1813314"/>
            <a:ext cx="3797056" cy="3394129"/>
            <a:chOff x="2386725" y="2262756"/>
            <a:chExt cx="3797056" cy="3394129"/>
          </a:xfrm>
        </p:grpSpPr>
        <p:cxnSp>
          <p:nvCxnSpPr>
            <p:cNvPr id="14" name="Gerade Verbindung mit Pfeil 13"/>
            <p:cNvCxnSpPr/>
            <p:nvPr/>
          </p:nvCxnSpPr>
          <p:spPr bwMode="auto">
            <a:xfrm>
              <a:off x="2402209" y="5656885"/>
              <a:ext cx="3781572" cy="0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  <p:cxnSp>
          <p:nvCxnSpPr>
            <p:cNvPr id="16" name="Gerade Verbindung mit Pfeil 15"/>
            <p:cNvCxnSpPr/>
            <p:nvPr/>
          </p:nvCxnSpPr>
          <p:spPr bwMode="auto">
            <a:xfrm flipV="1">
              <a:off x="2386725" y="2262756"/>
              <a:ext cx="0" cy="3378631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</p:spPr>
        </p:cxnSp>
      </p:grpSp>
      <p:sp>
        <p:nvSpPr>
          <p:cNvPr id="20" name="Textfeld 19"/>
          <p:cNvSpPr txBox="1"/>
          <p:nvPr/>
        </p:nvSpPr>
        <p:spPr>
          <a:xfrm>
            <a:off x="1750744" y="1952794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latin typeface="Arial" pitchFamily="34" charset="0"/>
                <a:cs typeface="Arial" pitchFamily="34" charset="0"/>
              </a:rPr>
              <a:t>Hoch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1580825" y="4832895"/>
            <a:ext cx="801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latin typeface="Arial" pitchFamily="34" charset="0"/>
                <a:cs typeface="Arial" pitchFamily="34" charset="0"/>
              </a:rPr>
              <a:t>Niedrig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5576818" y="5217773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latin typeface="Arial" pitchFamily="34" charset="0"/>
                <a:cs typeface="Arial" pitchFamily="34" charset="0"/>
              </a:rPr>
              <a:t>Hoch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2368668" y="5217773"/>
            <a:ext cx="801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latin typeface="Arial" pitchFamily="34" charset="0"/>
                <a:cs typeface="Arial" pitchFamily="34" charset="0"/>
              </a:rPr>
              <a:t>Niedrig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2417736" y="5734371"/>
            <a:ext cx="3812583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400" dirty="0" smtClean="0">
                <a:latin typeface="Arial" pitchFamily="34" charset="0"/>
                <a:cs typeface="Arial" pitchFamily="34" charset="0"/>
              </a:rPr>
              <a:t>Datenvolumen</a:t>
            </a:r>
          </a:p>
          <a:p>
            <a:pPr algn="ctr"/>
            <a:r>
              <a:rPr lang="de-DE" sz="1400" dirty="0" smtClean="0">
                <a:latin typeface="Arial" pitchFamily="34" charset="0"/>
                <a:cs typeface="Arial" pitchFamily="34" charset="0"/>
              </a:rPr>
              <a:t>Anteil unstrukturierter Daten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963220" y="3097081"/>
            <a:ext cx="1247457" cy="7386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1400" dirty="0" smtClean="0">
                <a:latin typeface="Arial" pitchFamily="34" charset="0"/>
                <a:cs typeface="Arial" pitchFamily="34" charset="0"/>
              </a:rPr>
              <a:t>Interaktivität</a:t>
            </a:r>
          </a:p>
          <a:p>
            <a:pPr algn="ctr"/>
            <a:r>
              <a:rPr lang="de-DE" sz="1400" dirty="0" smtClean="0">
                <a:latin typeface="Arial" pitchFamily="34" charset="0"/>
                <a:cs typeface="Arial" pitchFamily="34" charset="0"/>
              </a:rPr>
              <a:t>der </a:t>
            </a:r>
          </a:p>
          <a:p>
            <a:pPr algn="ctr"/>
            <a:r>
              <a:rPr lang="de-DE" sz="1400" dirty="0" smtClean="0">
                <a:latin typeface="Arial" pitchFamily="34" charset="0"/>
                <a:cs typeface="Arial" pitchFamily="34" charset="0"/>
              </a:rPr>
              <a:t>Analysen</a:t>
            </a:r>
          </a:p>
        </p:txBody>
      </p:sp>
      <p:cxnSp>
        <p:nvCxnSpPr>
          <p:cNvPr id="29" name="Gerade Verbindung 28"/>
          <p:cNvCxnSpPr/>
          <p:nvPr/>
        </p:nvCxnSpPr>
        <p:spPr bwMode="auto">
          <a:xfrm>
            <a:off x="2402237" y="3223647"/>
            <a:ext cx="1999282" cy="1999282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</p:cxnSp>
      <p:cxnSp>
        <p:nvCxnSpPr>
          <p:cNvPr id="30" name="Gerade Verbindung 29"/>
          <p:cNvCxnSpPr/>
          <p:nvPr/>
        </p:nvCxnSpPr>
        <p:spPr bwMode="auto">
          <a:xfrm>
            <a:off x="2402237" y="1983807"/>
            <a:ext cx="3208125" cy="3208125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</p:cxnSp>
      <p:sp>
        <p:nvSpPr>
          <p:cNvPr id="27" name="Pfeil nach rechts 26"/>
          <p:cNvSpPr/>
          <p:nvPr/>
        </p:nvSpPr>
        <p:spPr bwMode="auto">
          <a:xfrm rot="18885580">
            <a:off x="3059627" y="2333368"/>
            <a:ext cx="2629486" cy="2006068"/>
          </a:xfrm>
          <a:prstGeom prst="rightArrow">
            <a:avLst/>
          </a:prstGeom>
          <a:solidFill>
            <a:srgbClr val="0000CC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Einsatzpotenzial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für Big Data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6054043" y="2495227"/>
            <a:ext cx="2471254" cy="2062103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none" rtlCol="0">
            <a:spAutoFit/>
          </a:bodyPr>
          <a:lstStyle/>
          <a:p>
            <a:pPr marL="185738" indent="-185738"/>
            <a:r>
              <a:rPr lang="de-DE" sz="1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Kernpunkte</a:t>
            </a:r>
          </a:p>
          <a:p>
            <a:pPr marL="185738" indent="-185738"/>
            <a:endParaRPr lang="de-DE" sz="1600" dirty="0" smtClean="0">
              <a:latin typeface="Arial" pitchFamily="34" charset="0"/>
              <a:cs typeface="Arial" pitchFamily="34" charset="0"/>
            </a:endParaRPr>
          </a:p>
          <a:p>
            <a:pPr marL="185738" indent="-185738">
              <a:buFont typeface="Arial" pitchFamily="34" charset="0"/>
              <a:buChar char="•"/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Hohe Anforderungen </a:t>
            </a:r>
            <a:br>
              <a:rPr lang="de-DE" sz="1600" dirty="0" smtClean="0">
                <a:latin typeface="Arial" pitchFamily="34" charset="0"/>
                <a:cs typeface="Arial" pitchFamily="34" charset="0"/>
              </a:rPr>
            </a:br>
            <a:r>
              <a:rPr lang="de-DE" sz="1600" dirty="0" smtClean="0">
                <a:latin typeface="Arial" pitchFamily="34" charset="0"/>
                <a:cs typeface="Arial" pitchFamily="34" charset="0"/>
              </a:rPr>
              <a:t>an Schnelligkeit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Hohes Datenvolumen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de-DE" sz="1600" dirty="0" smtClean="0">
                <a:latin typeface="Arial" pitchFamily="34" charset="0"/>
                <a:cs typeface="Arial" pitchFamily="34" charset="0"/>
              </a:rPr>
              <a:t>Vielzahl</a:t>
            </a:r>
            <a:br>
              <a:rPr lang="de-DE" sz="1600" dirty="0" smtClean="0">
                <a:latin typeface="Arial" pitchFamily="34" charset="0"/>
                <a:cs typeface="Arial" pitchFamily="34" charset="0"/>
              </a:rPr>
            </a:br>
            <a:r>
              <a:rPr lang="de-DE" sz="1600" dirty="0" smtClean="0">
                <a:latin typeface="Arial" pitchFamily="34" charset="0"/>
                <a:cs typeface="Arial" pitchFamily="34" charset="0"/>
              </a:rPr>
              <a:t>unstrukturierter</a:t>
            </a:r>
            <a:br>
              <a:rPr lang="de-DE" sz="1600" dirty="0" smtClean="0">
                <a:latin typeface="Arial" pitchFamily="34" charset="0"/>
                <a:cs typeface="Arial" pitchFamily="34" charset="0"/>
              </a:rPr>
            </a:br>
            <a:r>
              <a:rPr lang="de-DE" sz="1600" dirty="0" smtClean="0">
                <a:latin typeface="Arial" pitchFamily="34" charset="0"/>
                <a:cs typeface="Arial" pitchFamily="34" charset="0"/>
              </a:rPr>
              <a:t>Datenquellen</a:t>
            </a:r>
            <a:endParaRPr lang="de-DE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4930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499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6E2E4B24-009F-44D1-9070-5302EDCFE403}" type="slidenum">
              <a:rPr lang="de-DE"/>
              <a:pPr defTabSz="762000"/>
              <a:t>89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Verrechnung von IT-Leistungen in Deutschland (o.V. 2002c)</a:t>
            </a:r>
          </a:p>
        </p:txBody>
      </p:sp>
      <p:pic>
        <p:nvPicPr>
          <p:cNvPr id="8499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9097" r="29358" b="7655"/>
          <a:stretch>
            <a:fillRect/>
          </a:stretch>
        </p:blipFill>
        <p:spPr>
          <a:xfrm>
            <a:off x="635000" y="1763713"/>
            <a:ext cx="7872413" cy="4262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1331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A92EADFE-9E7C-4410-8A7A-4A9BA058E383}" type="slidenum">
              <a:rPr lang="de-DE"/>
              <a:pPr defTabSz="762000"/>
              <a:t>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Controlling-Konzept als Wirkungsnetz </a:t>
            </a:r>
          </a:p>
        </p:txBody>
      </p:sp>
      <p:pic>
        <p:nvPicPr>
          <p:cNvPr id="1331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8825" y="1600200"/>
            <a:ext cx="762476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601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8FC5835-4E2E-4DF9-A68E-047210E04FB6}" type="slidenum">
              <a:rPr lang="de-DE"/>
              <a:pPr defTabSz="762000"/>
              <a:t>90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602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Situation in Unternehmen ohne IT-KLR</a:t>
            </a:r>
          </a:p>
        </p:txBody>
      </p:sp>
      <p:pic>
        <p:nvPicPr>
          <p:cNvPr id="8602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970088"/>
            <a:ext cx="7966075" cy="3851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704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58C3B8BD-E078-4346-8F84-6E5A536CB0F4}" type="slidenum">
              <a:rPr lang="de-DE"/>
              <a:pPr defTabSz="762000"/>
              <a:t>91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704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Situation in Unternehmen mit IT-Kosten- und Leistungsrechnung</a:t>
            </a:r>
          </a:p>
        </p:txBody>
      </p:sp>
      <p:pic>
        <p:nvPicPr>
          <p:cNvPr id="8704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970088"/>
            <a:ext cx="7966075" cy="3851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806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85DF3147-9A05-4FD2-A228-043899C8FBFF}" type="slidenum">
              <a:rPr lang="de-DE"/>
              <a:pPr defTabSz="762000"/>
              <a:t>92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Einflussbereich: Kostenhöhe</a:t>
            </a:r>
          </a:p>
        </p:txBody>
      </p:sp>
      <p:pic>
        <p:nvPicPr>
          <p:cNvPr id="8806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4413" y="2493963"/>
            <a:ext cx="4575175" cy="2803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8909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2ACE380F-7F03-437A-80F5-3E011F2CB021}" type="slidenum">
              <a:rPr lang="de-DE"/>
              <a:pPr defTabSz="762000"/>
              <a:t>93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8909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Einflussbereich: Kostenstruktur</a:t>
            </a:r>
          </a:p>
        </p:txBody>
      </p:sp>
      <p:pic>
        <p:nvPicPr>
          <p:cNvPr id="8909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20913" y="2493963"/>
            <a:ext cx="4700587" cy="2803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011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4653F2B0-258D-4AE4-84F2-DB33A12EAD38}" type="slidenum">
              <a:rPr lang="de-DE"/>
              <a:pPr defTabSz="762000"/>
              <a:t>94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Einflussbereich: Kostenverlauf</a:t>
            </a:r>
          </a:p>
        </p:txBody>
      </p:sp>
      <p:pic>
        <p:nvPicPr>
          <p:cNvPr id="9011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11300" y="2490788"/>
            <a:ext cx="6119813" cy="2809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113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7941538E-81BC-4EC7-A86A-C74AEE2F5365}" type="slidenum">
              <a:rPr lang="de-DE"/>
              <a:pPr defTabSz="762000"/>
              <a:t>95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Dimensionen der IT-Kostenentstehung (IT-Kostenwürfel) </a:t>
            </a:r>
          </a:p>
        </p:txBody>
      </p:sp>
      <p:pic>
        <p:nvPicPr>
          <p:cNvPr id="9114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14538" y="1846263"/>
            <a:ext cx="5113337" cy="40973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2163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30173EFA-FEBB-4C1E-9E28-ADC9F7201AB1}" type="slidenum">
              <a:rPr lang="de-DE"/>
              <a:pPr defTabSz="762000"/>
              <a:t>96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21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Beispiele im IT-Kostenwürfel</a:t>
            </a:r>
          </a:p>
        </p:txBody>
      </p:sp>
      <p:graphicFrame>
        <p:nvGraphicFramePr>
          <p:cNvPr id="663555" name="Group 3"/>
          <p:cNvGraphicFramePr>
            <a:graphicFrameLocks noGrp="1"/>
          </p:cNvGraphicFramePr>
          <p:nvPr>
            <p:ph idx="1"/>
          </p:nvPr>
        </p:nvGraphicFramePr>
        <p:xfrm>
          <a:off x="588963" y="1109663"/>
          <a:ext cx="7966075" cy="5190491"/>
        </p:xfrm>
        <a:graphic>
          <a:graphicData uri="http://schemas.openxmlformats.org/drawingml/2006/table">
            <a:tbl>
              <a:tblPr/>
              <a:tblGrid>
                <a:gridCol w="982662"/>
                <a:gridCol w="1196975"/>
                <a:gridCol w="5786438"/>
              </a:tblGrid>
              <a:tr h="265113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Dimension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Beispiele für IT-Kosten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87338">
                <a:tc rowSpan="3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Kategorien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Hardware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Zentralrechner (Grossrechner), Dezentrale Rechner, Arbeitsplatz-Systeme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391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Software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Betriebssystem, Backupsoftware, Virenscanner, Firewall, Intrusion Detection, Monitoring, Job-Sheduling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Betriebswirtschaftliche Anwendungssoftware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Prozesssteuerung (Workflow-Management)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Bürosoftware (Text, Tabelle, Grafik, Mail, Internet)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690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IT-Prozesse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Software-Entwicklung, RZ-Betrieb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Anforderungs- und Störungsmanagement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Gebäudemanagement (Miete, Klima, Sicherheit)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6900">
                <a:tc rowSpan="3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IT-Prozess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IT-Strategie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 (Geschäftführung, CIO, 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IT-Controller, Berater), Hardware (Laptop)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Software (Präsentation, Planungstools)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735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IT-Ent­wicklung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 (IT, Fachabteilung, Berater)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Hardware (Entwicklungsrechner, Software (CASE-Tools, Testwerkzeuge, Programm­generatoren)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340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IT-Betrieb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Personal (Operatoren, Systemprogrammierer, Hotlinepersonal)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Hardware (Server, Personal-Computer, Drucker, Cassetenroboter, Netzwerk)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Software (Betriebssystem, Backup und Archivierung, Virenscanner, Intrusion Detection)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2325">
                <a:tc rowSpan="3"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Phase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Konzeption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Erstellung eines Fach- / IT-Konzeptes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Ist-Aufnahme und Modellierung von Prozessen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Gestaltung von Soll-Prozessen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Daten- und Funktionsmodellierung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Spezifikation von Softwaremodulen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290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Umsetzung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Individual-Programmierung und Test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Customizing einer Standardsoftware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496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Monitoring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Monatliche Erstellung von IT-Kennzahlen</a:t>
                      </a:r>
                      <a:b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</a:br>
                      <a:r>
                        <a:rPr kumimoji="0" lang="de-D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tineau" pitchFamily="2" charset="0"/>
                          <a:cs typeface="Times New Roman" pitchFamily="18" charset="0"/>
                        </a:rPr>
                        <a:t>Verrechnung von IT-Kosten und IT-Leistungen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3187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9B213CCE-1050-4DC4-906C-C0C5A412123F}" type="slidenum">
              <a:rPr lang="de-DE"/>
              <a:pPr defTabSz="762000"/>
              <a:t>97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318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Funktion der Transferpreise</a:t>
            </a:r>
          </a:p>
        </p:txBody>
      </p:sp>
      <p:pic>
        <p:nvPicPr>
          <p:cNvPr id="9318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06450" y="2039938"/>
            <a:ext cx="7529513" cy="37115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4211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D87A10D6-C5F1-408B-A06C-2FFAC43E9B77}" type="slidenum">
              <a:rPr lang="de-DE"/>
              <a:pPr defTabSz="762000"/>
              <a:t>98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42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Schematischer Aufbau der IT-KLR</a:t>
            </a:r>
          </a:p>
        </p:txBody>
      </p:sp>
      <p:pic>
        <p:nvPicPr>
          <p:cNvPr id="9421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8963" y="1746250"/>
            <a:ext cx="7966075" cy="42973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762000"/>
            <a:r>
              <a:rPr lang="en-US" dirty="0"/>
              <a:t>© </a:t>
            </a:r>
            <a:r>
              <a:rPr lang="de-DE" dirty="0"/>
              <a:t>Prof. Dr. A. Gadatsch/Prof. Dr. E. Mayer</a:t>
            </a:r>
          </a:p>
          <a:p>
            <a:pPr defTabSz="762000"/>
            <a:r>
              <a:rPr lang="de-DE" dirty="0" smtClean="0"/>
              <a:t>Masterkurs IT-Controlling, 5. Aufl., Wiesbaden, 2012</a:t>
            </a:r>
            <a:endParaRPr lang="de-DE" dirty="0"/>
          </a:p>
        </p:txBody>
      </p:sp>
      <p:sp>
        <p:nvSpPr>
          <p:cNvPr id="95235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762000"/>
            <a:endParaRPr lang="de-DE"/>
          </a:p>
          <a:p>
            <a:pPr defTabSz="762000"/>
            <a:r>
              <a:rPr lang="de-DE"/>
              <a:t>Seite: </a:t>
            </a:r>
            <a:fld id="{F92C0F3D-AA33-4B80-ACC5-E5B1EB7844D9}" type="slidenum">
              <a:rPr lang="de-DE"/>
              <a:pPr defTabSz="762000"/>
              <a:t>99</a:t>
            </a:fld>
            <a:endParaRPr lang="de-DE"/>
          </a:p>
          <a:p>
            <a:pPr defTabSz="762000"/>
            <a:endParaRPr lang="de-DE"/>
          </a:p>
          <a:p>
            <a:pPr defTabSz="762000"/>
            <a:endParaRPr lang="de-DE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76200" tIns="38100" rIns="76200" bIns="38100" anchor="t"/>
          <a:lstStyle/>
          <a:p>
            <a:r>
              <a:rPr lang="de-DE" smtClean="0"/>
              <a:t>IT-KLR mit SAP-Software</a:t>
            </a:r>
          </a:p>
        </p:txBody>
      </p:sp>
      <p:pic>
        <p:nvPicPr>
          <p:cNvPr id="9523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68450" y="1600200"/>
            <a:ext cx="6005513" cy="4591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fhbrs">
  <a:themeElements>
    <a:clrScheme name="">
      <a:dk1>
        <a:srgbClr val="000000"/>
      </a:dk1>
      <a:lt1>
        <a:srgbClr val="FFFFFF"/>
      </a:lt1>
      <a:dk2>
        <a:srgbClr val="FFFFFF"/>
      </a:dk2>
      <a:lt2>
        <a:srgbClr val="000000"/>
      </a:lt2>
      <a:accent1>
        <a:srgbClr val="676767"/>
      </a:accent1>
      <a:accent2>
        <a:srgbClr val="474747"/>
      </a:accent2>
      <a:accent3>
        <a:srgbClr val="FFFFFF"/>
      </a:accent3>
      <a:accent4>
        <a:srgbClr val="000000"/>
      </a:accent4>
      <a:accent5>
        <a:srgbClr val="B8B8B8"/>
      </a:accent5>
      <a:accent6>
        <a:srgbClr val="3F3F3F"/>
      </a:accent6>
      <a:hlink>
        <a:srgbClr val="787878"/>
      </a:hlink>
      <a:folHlink>
        <a:srgbClr val="919191"/>
      </a:folHlink>
    </a:clrScheme>
    <a:fontScheme name="1_fhbrs">
      <a:majorFont>
        <a:latin typeface="Frutiger 45 Light"/>
        <a:ea typeface=""/>
        <a:cs typeface=""/>
      </a:majorFont>
      <a:minorFont>
        <a:latin typeface="Frutiger 45 Ligh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Frutiger 45 Light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Frutiger 45 Light" pitchFamily="34" charset="0"/>
          </a:defRPr>
        </a:defPPr>
      </a:lstStyle>
    </a:lnDef>
  </a:objectDefaults>
  <a:extraClrSchemeLst>
    <a:extraClrScheme>
      <a:clrScheme name="1_fhbrs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fhbr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hbrs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fhbrs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fhbrs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fhbrs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fhbrs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ahg</Template>
  <TotalTime>0</TotalTime>
  <Pages>9</Pages>
  <Words>15506</Words>
  <Application>Microsoft Office PowerPoint</Application>
  <PresentationFormat>Bildschirmpräsentation (4:3)</PresentationFormat>
  <Paragraphs>4856</Paragraphs>
  <Slides>292</Slides>
  <Notes>16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3</vt:i4>
      </vt:variant>
      <vt:variant>
        <vt:lpstr>Folientitel</vt:lpstr>
      </vt:variant>
      <vt:variant>
        <vt:i4>292</vt:i4>
      </vt:variant>
    </vt:vector>
  </HeadingPairs>
  <TitlesOfParts>
    <vt:vector size="296" baseType="lpstr">
      <vt:lpstr>1_fhbrs</vt:lpstr>
      <vt:lpstr>Dokument</vt:lpstr>
      <vt:lpstr>Document</vt:lpstr>
      <vt:lpstr>Formel</vt:lpstr>
      <vt:lpstr>Führungskonzept Controlling (Mayer 2003)</vt:lpstr>
      <vt:lpstr>Plan-Ist-Vergleich (Vergangenheitsorientiert)</vt:lpstr>
      <vt:lpstr>Feedforward-Plan-Ist-Vergleich</vt:lpstr>
      <vt:lpstr>Corporate Identity</vt:lpstr>
      <vt:lpstr>Leitbild- und Kennzahlen-Controlling </vt:lpstr>
      <vt:lpstr>Wirkungsnetz- und Wirkungskettendenken (Vester modifiziert)</vt:lpstr>
      <vt:lpstr>Definition Controller (nach Mayer, E.)</vt:lpstr>
      <vt:lpstr>Controller Leitbild (Deyhle/International Group of Controlling 1996)</vt:lpstr>
      <vt:lpstr>Controlling-Konzept als Wirkungsnetz </vt:lpstr>
      <vt:lpstr>Controlling-Werkzeugkästen </vt:lpstr>
      <vt:lpstr>Operativer Werkzeugkasten mit Zeithorizont </vt:lpstr>
      <vt:lpstr>Strategischer Werkzeugkasten ohne Zeithorizont </vt:lpstr>
      <vt:lpstr>Regelkreis Operatives Controlling (Mayer 2003)</vt:lpstr>
      <vt:lpstr>Regelkreis Strategisches Controlling (Mayer 2003)</vt:lpstr>
      <vt:lpstr>Kosten- versus Leistungsorientierung</vt:lpstr>
      <vt:lpstr>Von der Technik- zur Geschäftsorientierung</vt:lpstr>
      <vt:lpstr>Positionierung der IT-Abteilung bei einem Automobilzulieferer</vt:lpstr>
      <vt:lpstr>Schnelltest IT-Controlling (vgl. Höhnel et al. 2005, S. 157-158, modifiziert)</vt:lpstr>
      <vt:lpstr>IT-Controlling im Kontext betriebswirtschaftlicher Disziplinen</vt:lpstr>
      <vt:lpstr>Vernetzung des IT-Controllerdienstes</vt:lpstr>
      <vt:lpstr>IT-Prozessmodell </vt:lpstr>
      <vt:lpstr>Life-Cycle-Modell für das IT-Controlling</vt:lpstr>
      <vt:lpstr>Merkmale des IT-Controlling-Konzeptes </vt:lpstr>
      <vt:lpstr>Strategische IT-Controlling-Werkzeuge </vt:lpstr>
      <vt:lpstr>Operative Controlling-Werkzeuge </vt:lpstr>
      <vt:lpstr>Spannungsfeld des CIO in Großunternehmen (in Anlehnung an Schwarze 2000, S. 359).</vt:lpstr>
      <vt:lpstr>Rollenverteilung</vt:lpstr>
      <vt:lpstr>Trennung in Demand and Supply nach und von IT-Leistungen</vt:lpstr>
      <vt:lpstr>Rollenverteilung zwischen IT-Controllerdienst und CIO</vt:lpstr>
      <vt:lpstr>Praxisbeispiel: IT-Organisation im Mittelstand</vt:lpstr>
      <vt:lpstr>IT-Organisation in einem Großunternehmen</vt:lpstr>
      <vt:lpstr>IT-Organisation als Nachfrage-Liefer-Beziehung</vt:lpstr>
      <vt:lpstr>Partnerschaftsmodell</vt:lpstr>
      <vt:lpstr>Führungsmodell der Zürcher Kantonalbank (Betschart, 2005)</vt:lpstr>
      <vt:lpstr>Mitarbeitermodell</vt:lpstr>
      <vt:lpstr>Controlling-Modell</vt:lpstr>
      <vt:lpstr>Praxisbeispiel für das Controlling-Modell</vt:lpstr>
      <vt:lpstr>Standardsoftware-Einführungsstrategien (Gadatsch, 2004)</vt:lpstr>
      <vt:lpstr>Kenntnis der IT-Kosten (o.V. 2000)</vt:lpstr>
      <vt:lpstr>Kostenintensive „Softwareinseln“</vt:lpstr>
      <vt:lpstr>Betriebswirtschaftliche Standardsoftware (Gadatsch, 2004)</vt:lpstr>
      <vt:lpstr>Zielbebauungsplan eines Versicherers</vt:lpstr>
      <vt:lpstr>Terminplanung für den IT-Bebauungsplan des Versicherers</vt:lpstr>
      <vt:lpstr>IT-Strategiefindung (Heinrich, 1992, S. 135)</vt:lpstr>
      <vt:lpstr>Abstimmung der IT-Strategie</vt:lpstr>
      <vt:lpstr>IT-Ausrichtung der DAX30-Unternehmen (Daten: CIO-Magazin 2004)</vt:lpstr>
      <vt:lpstr>IT-Standards </vt:lpstr>
      <vt:lpstr>Standardisierungsfelder der IT</vt:lpstr>
      <vt:lpstr>ALBA-IT-Standards (Heinrich/Bernhard, 2002, S. 108)</vt:lpstr>
      <vt:lpstr>Harmonization Pyramid »Maslow« der Degussa AG (Neukam 2004)</vt:lpstr>
      <vt:lpstr>Einführung und Durchsetzung von IT-Standards</vt:lpstr>
      <vt:lpstr>Standardisierungsboard</vt:lpstr>
      <vt:lpstr>IT-Kosten-Struktur (Conti, 2000)</vt:lpstr>
      <vt:lpstr>Direkte versus Indirekte IT-Kosten</vt:lpstr>
      <vt:lpstr>Direkte und indirekte IT-Kosten</vt:lpstr>
      <vt:lpstr>TCO-Analyse der Gartner-Group (o.V. 2002).</vt:lpstr>
      <vt:lpstr>Formen der Computerunterstützung </vt:lpstr>
      <vt:lpstr>Komponenten des Managementsystems</vt:lpstr>
      <vt:lpstr>Anforderungsprofile</vt:lpstr>
      <vt:lpstr>Inhalt eines IT-Kataloges </vt:lpstr>
      <vt:lpstr>Implementierung des IT-Arbeitsplatzmanagements</vt:lpstr>
      <vt:lpstr>Rollenverteilung im Arbeitsplatzmanagement</vt:lpstr>
      <vt:lpstr>Ursache-Wirkungskette (Appel et al., 2002, S. 88).</vt:lpstr>
      <vt:lpstr>Balanced Scorecard-Führungskreislauf</vt:lpstr>
      <vt:lpstr>Schematischer Aufbau der Balanced Scorecard</vt:lpstr>
      <vt:lpstr>Kaskadierte Scorecards im IT-Controlling-Konzept</vt:lpstr>
      <vt:lpstr>Integration der IT-Balanced Scorecard</vt:lpstr>
      <vt:lpstr>Schema einer IT-Balanced Scorecard (erweiterte Abbildung 55)</vt:lpstr>
      <vt:lpstr>IT-BSC (van Grembergen/van Bruggen 2003, modifiziert)</vt:lpstr>
      <vt:lpstr>Einfaches Beispiel einer IT-Balanced Scorecard </vt:lpstr>
      <vt:lpstr>Zusammenhang zwischen Bereichs- und IT-BSC (vgl. Kudernatsch, 2002, S. 59, modifiziert)</vt:lpstr>
      <vt:lpstr>BSC-Darstellung mit dem CP MIS/BSC (vgl. Corporate Planning AG, 2003)</vt:lpstr>
      <vt:lpstr>ARIS Ursache-Wirkungsdiagramm (IDS Scheer AG, 2003)</vt:lpstr>
      <vt:lpstr>IT-Projektlenkung als Life-Cycle-Modell</vt:lpstr>
      <vt:lpstr>Priorisierungsbaum für IT-Projekte (Buchta et al. 2004)</vt:lpstr>
      <vt:lpstr>Nutzen- und strategieorientiertes IT-Portfolio</vt:lpstr>
      <vt:lpstr>Nutzen- und risikoorientiertes IT-Portfolio</vt:lpstr>
      <vt:lpstr>Nutzen-, risiko- und strategieorientiertes IT-Portfolio</vt:lpstr>
      <vt:lpstr>Portfoliogestützte Projektauswahl (Kramer 2003)</vt:lpstr>
      <vt:lpstr>Projekt-Priorisierung bei der Deutschen Lufthansa (Beißel et al. 2004, S. 60)</vt:lpstr>
      <vt:lpstr>Vorgehensmodell IT-Projektcontrolling</vt:lpstr>
      <vt:lpstr>Projekttypen in der IT-Sicherheit (nach Uebelacker)</vt:lpstr>
      <vt:lpstr>Return on Security Investment (vgl. Keller 2002)</vt:lpstr>
      <vt:lpstr>Wertbeitrag der IT (Buchta et al. 2004, modifiziert)</vt:lpstr>
      <vt:lpstr>Green IT</vt:lpstr>
      <vt:lpstr>Green IT-BSC</vt:lpstr>
      <vt:lpstr>PowerPoint-Präsentation</vt:lpstr>
      <vt:lpstr>Eignung von Big Data</vt:lpstr>
      <vt:lpstr>Verrechnung von IT-Leistungen in Deutschland (o.V. 2002c)</vt:lpstr>
      <vt:lpstr>Situation in Unternehmen ohne IT-KLR</vt:lpstr>
      <vt:lpstr>Situation in Unternehmen mit IT-Kosten- und Leistungsrechnung</vt:lpstr>
      <vt:lpstr>Einflussbereich: Kostenhöhe</vt:lpstr>
      <vt:lpstr>Einflussbereich: Kostenstruktur</vt:lpstr>
      <vt:lpstr>Einflussbereich: Kostenverlauf</vt:lpstr>
      <vt:lpstr>Dimensionen der IT-Kostenentstehung (IT-Kostenwürfel) </vt:lpstr>
      <vt:lpstr>Beispiele im IT-Kostenwürfel</vt:lpstr>
      <vt:lpstr>Funktion der Transferpreise</vt:lpstr>
      <vt:lpstr>Schematischer Aufbau der IT-KLR</vt:lpstr>
      <vt:lpstr>IT-KLR mit SAP-Software</vt:lpstr>
      <vt:lpstr>Anbieter von IT-Leistungsverrechnungssoftware</vt:lpstr>
      <vt:lpstr>Musterkostenartenplan IT-Material</vt:lpstr>
      <vt:lpstr>Musterkostenartenplan IT-Entwicklung</vt:lpstr>
      <vt:lpstr>Musterkostenartenplan IT-Betrieb</vt:lpstr>
      <vt:lpstr>Musterkostenartenplan Abschreibungen u.a.</vt:lpstr>
      <vt:lpstr>Musterkostenartenplan Abschreibungen u.a.</vt:lpstr>
      <vt:lpstr>Musterkostenartenplan Abschreibungen u.a.</vt:lpstr>
      <vt:lpstr>Musterkostenartenplan Abschreibungen u.a.</vt:lpstr>
      <vt:lpstr>Verrechnungssystematik der IT-Kostenrechnung</vt:lpstr>
      <vt:lpstr>Typische Struktur einer IT-Abteilung</vt:lpstr>
      <vt:lpstr>Typische IT-Kostenstellenstruktur</vt:lpstr>
      <vt:lpstr>Innenaufträge als Kostensammler für IT-Projekte</vt:lpstr>
      <vt:lpstr>Beispiele für typische IT-Leistungen</vt:lpstr>
      <vt:lpstr>IT-Kostenstellen und Bezugsgrößen (Britzelmaier 1999, S. 121, modifiziert)</vt:lpstr>
      <vt:lpstr>Struktur von IT-Kennzahlen</vt:lpstr>
      <vt:lpstr>DuPont-Kennzahlensystem (in Anlehnung an Dinter, 1999, S. 260)</vt:lpstr>
      <vt:lpstr>Diebold-Kennzahlensystem (Biethahn, et al., 2000, S. 313)</vt:lpstr>
      <vt:lpstr>SVD-Kennzahlensystem (Biethahn 2000, S. 314).</vt:lpstr>
      <vt:lpstr>SVD-Kennzahlen  (Biethahn, 2000,  S. 314 f.)</vt:lpstr>
      <vt:lpstr>Inhalte eines IT-Kennzahlensteckbriefs (in Anlehnung an Kütz 2004)</vt:lpstr>
      <vt:lpstr>eispiel für einen IT-Kennzahlensteckbrief (Son 2004, modifiziert)</vt:lpstr>
      <vt:lpstr>IT-Kennzahlendatenbank (Asma 2004)</vt:lpstr>
      <vt:lpstr>IT-gestütztes Kennzahlenreporting (Asma 2004)</vt:lpstr>
      <vt:lpstr>Nutzen von IT-Kennzahlen für das IT-Projektmanagement</vt:lpstr>
      <vt:lpstr>Nutzen von IT-Kennzahlen für den IT-Betrieb</vt:lpstr>
      <vt:lpstr>Nutzen von IT-Kennzahlen für die Fachabteilung</vt:lpstr>
      <vt:lpstr>SLA-Konzept</vt:lpstr>
      <vt:lpstr>Grundschema eines IT-Service-Desks  als Anwendungsbeispiel für SLAs  </vt:lpstr>
      <vt:lpstr>Konsequenzen der Service-Level-Verletzung (Rittweger, 2003)</vt:lpstr>
      <vt:lpstr>Stellenbeschreibung eines Projektcontrollers (Praxisbeispiel, Softwarehaus, etwa 250 Mitarbeiter)</vt:lpstr>
      <vt:lpstr>Phasenmodell für Projekte</vt:lpstr>
      <vt:lpstr>Formular für einen Projektantrag, entnommen aus: Hölzle/Grünig (2002)</vt:lpstr>
      <vt:lpstr>Pareto Prinzip</vt:lpstr>
      <vt:lpstr>Meilensteine in Softwareprojekten (Sommerville 2001, S. 289)</vt:lpstr>
      <vt:lpstr>Meilensteintrendanalyse</vt:lpstr>
      <vt:lpstr>Meilensteintrendanalyse Idealverlauf</vt:lpstr>
      <vt:lpstr>Meilensteintrendanalyse Pessimisteneinschätzung</vt:lpstr>
      <vt:lpstr>Meilensteintrendanalyse Optimisteneinschätzung</vt:lpstr>
      <vt:lpstr>Meilensteintrendanalyse  Zielhierarchie</vt:lpstr>
      <vt:lpstr>Projektstrukturplan (PSP) für ein typisches IT-Projekt </vt:lpstr>
      <vt:lpstr>Objektorientierter PSP (Wienhold, 2004, S. 209, modifiziert) </vt:lpstr>
      <vt:lpstr>Funktionsorientierter PSP (Wienhold, 2004, S. 211, modifiziert)  </vt:lpstr>
      <vt:lpstr>Gemischt strukturierter PSP (Wienhold, 2004, S. 213, modifiziert)  </vt:lpstr>
      <vt:lpstr>Arbeitspakete als kleinste Einheit eines PSP  </vt:lpstr>
      <vt:lpstr>Vorwärts-Terminplanung</vt:lpstr>
      <vt:lpstr>Rückwärts-Terminplanung</vt:lpstr>
      <vt:lpstr>Einfacher Terminplan (Quelle: Schulte-Zurhausen, 2002, S. 548) </vt:lpstr>
      <vt:lpstr>Balkendiagramm (Beispiel mit dem Produkt MS Project®)</vt:lpstr>
      <vt:lpstr>Kapazitätswirksame Maßnahmen</vt:lpstr>
      <vt:lpstr>Schätzzeitpunkte im Projektverlauf</vt:lpstr>
      <vt:lpstr>Methoden der IT-Aufwandsschätzung </vt:lpstr>
      <vt:lpstr>Messung des Fertigstellungsgrades (Wischnewski, 2001, S. 261). </vt:lpstr>
      <vt:lpstr>Berechnung des Fortschrittsgrades</vt:lpstr>
      <vt:lpstr>Projektkostenplan  (Eigenentwicklung)</vt:lpstr>
      <vt:lpstr>Projektkostenplan  (Einführung Standardsoftware)</vt:lpstr>
      <vt:lpstr>Projektkostenartenplan (Tiemeyer, 2005a, S. 118, modifiziert)  </vt:lpstr>
      <vt:lpstr>Kapitalwertformel </vt:lpstr>
      <vt:lpstr>Berechnung des Kapitalwertes für ein IT-Projekt</vt:lpstr>
      <vt:lpstr>Beispiel einer Nutzwertanalyse (IT-Softwareauswahl)  </vt:lpstr>
      <vt:lpstr>Risikoportfolio (Henrich 2002)</vt:lpstr>
      <vt:lpstr>Risikobereiche im Projektcontrolling</vt:lpstr>
      <vt:lpstr>Liste zur Überwachung von Projektrisiken </vt:lpstr>
      <vt:lpstr> Schema zur NPV-Berechnung  (Fiedler 2001)</vt:lpstr>
      <vt:lpstr>Daten zur NPV-Berechnung  (Fiedler 2001)</vt:lpstr>
      <vt:lpstr>Beispiel zur NPV-Berechnung  (Fiedler 2001)</vt:lpstr>
      <vt:lpstr>Formblatt Projektstatusbericht  (Hölzle/Grünig, modifizierter Auszug)</vt:lpstr>
      <vt:lpstr>Software-Life-Cycle  (Pomberger/Blaschek, 1993, S. 218)</vt:lpstr>
      <vt:lpstr> Wasserfallmodell  (Pomberger/Blaschek 1993, S. 23)</vt:lpstr>
      <vt:lpstr>V-Modell (angepasst)</vt:lpstr>
      <vt:lpstr>Spiralmodell  (Pomberger/Blaschek 1993, S. 27)</vt:lpstr>
      <vt:lpstr>Prototyping orientierter Ansatz (Pomberger/Blaschek 1993, S. 27)</vt:lpstr>
      <vt:lpstr>IT-Controllerdienst im Standardsoftwareeinführungsprozess.</vt:lpstr>
      <vt:lpstr>Erfahrungskurven der Function-Point-Methode</vt:lpstr>
      <vt:lpstr>Projektkostenplan (Eigenentwicklung)</vt:lpstr>
      <vt:lpstr>Projektkostenplan (Einführung Standardsoftware)</vt:lpstr>
      <vt:lpstr>Projektkostenartenplan (vgl. Tiemeyer, 2005a, S. 118, modifiziert)</vt:lpstr>
      <vt:lpstr>Kapitalwertformel </vt:lpstr>
      <vt:lpstr>Berechnung des Kapitalwertes für ein IT-Projekt</vt:lpstr>
      <vt:lpstr>Beispiel einer Nutzwertanalyse (Systemauswahl)</vt:lpstr>
      <vt:lpstr>Risikoportfolio (Henrich 2002)</vt:lpstr>
      <vt:lpstr>Risikobereiche im Projektcontrolling</vt:lpstr>
      <vt:lpstr>Liste zur Überwachung von Projektrisiken </vt:lpstr>
      <vt:lpstr>Schema zur NPV-Berechnung (Fiedler 2001)</vt:lpstr>
      <vt:lpstr>Daten zur NPV-Berechnung (Fiedler 2001)</vt:lpstr>
      <vt:lpstr>Beispiel zur NPV-Berechnung (Fiedler 2001)</vt:lpstr>
      <vt:lpstr>Software-Life-Cycle (Pomberger/Blaschek, 1993, S. 218)</vt:lpstr>
      <vt:lpstr>Wasserfallmodell (Pomberger/Blaschek 1993, S. 23).</vt:lpstr>
      <vt:lpstr>V-Modell (angepasst)</vt:lpstr>
      <vt:lpstr>Spiralmodell (Pomberger/Blaschek 1993, S. 27)</vt:lpstr>
      <vt:lpstr>Prototyping orientierter Ansatz</vt:lpstr>
      <vt:lpstr>Vorgehensmodell der Deutschen Telekom (Ganser 1996)</vt:lpstr>
      <vt:lpstr>Integriertes Prozess-Management</vt:lpstr>
      <vt:lpstr>IT-Sourcing-Map (von Jouanne-Diedrich, 2007) </vt:lpstr>
      <vt:lpstr>Chancen und Risiken des Outsourcing</vt:lpstr>
      <vt:lpstr>Grundformen des IT-Outsourcings</vt:lpstr>
      <vt:lpstr>Auswirkungen der Outsourcingvarianten</vt:lpstr>
      <vt:lpstr>Kostenstruktur beim IT-Outsourcing</vt:lpstr>
      <vt:lpstr>R/3-Auslagerung ohne Kostenvorteile (o.V. 2002d, S. 14)</vt:lpstr>
      <vt:lpstr>Outsourcing-Standardstrategien</vt:lpstr>
      <vt:lpstr>Kriterien zur IT-Outsourcing-Kapitalwertberechnung</vt:lpstr>
      <vt:lpstr>Kriterien zur IT-Outsourcing-Kapitalwertberechnung</vt:lpstr>
      <vt:lpstr>Kriterien zur IT-Outsourcing-Kapitalwertberechnung</vt:lpstr>
      <vt:lpstr>Praxisbeispiel einer Nutzwertanalyse zum IT-Outsourcing aus Nachfragersicht</vt:lpstr>
      <vt:lpstr>Outsourcing-Dienstleister (Hackmann, 2002)</vt:lpstr>
      <vt:lpstr>Outsourcing-Vertragsstruktur (T-Systems, 2002).</vt:lpstr>
      <vt:lpstr>Formen des IT-Outsourcing Varianten </vt:lpstr>
      <vt:lpstr>Varianten der Offshore-Software-Entwicklung  </vt:lpstr>
      <vt:lpstr>IT-Offshore Entscheidungsprozess</vt:lpstr>
      <vt:lpstr>Internes oder externes Outsourcing</vt:lpstr>
      <vt:lpstr>Nearshoring-Länder und ihre Auftraggeber  (Mertens et al., 2005, S. 5)</vt:lpstr>
      <vt:lpstr>Entscheidungskriterien Nearshore vs. Offshore - Entwicklung</vt:lpstr>
      <vt:lpstr>Standortkriterien für Offshore-Outsourcing nach Ländern (Sure, 2005, s. 273)</vt:lpstr>
      <vt:lpstr>Aufgabenteilung im Outsourcingmodell</vt:lpstr>
      <vt:lpstr>ITIL-Prozess der Störungsbeseitigung (vgl. Olbricht, 2008, S. 33 (vereinfacht)</vt:lpstr>
      <vt:lpstr>ITIL-Komponenten (itSMF, 2002, S. 34)</vt:lpstr>
      <vt:lpstr>ITIL-Einsatz nach Unternehmensgröße in Mitarbeitern (Hadjicharalambous et al. 2004)</vt:lpstr>
      <vt:lpstr>IT-Asset-Management (Begriff)  </vt:lpstr>
      <vt:lpstr>Nutzungsanalyse von Informationssystemen (Kargl/Kütz, 2007, S. 67, modifiziert)</vt:lpstr>
      <vt:lpstr>IT-Asset-Management Nutzenaspekte 1/3</vt:lpstr>
      <vt:lpstr>IT-Asset-Management Nutzenaspekte 2/3</vt:lpstr>
      <vt:lpstr>IT-Asset-Management Nutzenaspekte 2/3</vt:lpstr>
      <vt:lpstr>Organisation der Betriebsbuchhaltung</vt:lpstr>
      <vt:lpstr>Finanz- und Güterkreislauf</vt:lpstr>
      <vt:lpstr>Kosten und Leistungen im produktiven Kombinationsprozess</vt:lpstr>
      <vt:lpstr>Ausgaben – Aufwand – Kosten nach Heinen und Schmalenbach</vt:lpstr>
      <vt:lpstr>Anderskosten und Zusatzkosten</vt:lpstr>
      <vt:lpstr>Leistungen</vt:lpstr>
      <vt:lpstr>Kostenverläufe</vt:lpstr>
      <vt:lpstr>Durchschnittskosten</vt:lpstr>
      <vt:lpstr>Differentialquotient</vt:lpstr>
      <vt:lpstr>Grenzkosten im linearen Kostenverlauf</vt:lpstr>
      <vt:lpstr>Einfluss von Beschäftigungsänderungen auf den Verlauf linearer Gesamtkosten</vt:lpstr>
      <vt:lpstr>Einfluss von Beschäftigungsänderungen auf den Stückkostenverlauf bei linearem Gesamtkosten­verlauf</vt:lpstr>
      <vt:lpstr>Grenzkosten als Differenzenquotient</vt:lpstr>
      <vt:lpstr>Intervallfixe Kosten</vt:lpstr>
      <vt:lpstr>Degressionseffekt der intervallfixen Kosten</vt:lpstr>
      <vt:lpstr>Aufteilung der fixen Kosten in Nutz- und Leerkosten</vt:lpstr>
      <vt:lpstr>Stückleerkosten–Stücknutzkosten–Stückfixkosten</vt:lpstr>
      <vt:lpstr>Berechnung von Nutz- und Leerkosten</vt:lpstr>
      <vt:lpstr>Kostenverlauf im Rechenzentrum bei Überstundenvergütung</vt:lpstr>
      <vt:lpstr>Kostenverlauf im Rechenzentrum bei quantitativer Anpassung in reiner Form</vt:lpstr>
      <vt:lpstr>Kostenverlauf im Rechenzentrum bei quantitativer Anpassung in selektiver Form</vt:lpstr>
      <vt:lpstr>Remanenzerscheinungen im Rechenzentrum bei Verzicht auf quantitative Anpassung</vt:lpstr>
      <vt:lpstr>Zusatzkosten</vt:lpstr>
      <vt:lpstr>Funktionen und Inhalte der Kostenstellen­bereiche</vt:lpstr>
      <vt:lpstr>Verrechnung der Gemeinkosten</vt:lpstr>
      <vt:lpstr>Verteilung von Stellengemeinkosten des PC-Benutzerservices (Schlüsselgemeinkosten)</vt:lpstr>
      <vt:lpstr>System der Kostenstellenrechnung</vt:lpstr>
      <vt:lpstr>Einstufiger  Betriebsab- rechnungsbogen  auf  Vollkostenbasis</vt:lpstr>
      <vt:lpstr>Mehrstufiger Betriebsabrechnungsbogen auf Vollkostenbasis </vt:lpstr>
      <vt:lpstr>Zweckwahlvorgang - Aufgaben - Kostenrechnungsverfahren </vt:lpstr>
      <vt:lpstr>Kalkulationsschema Vollkosten- und Teilkostenrechnung </vt:lpstr>
      <vt:lpstr>Deckungspunktdiagramm - linearer Gesamtkostenverlauf</vt:lpstr>
      <vt:lpstr>Gesamtkostenverlauf mit proportionalisierten Fixkosten</vt:lpstr>
      <vt:lpstr>Daten zur Produkt-Palette der E-Lux GmbH</vt:lpstr>
      <vt:lpstr>Rangliste der Wertigkeiten</vt:lpstr>
      <vt:lpstr>Herstellkosten der E-Lux GmbH</vt:lpstr>
      <vt:lpstr>Produktionsablauf der Interface GmbH</vt:lpstr>
      <vt:lpstr>Produktionsengpass von den Produkten A und B</vt:lpstr>
      <vt:lpstr>Absolute und relative Deckungsbeiträge</vt:lpstr>
      <vt:lpstr>Retrograde Deckungsbeitragsermittlung (Riebel) </vt:lpstr>
      <vt:lpstr>2-stufige traditionelle Gemeinkostenverrechnung</vt:lpstr>
      <vt:lpstr>2-stufige Gemeinkostenverrechnung (Prozesskostenrechnung)</vt:lpstr>
      <vt:lpstr>Hauptprozess IT-Einkauf und seine Teilprozesse</vt:lpstr>
      <vt:lpstr>Ermittlung der prozesskostenbezogenen Beschäftigungsabweichung (nach Freidank)</vt:lpstr>
      <vt:lpstr>Beispiel Produktdifferenzierung</vt:lpstr>
      <vt:lpstr>Beispiel bei Volumenunterschieden</vt:lpstr>
      <vt:lpstr>Zuschlagskalkulation (Basis: Einzelkosten)</vt:lpstr>
      <vt:lpstr>Zuschlagskalkulation (Basis: Direkte Lohnstunden)</vt:lpstr>
      <vt:lpstr>Prozesskostenanalyse Hauptprozess Materialbeschaffung </vt:lpstr>
      <vt:lpstr>Kostentreiberanalyse (Mengengerüst)</vt:lpstr>
      <vt:lpstr>Prozentualer Mengenverbrauch pro Produkt</vt:lpstr>
      <vt:lpstr>Errechnung der Prozesskostensätze</vt:lpstr>
      <vt:lpstr>Verteilung der Vertriebsgemeinkosten</vt:lpstr>
      <vt:lpstr>Selbstkostenkalkulation mit Prozesskosten</vt:lpstr>
      <vt:lpstr>Gesamtkostenverlauf Zuschlagskalkulation</vt:lpstr>
      <vt:lpstr>Ziele der Prozesskostenrechnung</vt:lpstr>
      <vt:lpstr>Kostenbeeinflussung</vt:lpstr>
      <vt:lpstr>Drifting und Allowable Costs</vt:lpstr>
      <vt:lpstr>Prozessablauf im Zielkosten-Management</vt:lpstr>
      <vt:lpstr>Nutzenstiftende Funktionen und Merkmale</vt:lpstr>
      <vt:lpstr>Wettbewerbsanalyse, Nutzenwerte</vt:lpstr>
      <vt:lpstr>Relativer Nutzenwert pro Produkttyp im Wettbewerbsumfeld</vt:lpstr>
      <vt:lpstr>Preis-Nutzenfunktion</vt:lpstr>
      <vt:lpstr>Nutzenspanne</vt:lpstr>
      <vt:lpstr>Zielkostenlücke mit Zielgewinnzuschlag von 40%</vt:lpstr>
      <vt:lpstr>Ist-Kosten und Kostennutzenwert pro Merkmal</vt:lpstr>
      <vt:lpstr>Zielkostenindex</vt:lpstr>
      <vt:lpstr>Zielkostenkontrolldiagramm</vt:lpstr>
      <vt:lpstr>Relativer Nutzenwert Produkt A (neu)</vt:lpstr>
      <vt:lpstr>Drifting Costs (hochgerechnete Produktstandardkosten)</vt:lpstr>
      <vt:lpstr>Budget-Zielkostenermittlung</vt:lpstr>
      <vt:lpstr>Maßnahmenkatalog für Moderationssitzungen (Schema)</vt:lpstr>
    </vt:vector>
  </TitlesOfParts>
  <Company>FH 01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Fachhochschule Bonn-Rhein-Sieg Fachbereich Wirtschaft St. Augustin</dc:title>
  <dc:creator>agadat1m</dc:creator>
  <cp:lastModifiedBy>agadat1m</cp:lastModifiedBy>
  <cp:revision>249</cp:revision>
  <cp:lastPrinted>1601-01-01T00:00:00Z</cp:lastPrinted>
  <dcterms:created xsi:type="dcterms:W3CDTF">2004-11-26T13:57:18Z</dcterms:created>
  <dcterms:modified xsi:type="dcterms:W3CDTF">2013-07-18T14:12:14Z</dcterms:modified>
</cp:coreProperties>
</file>